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C68A1-7D77-194E-B2B5-9E2CE296AA7F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F11D3-9A30-D440-81D4-3B9DF20C6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1952-04CF-4774-87F1-47199395B54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1952-04CF-4774-87F1-47199395B54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1952-04CF-4774-87F1-47199395B54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1952-04CF-4774-87F1-47199395B54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1952-04CF-4774-87F1-47199395B54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6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1952-04CF-4774-87F1-47199395B54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1952-04CF-4774-87F1-47199395B54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Tahoma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prstClr val="black"/>
                </a:solidFill>
                <a:latin typeface="Tahoma" charset="0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9A0531-A485-462B-9F20-EBFB7D24B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AF340-1893-450E-9D64-8E400531773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6AA0A-D81D-4CCD-8630-1EDF182D0FC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78563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785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78563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75BB-5736-40EC-8938-9A21A3F4D6F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C9E4E-1DFB-4127-ADC1-C93BD7C6351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8EA49E-FCCF-4DFD-9EF0-589406FAF54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F52459-AB10-4028-A889-EDC1F85E2B3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17C60D-CB1A-4E35-B309-123F85E745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E0B956-58EF-46CD-858F-261FE4695CD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C397-4D72-41FE-A70C-5AE62897418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3780D1-851C-4A28-B043-227A6379886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8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hevron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7C94F5-FE1C-47E0-A900-72833B658BD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ahoma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ahoma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Tahoma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053FCD-A7CE-4C94-A4DB-341DBF7AD72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ctrTitle"/>
          </p:nvPr>
        </p:nvSpPr>
        <p:spPr bwMode="auto"/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dirty="0" smtClean="0">
                <a:effectLst/>
              </a:rPr>
              <a:t>The United States Legal System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1045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Copyright © 2017 Margaret Z. Johns and Rex R. </a:t>
            </a:r>
            <a:r>
              <a:rPr lang="en-US" dirty="0" err="1" smtClean="0">
                <a:solidFill>
                  <a:schemeClr val="bg1"/>
                </a:solidFill>
              </a:rPr>
              <a:t>Perschbacher</a:t>
            </a:r>
            <a:r>
              <a:rPr lang="en-US" dirty="0" smtClean="0">
                <a:solidFill>
                  <a:schemeClr val="bg1"/>
                </a:solidFill>
              </a:rPr>
              <a:t>. All rights reserved.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sz="4000" dirty="0"/>
              <a:t>The Federal Courts</a:t>
            </a:r>
            <a:br>
              <a:rPr lang="en-US" sz="4000" dirty="0"/>
            </a:br>
            <a:r>
              <a:rPr lang="en-US" sz="4000" dirty="0"/>
              <a:t>California</a:t>
            </a:r>
          </a:p>
        </p:txBody>
      </p:sp>
      <p:pic>
        <p:nvPicPr>
          <p:cNvPr id="23554" name="Picture 5" descr="carol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1" y="1447800"/>
            <a:ext cx="44545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full set of 112 slides is available upon adoption of this book. If you have adopted the book for a class and would like to receive the full set, contact Beth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295400"/>
            <a:ext cx="8305800" cy="4711700"/>
          </a:xfrm>
        </p:spPr>
        <p:txBody>
          <a:bodyPr/>
          <a:lstStyle/>
          <a:p>
            <a:pPr eaLnBrk="1" hangingPunct="1"/>
            <a:r>
              <a:rPr lang="en-US" dirty="0" smtClean="0"/>
              <a:t>The Federal Government</a:t>
            </a:r>
          </a:p>
          <a:p>
            <a:pPr lvl="1" eaLnBrk="1" hangingPunct="1"/>
            <a:r>
              <a:rPr lang="en-US" dirty="0" smtClean="0"/>
              <a:t>Areas of federal law under U.S. Constitution; enumerated powers </a:t>
            </a:r>
          </a:p>
          <a:p>
            <a:pPr lvl="1" eaLnBrk="1" hangingPunct="1"/>
            <a:r>
              <a:rPr lang="en-US" dirty="0" smtClean="0"/>
              <a:t>Three branches of federal government</a:t>
            </a:r>
          </a:p>
          <a:p>
            <a:pPr eaLnBrk="1" hangingPunct="1"/>
            <a:r>
              <a:rPr lang="en-US" dirty="0" smtClean="0"/>
              <a:t>The State Governments</a:t>
            </a:r>
          </a:p>
          <a:p>
            <a:pPr lvl="1" eaLnBrk="1" hangingPunct="1"/>
            <a:r>
              <a:rPr lang="en-US" dirty="0" smtClean="0"/>
              <a:t>Areas of state law:  broad general powers, except where excluded by federal law</a:t>
            </a:r>
          </a:p>
          <a:p>
            <a:pPr lvl="1" eaLnBrk="1" hangingPunct="1"/>
            <a:r>
              <a:rPr lang="en-US" dirty="0" smtClean="0"/>
              <a:t>Three branches of state government</a:t>
            </a:r>
          </a:p>
          <a:p>
            <a:pPr lvl="1" eaLnBrk="1" hangingPunct="1"/>
            <a:r>
              <a:rPr lang="en-US" dirty="0" smtClean="0"/>
              <a:t>Local governments:  counties and municipalities</a:t>
            </a:r>
          </a:p>
          <a:p>
            <a:pPr eaLnBrk="1" hangingPunct="1"/>
            <a:r>
              <a:rPr lang="en-US" dirty="0" smtClean="0"/>
              <a:t>Federalism</a:t>
            </a:r>
          </a:p>
          <a:p>
            <a:pPr marL="392113" lvl="1" indent="0" eaLnBrk="1" hangingPunct="1">
              <a:buNone/>
            </a:pPr>
            <a:r>
              <a:rPr lang="en-US" dirty="0" smtClean="0"/>
              <a:t>The division of power between the state and federal government; the proper relationship between the two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 Dual System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Fifty States; One United States</a:t>
            </a:r>
            <a:endParaRPr lang="en-US" dirty="0"/>
          </a:p>
        </p:txBody>
      </p:sp>
      <p:pic>
        <p:nvPicPr>
          <p:cNvPr id="4" name="Picture 16" descr="Map of the United States, the text version is below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821" y="1600201"/>
            <a:ext cx="6269444" cy="403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Map of CA count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2" y="801611"/>
            <a:ext cx="5791199" cy="537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8" descr="http://freeprintoutmaps.com/twisteddream/californianewzz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304801"/>
            <a:ext cx="5562599" cy="60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-1447800"/>
            <a:ext cx="72390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81200" y="5638800"/>
            <a:ext cx="4040188" cy="762000"/>
          </a:xfrm>
        </p:spPr>
        <p:txBody>
          <a:bodyPr/>
          <a:lstStyle/>
          <a:p>
            <a:r>
              <a:rPr lang="en-US" dirty="0" smtClean="0"/>
              <a:t>Areas of Federal Law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6172201" y="5638800"/>
            <a:ext cx="4041775" cy="762000"/>
          </a:xfrm>
        </p:spPr>
        <p:txBody>
          <a:bodyPr/>
          <a:lstStyle/>
          <a:p>
            <a:r>
              <a:rPr lang="en-US" dirty="0" smtClean="0"/>
              <a:t>Areas of State Law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905000" y="685801"/>
            <a:ext cx="4116388" cy="4703763"/>
          </a:xfrm>
        </p:spPr>
        <p:txBody>
          <a:bodyPr/>
          <a:lstStyle/>
          <a:p>
            <a:r>
              <a:rPr lang="en-US" dirty="0" smtClean="0"/>
              <a:t>International relations</a:t>
            </a:r>
          </a:p>
          <a:p>
            <a:r>
              <a:rPr lang="en-US" dirty="0" smtClean="0"/>
              <a:t>War and the military</a:t>
            </a:r>
          </a:p>
          <a:p>
            <a:r>
              <a:rPr lang="en-US" dirty="0" smtClean="0"/>
              <a:t>Patent law</a:t>
            </a:r>
          </a:p>
          <a:p>
            <a:r>
              <a:rPr lang="en-US" dirty="0" smtClean="0"/>
              <a:t>Admiralty law</a:t>
            </a:r>
          </a:p>
          <a:p>
            <a:r>
              <a:rPr lang="en-US" dirty="0" smtClean="0"/>
              <a:t>Immigration law</a:t>
            </a:r>
          </a:p>
          <a:p>
            <a:r>
              <a:rPr lang="en-US" dirty="0" smtClean="0"/>
              <a:t>Interstate commerce</a:t>
            </a:r>
          </a:p>
          <a:p>
            <a:pPr lvl="1"/>
            <a:r>
              <a:rPr lang="en-US" dirty="0" smtClean="0"/>
              <a:t>Food and Drug Admin.</a:t>
            </a:r>
          </a:p>
          <a:p>
            <a:pPr lvl="1"/>
            <a:r>
              <a:rPr lang="en-US" dirty="0" smtClean="0"/>
              <a:t>Environmental Protection Agency</a:t>
            </a:r>
          </a:p>
          <a:p>
            <a:pPr lvl="1"/>
            <a:r>
              <a:rPr lang="en-US" dirty="0" smtClean="0"/>
              <a:t>Occupational Safety and Health Act</a:t>
            </a:r>
          </a:p>
          <a:p>
            <a:pPr lvl="1"/>
            <a:r>
              <a:rPr lang="en-US" dirty="0" smtClean="0"/>
              <a:t>Federal Aviation Act</a:t>
            </a:r>
          </a:p>
          <a:p>
            <a:pPr lvl="1"/>
            <a:r>
              <a:rPr lang="en-US" dirty="0" smtClean="0"/>
              <a:t>Civil Rights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096001" y="762001"/>
            <a:ext cx="4114800" cy="4624057"/>
          </a:xfrm>
        </p:spPr>
        <p:txBody>
          <a:bodyPr/>
          <a:lstStyle/>
          <a:p>
            <a:r>
              <a:rPr lang="en-US" dirty="0" smtClean="0"/>
              <a:t>Criminal law</a:t>
            </a:r>
          </a:p>
          <a:p>
            <a:r>
              <a:rPr lang="en-US" dirty="0" smtClean="0"/>
              <a:t>Real estate law</a:t>
            </a:r>
          </a:p>
          <a:p>
            <a:r>
              <a:rPr lang="en-US" dirty="0" smtClean="0"/>
              <a:t>Landlord-tenant law</a:t>
            </a:r>
          </a:p>
          <a:p>
            <a:r>
              <a:rPr lang="en-US" dirty="0" smtClean="0"/>
              <a:t>Marriage and divorce</a:t>
            </a:r>
          </a:p>
          <a:p>
            <a:r>
              <a:rPr lang="en-US" dirty="0" smtClean="0"/>
              <a:t>Adoption</a:t>
            </a:r>
          </a:p>
          <a:p>
            <a:r>
              <a:rPr lang="en-US" dirty="0" smtClean="0"/>
              <a:t>Trust, wills, estates</a:t>
            </a:r>
          </a:p>
          <a:p>
            <a:r>
              <a:rPr lang="en-US" dirty="0" smtClean="0"/>
              <a:t>Contract law</a:t>
            </a:r>
          </a:p>
          <a:p>
            <a:r>
              <a:rPr lang="en-US" dirty="0" smtClean="0"/>
              <a:t>Tort law</a:t>
            </a:r>
          </a:p>
          <a:p>
            <a:pPr lvl="1"/>
            <a:r>
              <a:rPr lang="en-US" dirty="0" smtClean="0"/>
              <a:t>Assault </a:t>
            </a:r>
          </a:p>
          <a:p>
            <a:pPr lvl="1"/>
            <a:r>
              <a:rPr lang="en-US" dirty="0" smtClean="0"/>
              <a:t>Battery</a:t>
            </a:r>
          </a:p>
          <a:p>
            <a:pPr lvl="1"/>
            <a:r>
              <a:rPr lang="en-US" dirty="0" smtClean="0"/>
              <a:t>Trespass </a:t>
            </a:r>
          </a:p>
          <a:p>
            <a:pPr lvl="1"/>
            <a:r>
              <a:rPr lang="en-US" dirty="0" smtClean="0"/>
              <a:t>Malpractice; negligence</a:t>
            </a:r>
          </a:p>
          <a:p>
            <a:pPr lvl="1"/>
            <a:r>
              <a:rPr lang="en-US" dirty="0" smtClean="0"/>
              <a:t>Products liability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en-US" sz="3700" dirty="0">
                <a:effectLst/>
              </a:rPr>
              <a:t>The Three Branches of Government  (federal)</a:t>
            </a:r>
          </a:p>
        </p:txBody>
      </p:sp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0338" y="2087564"/>
            <a:ext cx="4252912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4787900"/>
          </a:xfrm>
        </p:spPr>
        <p:txBody>
          <a:bodyPr/>
          <a:lstStyle/>
          <a:p>
            <a:r>
              <a:rPr lang="en-US" dirty="0" smtClean="0"/>
              <a:t>Legislative branches</a:t>
            </a:r>
          </a:p>
          <a:p>
            <a:pPr lvl="1"/>
            <a:r>
              <a:rPr lang="en-US" dirty="0" smtClean="0"/>
              <a:t>Enact statutes</a:t>
            </a:r>
          </a:p>
          <a:p>
            <a:pPr lvl="1"/>
            <a:r>
              <a:rPr lang="en-US" dirty="0" smtClean="0"/>
              <a:t>Example:  Patent Act</a:t>
            </a:r>
          </a:p>
          <a:p>
            <a:r>
              <a:rPr lang="en-US" dirty="0" smtClean="0"/>
              <a:t>Executive branches</a:t>
            </a:r>
          </a:p>
          <a:p>
            <a:pPr lvl="1"/>
            <a:r>
              <a:rPr lang="en-US" dirty="0" smtClean="0"/>
              <a:t>Administrative agencies adopt regulations</a:t>
            </a:r>
          </a:p>
          <a:p>
            <a:pPr lvl="1"/>
            <a:r>
              <a:rPr lang="en-US" dirty="0" smtClean="0"/>
              <a:t>Example: EPA regulations re engineers on waste water treatment plants financed w/ federal money</a:t>
            </a:r>
            <a:endParaRPr lang="en-US" dirty="0"/>
          </a:p>
          <a:p>
            <a:r>
              <a:rPr lang="en-US" dirty="0" smtClean="0"/>
              <a:t>Judicial branches</a:t>
            </a:r>
          </a:p>
          <a:p>
            <a:pPr lvl="1"/>
            <a:r>
              <a:rPr lang="en-US" dirty="0" smtClean="0"/>
              <a:t>Interpret Constitutions, statutes, regulations</a:t>
            </a:r>
          </a:p>
          <a:p>
            <a:pPr lvl="1"/>
            <a:r>
              <a:rPr lang="en-US" dirty="0" smtClean="0"/>
              <a:t>Develop common law:</a:t>
            </a:r>
          </a:p>
          <a:p>
            <a:r>
              <a:rPr lang="en-US" dirty="0" smtClean="0"/>
              <a:t>Separation of Powers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law come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/>
              <a:t>Federal Courts</a:t>
            </a:r>
          </a:p>
        </p:txBody>
      </p:sp>
      <p:pic>
        <p:nvPicPr>
          <p:cNvPr id="20482" name="Picture 5" descr="stru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206501"/>
            <a:ext cx="6629400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259</Words>
  <Application>Microsoft Macintosh PowerPoint</Application>
  <PresentationFormat>Widescreen</PresentationFormat>
  <Paragraphs>61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Tahoma</vt:lpstr>
      <vt:lpstr>Verdana</vt:lpstr>
      <vt:lpstr>Wingdings 2</vt:lpstr>
      <vt:lpstr>Wingdings 3</vt:lpstr>
      <vt:lpstr>Concourse</vt:lpstr>
      <vt:lpstr>The United States Legal System</vt:lpstr>
      <vt:lpstr>A Dual System</vt:lpstr>
      <vt:lpstr>Fifty States; One United States</vt:lpstr>
      <vt:lpstr>PowerPoint Presentation</vt:lpstr>
      <vt:lpstr>PowerPoint Presentation</vt:lpstr>
      <vt:lpstr>PowerPoint Presentation</vt:lpstr>
      <vt:lpstr>The Three Branches of Government  (federal)</vt:lpstr>
      <vt:lpstr>Where does the law come from?</vt:lpstr>
      <vt:lpstr>The Federal Courts</vt:lpstr>
      <vt:lpstr>The Federal Courts California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States Legal System</dc:title>
  <dc:creator>Microsoft Office User</dc:creator>
  <cp:lastModifiedBy>Microsoft Office User</cp:lastModifiedBy>
  <cp:revision>2</cp:revision>
  <dcterms:created xsi:type="dcterms:W3CDTF">2017-08-08T14:39:08Z</dcterms:created>
  <dcterms:modified xsi:type="dcterms:W3CDTF">2017-08-08T14:50:13Z</dcterms:modified>
</cp:coreProperties>
</file>