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3"/>
  </p:notesMasterIdLst>
  <p:sldIdLst>
    <p:sldId id="256" r:id="rId2"/>
    <p:sldId id="273" r:id="rId3"/>
    <p:sldId id="279" r:id="rId4"/>
    <p:sldId id="280" r:id="rId5"/>
    <p:sldId id="278" r:id="rId6"/>
    <p:sldId id="281" r:id="rId7"/>
    <p:sldId id="282" r:id="rId8"/>
    <p:sldId id="283" r:id="rId9"/>
    <p:sldId id="286" r:id="rId10"/>
    <p:sldId id="287" r:id="rId11"/>
    <p:sldId id="28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8058"/>
    <p:restoredTop sz="94690"/>
  </p:normalViewPr>
  <p:slideViewPr>
    <p:cSldViewPr snapToGrid="0" snapToObjects="1">
      <p:cViewPr varScale="1">
        <p:scale>
          <a:sx n="129" d="100"/>
          <a:sy n="129" d="100"/>
        </p:scale>
        <p:origin x="224" y="11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058E75-9BD1-0444-A0F2-D52641C6AD2C}" type="datetimeFigureOut">
              <a:rPr lang="en-US" smtClean="0"/>
              <a:t>12/8/16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BE2A2-9B5F-B54C-933B-DC8F265CAC36}" type="slidenum">
              <a:rPr lang="en-US" smtClean="0"/>
              <a:t>‹#›</a:t>
            </a:fld>
            <a:endParaRPr lang="en-US"/>
          </a:p>
        </p:txBody>
      </p:sp>
    </p:spTree>
    <p:extLst>
      <p:ext uri="{BB962C8B-B14F-4D97-AF65-F5344CB8AC3E}">
        <p14:creationId xmlns:p14="http://schemas.microsoft.com/office/powerpoint/2010/main" val="120870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02BE2A2-9B5F-B54C-933B-DC8F265CAC36}" type="slidenum">
              <a:rPr lang="en-US" smtClean="0"/>
              <a:t>1</a:t>
            </a:fld>
            <a:endParaRPr lang="en-US"/>
          </a:p>
        </p:txBody>
      </p:sp>
    </p:spTree>
    <p:extLst>
      <p:ext uri="{BB962C8B-B14F-4D97-AF65-F5344CB8AC3E}">
        <p14:creationId xmlns:p14="http://schemas.microsoft.com/office/powerpoint/2010/main" val="6281502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53F9AA-F9C1-5946-941A-7CFC90D56425}" type="datetime1">
              <a:rPr lang="en-US" smtClean="0"/>
              <a:t>12/8/16</a:t>
            </a:fld>
            <a:endParaRPr lang="en-US"/>
          </a:p>
        </p:txBody>
      </p:sp>
      <p:sp>
        <p:nvSpPr>
          <p:cNvPr id="5" name="Footer Placeholder 4"/>
          <p:cNvSpPr>
            <a:spLocks noGrp="1"/>
          </p:cNvSpPr>
          <p:nvPr>
            <p:ph type="ftr" sz="quarter" idx="11"/>
          </p:nvPr>
        </p:nvSpPr>
        <p:spPr/>
        <p:txBody>
          <a:bodyPr/>
          <a:lstStyle/>
          <a:p>
            <a:r>
              <a:rPr lang="en-US" smtClean="0"/>
              <a:t>Copyright © 2017 Suman Kakar. All rights reserved.</a:t>
            </a:r>
            <a:endParaRPr lang="en-US"/>
          </a:p>
        </p:txBody>
      </p:sp>
      <p:sp>
        <p:nvSpPr>
          <p:cNvPr id="6" name="Slide Number Placeholder 5"/>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195719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EFE43D-9A87-1241-A0EF-F89C6FEF9B62}" type="datetime1">
              <a:rPr lang="en-US" smtClean="0"/>
              <a:t>12/8/16</a:t>
            </a:fld>
            <a:endParaRPr lang="en-US"/>
          </a:p>
        </p:txBody>
      </p:sp>
      <p:sp>
        <p:nvSpPr>
          <p:cNvPr id="5" name="Footer Placeholder 4"/>
          <p:cNvSpPr>
            <a:spLocks noGrp="1"/>
          </p:cNvSpPr>
          <p:nvPr>
            <p:ph type="ftr" sz="quarter" idx="11"/>
          </p:nvPr>
        </p:nvSpPr>
        <p:spPr/>
        <p:txBody>
          <a:bodyPr/>
          <a:lstStyle/>
          <a:p>
            <a:r>
              <a:rPr lang="en-US" smtClean="0"/>
              <a:t>Copyright © 2017 Suman Kakar. All rights reserved.</a:t>
            </a:r>
            <a:endParaRPr lang="en-US"/>
          </a:p>
        </p:txBody>
      </p:sp>
      <p:sp>
        <p:nvSpPr>
          <p:cNvPr id="6" name="Slide Number Placeholder 5"/>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1389194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BC62F8-9C2D-2045-B4A8-F4692BDBF0A6}" type="datetime1">
              <a:rPr lang="en-US" smtClean="0"/>
              <a:t>12/8/16</a:t>
            </a:fld>
            <a:endParaRPr lang="en-US"/>
          </a:p>
        </p:txBody>
      </p:sp>
      <p:sp>
        <p:nvSpPr>
          <p:cNvPr id="5" name="Footer Placeholder 4"/>
          <p:cNvSpPr>
            <a:spLocks noGrp="1"/>
          </p:cNvSpPr>
          <p:nvPr>
            <p:ph type="ftr" sz="quarter" idx="11"/>
          </p:nvPr>
        </p:nvSpPr>
        <p:spPr/>
        <p:txBody>
          <a:bodyPr/>
          <a:lstStyle/>
          <a:p>
            <a:r>
              <a:rPr lang="en-US" smtClean="0"/>
              <a:t>Copyright © 2017 Suman Kakar. All rights reserved.</a:t>
            </a:r>
            <a:endParaRPr lang="en-US"/>
          </a:p>
        </p:txBody>
      </p:sp>
      <p:sp>
        <p:nvSpPr>
          <p:cNvPr id="6" name="Slide Number Placeholder 5"/>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7530622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FC4F6B-3801-6849-B4C9-53519A6AD1B2}" type="datetime1">
              <a:rPr lang="en-US" smtClean="0"/>
              <a:t>12/8/16</a:t>
            </a:fld>
            <a:endParaRPr lang="en-US"/>
          </a:p>
        </p:txBody>
      </p:sp>
      <p:sp>
        <p:nvSpPr>
          <p:cNvPr id="5" name="Footer Placeholder 4"/>
          <p:cNvSpPr>
            <a:spLocks noGrp="1"/>
          </p:cNvSpPr>
          <p:nvPr>
            <p:ph type="ftr" sz="quarter" idx="11"/>
          </p:nvPr>
        </p:nvSpPr>
        <p:spPr/>
        <p:txBody>
          <a:bodyPr/>
          <a:lstStyle/>
          <a:p>
            <a:r>
              <a:rPr lang="en-US" smtClean="0"/>
              <a:t>Copyright © 2017 Suman Kakar. All rights reserved.</a:t>
            </a:r>
            <a:endParaRPr lang="en-US"/>
          </a:p>
        </p:txBody>
      </p:sp>
      <p:sp>
        <p:nvSpPr>
          <p:cNvPr id="6" name="Slide Number Placeholder 5"/>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823489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3B1453-1DB5-3047-992D-059391646E6C}" type="datetime1">
              <a:rPr lang="en-US" smtClean="0"/>
              <a:t>12/8/16</a:t>
            </a:fld>
            <a:endParaRPr lang="en-US"/>
          </a:p>
        </p:txBody>
      </p:sp>
      <p:sp>
        <p:nvSpPr>
          <p:cNvPr id="5" name="Footer Placeholder 4"/>
          <p:cNvSpPr>
            <a:spLocks noGrp="1"/>
          </p:cNvSpPr>
          <p:nvPr>
            <p:ph type="ftr" sz="quarter" idx="11"/>
          </p:nvPr>
        </p:nvSpPr>
        <p:spPr/>
        <p:txBody>
          <a:bodyPr/>
          <a:lstStyle/>
          <a:p>
            <a:r>
              <a:rPr lang="en-US" smtClean="0"/>
              <a:t>Copyright © 2017 Suman Kakar. All rights reserved.</a:t>
            </a:r>
            <a:endParaRPr lang="en-US"/>
          </a:p>
        </p:txBody>
      </p:sp>
      <p:sp>
        <p:nvSpPr>
          <p:cNvPr id="6" name="Slide Number Placeholder 5"/>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1009160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5B69052-C4EC-7143-A2CB-656FDCA11CB6}" type="datetime1">
              <a:rPr lang="en-US" smtClean="0"/>
              <a:t>12/8/16</a:t>
            </a:fld>
            <a:endParaRPr lang="en-US"/>
          </a:p>
        </p:txBody>
      </p:sp>
      <p:sp>
        <p:nvSpPr>
          <p:cNvPr id="6" name="Footer Placeholder 5"/>
          <p:cNvSpPr>
            <a:spLocks noGrp="1"/>
          </p:cNvSpPr>
          <p:nvPr>
            <p:ph type="ftr" sz="quarter" idx="11"/>
          </p:nvPr>
        </p:nvSpPr>
        <p:spPr/>
        <p:txBody>
          <a:bodyPr/>
          <a:lstStyle/>
          <a:p>
            <a:r>
              <a:rPr lang="en-US" smtClean="0"/>
              <a:t>Copyright © 2017 Suman Kakar. All rights reserved.</a:t>
            </a:r>
            <a:endParaRPr lang="en-US"/>
          </a:p>
        </p:txBody>
      </p:sp>
      <p:sp>
        <p:nvSpPr>
          <p:cNvPr id="7" name="Slide Number Placeholder 6"/>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13225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182245D-C384-0046-B0FD-B3407705079A}" type="datetime1">
              <a:rPr lang="en-US" smtClean="0"/>
              <a:t>12/8/16</a:t>
            </a:fld>
            <a:endParaRPr lang="en-US"/>
          </a:p>
        </p:txBody>
      </p:sp>
      <p:sp>
        <p:nvSpPr>
          <p:cNvPr id="8" name="Footer Placeholder 7"/>
          <p:cNvSpPr>
            <a:spLocks noGrp="1"/>
          </p:cNvSpPr>
          <p:nvPr>
            <p:ph type="ftr" sz="quarter" idx="11"/>
          </p:nvPr>
        </p:nvSpPr>
        <p:spPr/>
        <p:txBody>
          <a:bodyPr/>
          <a:lstStyle/>
          <a:p>
            <a:r>
              <a:rPr lang="en-US" smtClean="0"/>
              <a:t>Copyright © 2017 Suman Kakar. All rights reserved.</a:t>
            </a:r>
            <a:endParaRPr lang="en-US"/>
          </a:p>
        </p:txBody>
      </p:sp>
      <p:sp>
        <p:nvSpPr>
          <p:cNvPr id="9" name="Slide Number Placeholder 8"/>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236245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83C2DD-DD56-DD4D-96AE-D28505BB47B2}" type="datetime1">
              <a:rPr lang="en-US" smtClean="0"/>
              <a:t>12/8/16</a:t>
            </a:fld>
            <a:endParaRPr lang="en-US"/>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
        <p:nvSpPr>
          <p:cNvPr id="5" name="Slide Number Placeholder 4"/>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2022574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B05196-77F6-9B48-B000-F1972C8EEE1E}" type="datetime1">
              <a:rPr lang="en-US" smtClean="0"/>
              <a:t>12/8/16</a:t>
            </a:fld>
            <a:endParaRPr lang="en-US"/>
          </a:p>
        </p:txBody>
      </p:sp>
      <p:sp>
        <p:nvSpPr>
          <p:cNvPr id="3" name="Footer Placeholder 2"/>
          <p:cNvSpPr>
            <a:spLocks noGrp="1"/>
          </p:cNvSpPr>
          <p:nvPr>
            <p:ph type="ftr" sz="quarter" idx="11"/>
          </p:nvPr>
        </p:nvSpPr>
        <p:spPr/>
        <p:txBody>
          <a:bodyPr/>
          <a:lstStyle/>
          <a:p>
            <a:r>
              <a:rPr lang="en-US" smtClean="0"/>
              <a:t>Copyright © 2017 Suman Kakar. All rights reserved.</a:t>
            </a:r>
            <a:endParaRPr lang="en-US"/>
          </a:p>
        </p:txBody>
      </p:sp>
      <p:sp>
        <p:nvSpPr>
          <p:cNvPr id="4" name="Slide Number Placeholder 3"/>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883292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2AC495-9808-E843-8E97-7973CDD89950}" type="datetime1">
              <a:rPr lang="en-US" smtClean="0"/>
              <a:t>12/8/16</a:t>
            </a:fld>
            <a:endParaRPr lang="en-US"/>
          </a:p>
        </p:txBody>
      </p:sp>
      <p:sp>
        <p:nvSpPr>
          <p:cNvPr id="6" name="Footer Placeholder 5"/>
          <p:cNvSpPr>
            <a:spLocks noGrp="1"/>
          </p:cNvSpPr>
          <p:nvPr>
            <p:ph type="ftr" sz="quarter" idx="11"/>
          </p:nvPr>
        </p:nvSpPr>
        <p:spPr/>
        <p:txBody>
          <a:bodyPr/>
          <a:lstStyle/>
          <a:p>
            <a:r>
              <a:rPr lang="en-US" smtClean="0"/>
              <a:t>Copyright © 2017 Suman Kakar. All rights reserved.</a:t>
            </a:r>
            <a:endParaRPr lang="en-US"/>
          </a:p>
        </p:txBody>
      </p:sp>
      <p:sp>
        <p:nvSpPr>
          <p:cNvPr id="7" name="Slide Number Placeholder 6"/>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2087356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8A8595-AB2F-3A4E-8108-C889F520587F}" type="datetime1">
              <a:rPr lang="en-US" smtClean="0"/>
              <a:t>12/8/16</a:t>
            </a:fld>
            <a:endParaRPr lang="en-US"/>
          </a:p>
        </p:txBody>
      </p:sp>
      <p:sp>
        <p:nvSpPr>
          <p:cNvPr id="6" name="Footer Placeholder 5"/>
          <p:cNvSpPr>
            <a:spLocks noGrp="1"/>
          </p:cNvSpPr>
          <p:nvPr>
            <p:ph type="ftr" sz="quarter" idx="11"/>
          </p:nvPr>
        </p:nvSpPr>
        <p:spPr/>
        <p:txBody>
          <a:bodyPr/>
          <a:lstStyle/>
          <a:p>
            <a:r>
              <a:rPr lang="en-US" smtClean="0"/>
              <a:t>Copyright © 2017 Suman Kakar. All rights reserved.</a:t>
            </a:r>
            <a:endParaRPr lang="en-US"/>
          </a:p>
        </p:txBody>
      </p:sp>
      <p:sp>
        <p:nvSpPr>
          <p:cNvPr id="7" name="Slide Number Placeholder 6"/>
          <p:cNvSpPr>
            <a:spLocks noGrp="1"/>
          </p:cNvSpPr>
          <p:nvPr>
            <p:ph type="sldNum" sz="quarter" idx="12"/>
          </p:nvPr>
        </p:nvSpPr>
        <p:spPr/>
        <p:txBody>
          <a:bodyPr/>
          <a:lstStyle/>
          <a:p>
            <a:fld id="{B95E2B57-2ED5-1D40-A6E0-60AEC325D713}" type="slidenum">
              <a:rPr lang="en-US" smtClean="0"/>
              <a:t>‹#›</a:t>
            </a:fld>
            <a:endParaRPr lang="en-US"/>
          </a:p>
        </p:txBody>
      </p:sp>
    </p:spTree>
    <p:extLst>
      <p:ext uri="{BB962C8B-B14F-4D97-AF65-F5344CB8AC3E}">
        <p14:creationId xmlns:p14="http://schemas.microsoft.com/office/powerpoint/2010/main" val="91123312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91A193-78F6-E240-A3DF-005CDBC35FFE}" type="datetime1">
              <a:rPr lang="en-US" smtClean="0"/>
              <a:t>12/8/16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 2017 Suman Kakar. All rights reserved.</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5E2B57-2ED5-1D40-A6E0-60AEC325D713}" type="slidenum">
              <a:rPr lang="en-US" smtClean="0"/>
              <a:t>‹#›</a:t>
            </a:fld>
            <a:endParaRPr lang="en-US"/>
          </a:p>
        </p:txBody>
      </p:sp>
    </p:spTree>
    <p:extLst>
      <p:ext uri="{BB962C8B-B14F-4D97-AF65-F5344CB8AC3E}">
        <p14:creationId xmlns:p14="http://schemas.microsoft.com/office/powerpoint/2010/main" val="1739492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bhall@cap-pres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92765"/>
            <a:ext cx="9144000" cy="3417198"/>
          </a:xfrm>
        </p:spPr>
        <p:txBody>
          <a:bodyPr>
            <a:normAutofit/>
          </a:bodyPr>
          <a:lstStyle/>
          <a:p>
            <a:pPr lvl="0"/>
            <a:r>
              <a:rPr lang="en-US" b="1" dirty="0"/>
              <a:t>Understanding Trafficking in Persons</a:t>
            </a:r>
            <a:r>
              <a:rPr lang="en-US" dirty="0"/>
              <a:t> </a:t>
            </a:r>
            <a:r>
              <a:rPr lang="en-US" dirty="0" smtClean="0"/>
              <a:t/>
            </a:r>
            <a:br>
              <a:rPr lang="en-US" dirty="0" smtClean="0"/>
            </a:br>
            <a:endParaRPr lang="en-US" sz="4000" dirty="0"/>
          </a:p>
        </p:txBody>
      </p:sp>
      <p:sp>
        <p:nvSpPr>
          <p:cNvPr id="3" name="Subtitle 2"/>
          <p:cNvSpPr>
            <a:spLocks noGrp="1"/>
          </p:cNvSpPr>
          <p:nvPr>
            <p:ph type="subTitle" idx="1"/>
          </p:nvPr>
        </p:nvSpPr>
        <p:spPr/>
        <p:txBody>
          <a:bodyPr/>
          <a:lstStyle/>
          <a:p>
            <a:r>
              <a:rPr lang="en-US" smtClean="0"/>
              <a:t>Chapter 1</a:t>
            </a:r>
            <a:endParaRPr lang="en-US" dirty="0"/>
          </a:p>
          <a:p>
            <a:r>
              <a:rPr lang="en-US" altLang="en-US" dirty="0"/>
              <a:t>Class Name,</a:t>
            </a:r>
            <a:br>
              <a:rPr lang="en-US" altLang="en-US" dirty="0"/>
            </a:br>
            <a:r>
              <a:rPr lang="en-US" altLang="en-US" dirty="0"/>
              <a:t>Instructor Name</a:t>
            </a:r>
            <a:endParaRPr lang="en-US" dirty="0"/>
          </a:p>
        </p:txBody>
      </p:sp>
    </p:spTree>
    <p:extLst>
      <p:ext uri="{BB962C8B-B14F-4D97-AF65-F5344CB8AC3E}">
        <p14:creationId xmlns:p14="http://schemas.microsoft.com/office/powerpoint/2010/main" val="15049394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Understanding Trafficking in Persons</a:t>
            </a:r>
            <a:endParaRPr lang="en-US" dirty="0"/>
          </a:p>
        </p:txBody>
      </p:sp>
      <p:sp>
        <p:nvSpPr>
          <p:cNvPr id="3" name="Content Placeholder 2"/>
          <p:cNvSpPr>
            <a:spLocks noGrp="1"/>
          </p:cNvSpPr>
          <p:nvPr>
            <p:ph idx="1"/>
          </p:nvPr>
        </p:nvSpPr>
        <p:spPr>
          <a:xfrm>
            <a:off x="349469" y="1690688"/>
            <a:ext cx="10515600" cy="4351338"/>
          </a:xfrm>
        </p:spPr>
        <p:txBody>
          <a:bodyPr>
            <a:normAutofit/>
          </a:bodyPr>
          <a:lstStyle/>
          <a:p>
            <a:pPr marL="0" indent="0">
              <a:buNone/>
            </a:pPr>
            <a:r>
              <a:rPr lang="en-US" dirty="0" smtClean="0"/>
              <a:t>	</a:t>
            </a:r>
            <a:r>
              <a:rPr lang="en-US" dirty="0"/>
              <a:t>	</a:t>
            </a:r>
            <a:endParaRPr lang="en-US" dirty="0" smtClean="0"/>
          </a:p>
          <a:p>
            <a:pPr marL="0" indent="0" algn="ctr">
              <a:buNone/>
            </a:pPr>
            <a:r>
              <a:rPr lang="en-US" dirty="0"/>
              <a:t>Trafficking in </a:t>
            </a:r>
            <a:r>
              <a:rPr lang="en-US" dirty="0" smtClean="0"/>
              <a:t>Persons – Definition </a:t>
            </a:r>
          </a:p>
          <a:p>
            <a:pPr marL="0" indent="0" algn="ctr">
              <a:buNone/>
            </a:pPr>
            <a:endParaRPr lang="en-US" dirty="0" smtClean="0"/>
          </a:p>
          <a:p>
            <a:pPr lvl="2"/>
            <a:r>
              <a:rPr lang="en-US" dirty="0" smtClean="0"/>
              <a:t>The </a:t>
            </a:r>
            <a:r>
              <a:rPr lang="en-US" dirty="0"/>
              <a:t>Protocol to Prevent, Suppress and Punish Trafficking in Persons, especially Women and Children - a protocol against Transnational Organized Crime - was adopted by the United Nations General Assembly in 2000 and entered into force on December 25, 2003. As of June 2015 it has been ratified by 167 </a:t>
            </a:r>
            <a:r>
              <a:rPr lang="en-US" dirty="0" smtClean="0"/>
              <a:t>parties.</a:t>
            </a:r>
          </a:p>
          <a:p>
            <a:pPr lvl="2"/>
            <a:endParaRPr lang="en-US" dirty="0"/>
          </a:p>
          <a:p>
            <a:pPr lvl="2"/>
            <a:r>
              <a:rPr lang="en-US" dirty="0"/>
              <a:t>Trafficking in Persons Protocol (Article 3) provided a uniformity in describing the phenomenon of trafficking in persons. It also provided elements that clearly distinguished it from other crimes that may look and sound similar such as smuggling and illegal immigration, but are legally different. </a:t>
            </a:r>
            <a:r>
              <a:rPr lang="en-US" dirty="0" smtClean="0"/>
              <a:t> </a:t>
            </a:r>
            <a:endParaRPr lang="en-US" dirty="0"/>
          </a:p>
          <a:p>
            <a:pPr lvl="5">
              <a:buFont typeface="Wingdings" charset="2"/>
              <a:buChar char="§"/>
            </a:pPr>
            <a:endParaRPr lang="en-US" sz="2400" dirty="0"/>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1069159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330" y="1825625"/>
            <a:ext cx="11936896" cy="1116358"/>
          </a:xfrm>
        </p:spPr>
        <p:txBody>
          <a:bodyPr/>
          <a:lstStyle/>
          <a:p>
            <a:pPr marL="0" indent="0" algn="ctr">
              <a:lnSpc>
                <a:spcPct val="100000"/>
              </a:lnSpc>
              <a:spcBef>
                <a:spcPts val="0"/>
              </a:spcBef>
              <a:buNone/>
            </a:pPr>
            <a:r>
              <a:rPr lang="en-US" sz="2400" dirty="0"/>
              <a:t>The full set of PowerPoint slides is available upon adoption. Email </a:t>
            </a:r>
            <a:r>
              <a:rPr lang="en-US" sz="2400" dirty="0">
                <a:hlinkClick r:id="rId2"/>
              </a:rPr>
              <a:t>bhall@cap-press.com</a:t>
            </a:r>
            <a:r>
              <a:rPr lang="en-US" sz="2400" dirty="0"/>
              <a:t> for more information.</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17907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Understanding Trafficking in </a:t>
            </a:r>
            <a:r>
              <a:rPr lang="en-US" b="1" dirty="0" smtClean="0"/>
              <a:t>Persons</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	</a:t>
            </a:r>
            <a:r>
              <a:rPr lang="en-US" b="1" dirty="0"/>
              <a:t>What is Trafficking in Persons?</a:t>
            </a:r>
            <a:r>
              <a:rPr lang="en-US" dirty="0"/>
              <a:t> </a:t>
            </a:r>
            <a:endParaRPr lang="en-US" dirty="0" smtClean="0"/>
          </a:p>
          <a:p>
            <a:pPr marL="0" indent="0">
              <a:buNone/>
            </a:pPr>
            <a:r>
              <a:rPr lang="en-US" dirty="0"/>
              <a:t>	</a:t>
            </a:r>
            <a:r>
              <a:rPr lang="en-US" dirty="0" smtClean="0"/>
              <a:t>Many names of human trafficking?</a:t>
            </a:r>
          </a:p>
          <a:p>
            <a:pPr marL="0" indent="0">
              <a:buNone/>
            </a:pPr>
            <a:endParaRPr lang="en-US" dirty="0" smtClean="0"/>
          </a:p>
          <a:p>
            <a:pPr lvl="4">
              <a:buFont typeface="Wingdings" charset="2"/>
              <a:buChar char="§"/>
            </a:pPr>
            <a:r>
              <a:rPr lang="en-US" dirty="0" smtClean="0"/>
              <a:t>Is it “</a:t>
            </a:r>
            <a:r>
              <a:rPr lang="en-US" dirty="0"/>
              <a:t>slavery</a:t>
            </a:r>
            <a:r>
              <a:rPr lang="en-US" dirty="0" smtClean="0"/>
              <a:t>”?</a:t>
            </a:r>
          </a:p>
          <a:p>
            <a:pPr lvl="4">
              <a:buFont typeface="Wingdings" charset="2"/>
              <a:buChar char="§"/>
            </a:pPr>
            <a:r>
              <a:rPr lang="en-US" dirty="0" smtClean="0"/>
              <a:t>Is it “modern </a:t>
            </a:r>
            <a:r>
              <a:rPr lang="en-US" dirty="0"/>
              <a:t>slavery</a:t>
            </a:r>
            <a:r>
              <a:rPr lang="en-US" dirty="0" smtClean="0"/>
              <a:t>”?</a:t>
            </a:r>
          </a:p>
          <a:p>
            <a:pPr lvl="4">
              <a:buFont typeface="Wingdings" charset="2"/>
              <a:buChar char="§"/>
            </a:pPr>
            <a:r>
              <a:rPr lang="en-US" dirty="0" smtClean="0"/>
              <a:t>Is it  </a:t>
            </a:r>
            <a:r>
              <a:rPr lang="en-US" dirty="0"/>
              <a:t>“illegal migration</a:t>
            </a:r>
            <a:r>
              <a:rPr lang="en-US" dirty="0" smtClean="0"/>
              <a:t>”?</a:t>
            </a:r>
          </a:p>
          <a:p>
            <a:pPr lvl="4">
              <a:buFont typeface="Wingdings" charset="2"/>
              <a:buChar char="§"/>
            </a:pPr>
            <a:r>
              <a:rPr lang="en-US" dirty="0" smtClean="0"/>
              <a:t>Is it  </a:t>
            </a:r>
            <a:r>
              <a:rPr lang="en-US" dirty="0"/>
              <a:t>“smuggling</a:t>
            </a:r>
            <a:r>
              <a:rPr lang="en-US" dirty="0" smtClean="0"/>
              <a:t>”?</a:t>
            </a:r>
          </a:p>
          <a:p>
            <a:pPr lvl="4">
              <a:buFont typeface="Wingdings" charset="2"/>
              <a:buChar char="§"/>
            </a:pPr>
            <a:r>
              <a:rPr lang="en-US" dirty="0" smtClean="0"/>
              <a:t>Is it  </a:t>
            </a:r>
            <a:r>
              <a:rPr lang="en-US" dirty="0"/>
              <a:t>“under-age prostitution of foreigners</a:t>
            </a:r>
            <a:r>
              <a:rPr lang="en-US" dirty="0" smtClean="0"/>
              <a:t>”?</a:t>
            </a:r>
          </a:p>
          <a:p>
            <a:pPr lvl="4">
              <a:buFont typeface="Wingdings" charset="2"/>
              <a:buChar char="§"/>
            </a:pPr>
            <a:r>
              <a:rPr lang="en-US" dirty="0" smtClean="0"/>
              <a:t>Is it “</a:t>
            </a:r>
            <a:r>
              <a:rPr lang="en-US" dirty="0"/>
              <a:t>sex-slavery</a:t>
            </a:r>
            <a:r>
              <a:rPr lang="en-US" dirty="0" smtClean="0"/>
              <a:t>”?</a:t>
            </a:r>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1552472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Understanding Trafficking in Persons</a:t>
            </a:r>
            <a:endParaRPr lang="en-US" dirty="0"/>
          </a:p>
        </p:txBody>
      </p:sp>
      <p:sp>
        <p:nvSpPr>
          <p:cNvPr id="3" name="Content Placeholder 2"/>
          <p:cNvSpPr>
            <a:spLocks noGrp="1"/>
          </p:cNvSpPr>
          <p:nvPr>
            <p:ph idx="1"/>
          </p:nvPr>
        </p:nvSpPr>
        <p:spPr/>
        <p:txBody>
          <a:bodyPr>
            <a:normAutofit/>
          </a:bodyPr>
          <a:lstStyle/>
          <a:p>
            <a:pPr marL="0" indent="0" algn="ctr">
              <a:buNone/>
            </a:pPr>
            <a:endParaRPr lang="en-US" dirty="0" smtClean="0"/>
          </a:p>
          <a:p>
            <a:pPr marL="0" indent="0" algn="ctr">
              <a:buNone/>
            </a:pPr>
            <a:r>
              <a:rPr lang="en-US" dirty="0" smtClean="0"/>
              <a:t>Trafficking </a:t>
            </a:r>
            <a:r>
              <a:rPr lang="en-US" dirty="0"/>
              <a:t>in Persons</a:t>
            </a:r>
            <a:r>
              <a:rPr lang="en-US" dirty="0" smtClean="0"/>
              <a:t> </a:t>
            </a:r>
            <a:r>
              <a:rPr lang="en-US" dirty="0"/>
              <a:t>is ubiquitous in nature </a:t>
            </a:r>
            <a:r>
              <a:rPr lang="en-US" dirty="0" smtClean="0"/>
              <a:t>	</a:t>
            </a:r>
            <a:r>
              <a:rPr lang="en-US" dirty="0"/>
              <a:t>	</a:t>
            </a:r>
            <a:endParaRPr lang="en-US" dirty="0" smtClean="0"/>
          </a:p>
          <a:p>
            <a:pPr marL="0" indent="0">
              <a:buNone/>
            </a:pPr>
            <a:endParaRPr lang="en-US" dirty="0"/>
          </a:p>
          <a:p>
            <a:pPr lvl="2">
              <a:buFont typeface="Wingdings" charset="2"/>
              <a:buChar char="§"/>
            </a:pPr>
            <a:r>
              <a:rPr lang="en-US" dirty="0" smtClean="0"/>
              <a:t>It is prevalent in virtually all countries in </a:t>
            </a:r>
            <a:r>
              <a:rPr lang="en-US" dirty="0"/>
              <a:t>every region of the </a:t>
            </a:r>
            <a:r>
              <a:rPr lang="en-US" dirty="0" smtClean="0"/>
              <a:t>world. </a:t>
            </a:r>
          </a:p>
          <a:p>
            <a:pPr lvl="2">
              <a:buFont typeface="Wingdings" charset="2"/>
              <a:buChar char="§"/>
            </a:pPr>
            <a:endParaRPr lang="en-US" dirty="0" smtClean="0"/>
          </a:p>
          <a:p>
            <a:pPr lvl="2">
              <a:buFont typeface="Wingdings" charset="2"/>
              <a:buChar char="§"/>
            </a:pPr>
            <a:r>
              <a:rPr lang="en-US" dirty="0" smtClean="0"/>
              <a:t>It </a:t>
            </a:r>
            <a:r>
              <a:rPr lang="en-US" dirty="0"/>
              <a:t>is a </a:t>
            </a:r>
            <a:r>
              <a:rPr lang="en-US" dirty="0" smtClean="0"/>
              <a:t>crime </a:t>
            </a:r>
            <a:r>
              <a:rPr lang="en-US" dirty="0"/>
              <a:t>that </a:t>
            </a:r>
            <a:r>
              <a:rPr lang="en-US" dirty="0" smtClean="0"/>
              <a:t>indiscriminately victimizes anyone and everyone.  </a:t>
            </a:r>
          </a:p>
          <a:p>
            <a:pPr lvl="2">
              <a:buFont typeface="Wingdings" charset="2"/>
              <a:buChar char="§"/>
            </a:pPr>
            <a:endParaRPr lang="en-US" dirty="0"/>
          </a:p>
          <a:p>
            <a:pPr lvl="2">
              <a:buFont typeface="Wingdings" charset="2"/>
              <a:buChar char="§"/>
            </a:pPr>
            <a:r>
              <a:rPr lang="en-US" dirty="0" smtClean="0"/>
              <a:t>It ruthlessly </a:t>
            </a:r>
            <a:r>
              <a:rPr lang="en-US" dirty="0"/>
              <a:t>exploits women, children and men for numerous purposes including forced labor and sex. </a:t>
            </a:r>
            <a:endParaRPr lang="en-US" dirty="0" smtClean="0"/>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2093805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Understanding Trafficking in Persons</a:t>
            </a:r>
            <a:endParaRPr lang="en-US" dirty="0"/>
          </a:p>
        </p:txBody>
      </p:sp>
      <p:sp>
        <p:nvSpPr>
          <p:cNvPr id="3" name="Content Placeholder 2"/>
          <p:cNvSpPr>
            <a:spLocks noGrp="1"/>
          </p:cNvSpPr>
          <p:nvPr>
            <p:ph idx="1"/>
          </p:nvPr>
        </p:nvSpPr>
        <p:spPr/>
        <p:txBody>
          <a:bodyPr>
            <a:normAutofit/>
          </a:bodyPr>
          <a:lstStyle/>
          <a:p>
            <a:pPr marL="0" indent="0" algn="ctr">
              <a:buNone/>
            </a:pPr>
            <a:endParaRPr lang="en-US" dirty="0" smtClean="0"/>
          </a:p>
          <a:p>
            <a:pPr marL="0" indent="0" algn="ctr">
              <a:buNone/>
            </a:pPr>
            <a:r>
              <a:rPr lang="en-US" dirty="0" smtClean="0"/>
              <a:t>Trafficking </a:t>
            </a:r>
            <a:r>
              <a:rPr lang="en-US" dirty="0"/>
              <a:t>in Persons</a:t>
            </a:r>
            <a:r>
              <a:rPr lang="en-US" dirty="0" smtClean="0"/>
              <a:t>– Motive is Greed</a:t>
            </a:r>
          </a:p>
          <a:p>
            <a:pPr marL="914400" lvl="2" indent="0">
              <a:buNone/>
            </a:pPr>
            <a:r>
              <a:rPr lang="en-US" dirty="0" smtClean="0"/>
              <a:t> </a:t>
            </a:r>
          </a:p>
          <a:p>
            <a:pPr lvl="3">
              <a:buFont typeface="Wingdings" charset="2"/>
              <a:buChar char="§"/>
            </a:pPr>
            <a:r>
              <a:rPr lang="en-US" dirty="0"/>
              <a:t>It affects virtually every person and every country in every region of the world. </a:t>
            </a:r>
            <a:endParaRPr lang="en-US" dirty="0" smtClean="0"/>
          </a:p>
          <a:p>
            <a:pPr lvl="3">
              <a:buFont typeface="Wingdings" charset="2"/>
              <a:buChar char="§"/>
            </a:pPr>
            <a:endParaRPr lang="en-US" dirty="0" smtClean="0"/>
          </a:p>
          <a:p>
            <a:pPr lvl="3">
              <a:buFont typeface="Wingdings" charset="2"/>
              <a:buChar char="§"/>
            </a:pPr>
            <a:r>
              <a:rPr lang="en-US" dirty="0" smtClean="0"/>
              <a:t>It </a:t>
            </a:r>
            <a:r>
              <a:rPr lang="en-US" dirty="0"/>
              <a:t>is a global crime that transcends all geographical and demographic boundaries. </a:t>
            </a:r>
            <a:endParaRPr lang="en-US" dirty="0" smtClean="0"/>
          </a:p>
          <a:p>
            <a:pPr lvl="3">
              <a:buFont typeface="Wingdings" charset="2"/>
              <a:buChar char="§"/>
            </a:pPr>
            <a:endParaRPr lang="en-US" dirty="0" smtClean="0"/>
          </a:p>
          <a:p>
            <a:pPr lvl="3">
              <a:buFont typeface="Wingdings" charset="2"/>
              <a:buChar char="§"/>
            </a:pPr>
            <a:r>
              <a:rPr lang="en-US" dirty="0" smtClean="0"/>
              <a:t>It </a:t>
            </a:r>
            <a:r>
              <a:rPr lang="en-US" dirty="0"/>
              <a:t>engenders conditions where economic gain becomes the guiding principle and human beings are treated as commodities and units of production.</a:t>
            </a:r>
            <a:endParaRPr lang="en-US" dirty="0" smtClean="0"/>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1638558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Understanding Trafficking in Persons</a:t>
            </a:r>
            <a:endParaRPr lang="en-US" dirty="0"/>
          </a:p>
        </p:txBody>
      </p:sp>
      <p:sp>
        <p:nvSpPr>
          <p:cNvPr id="3" name="Content Placeholder 2"/>
          <p:cNvSpPr>
            <a:spLocks noGrp="1"/>
          </p:cNvSpPr>
          <p:nvPr>
            <p:ph idx="1"/>
          </p:nvPr>
        </p:nvSpPr>
        <p:spPr>
          <a:xfrm>
            <a:off x="349469" y="1690688"/>
            <a:ext cx="10515600" cy="4351338"/>
          </a:xfrm>
        </p:spPr>
        <p:txBody>
          <a:bodyPr>
            <a:normAutofit/>
          </a:bodyPr>
          <a:lstStyle/>
          <a:p>
            <a:pPr marL="0" indent="0">
              <a:buNone/>
            </a:pPr>
            <a:r>
              <a:rPr lang="en-US" dirty="0" smtClean="0"/>
              <a:t>	</a:t>
            </a:r>
            <a:r>
              <a:rPr lang="en-US" dirty="0"/>
              <a:t>	</a:t>
            </a:r>
            <a:endParaRPr lang="en-US" dirty="0" smtClean="0"/>
          </a:p>
          <a:p>
            <a:pPr marL="0" indent="0" algn="ctr">
              <a:buNone/>
            </a:pPr>
            <a:r>
              <a:rPr lang="en-US" dirty="0"/>
              <a:t>Trafficking in </a:t>
            </a:r>
            <a:r>
              <a:rPr lang="en-US" dirty="0" smtClean="0"/>
              <a:t>Persons – </a:t>
            </a:r>
            <a:r>
              <a:rPr lang="en-US" dirty="0"/>
              <a:t>Motive is Greed</a:t>
            </a:r>
          </a:p>
          <a:p>
            <a:pPr>
              <a:buFont typeface="Wingdings" charset="2"/>
              <a:buChar char="§"/>
            </a:pPr>
            <a:endParaRPr lang="en-US" dirty="0" smtClean="0"/>
          </a:p>
          <a:p>
            <a:pPr lvl="2">
              <a:buFont typeface="Wingdings" charset="2"/>
              <a:buChar char="§"/>
            </a:pPr>
            <a:r>
              <a:rPr lang="en-US" dirty="0" smtClean="0"/>
              <a:t>Both </a:t>
            </a:r>
            <a:r>
              <a:rPr lang="en-US" dirty="0"/>
              <a:t>the perpetrators and victims of this crime can be located in almost all countries of the </a:t>
            </a:r>
            <a:r>
              <a:rPr lang="en-US" dirty="0" smtClean="0"/>
              <a:t>world.</a:t>
            </a:r>
          </a:p>
          <a:p>
            <a:pPr lvl="2">
              <a:buFont typeface="Wingdings" charset="2"/>
              <a:buChar char="§"/>
            </a:pPr>
            <a:endParaRPr lang="en-US" dirty="0" smtClean="0"/>
          </a:p>
          <a:p>
            <a:pPr lvl="2">
              <a:buFont typeface="Wingdings" charset="2"/>
              <a:buChar char="§"/>
            </a:pPr>
            <a:r>
              <a:rPr lang="en-US" dirty="0" smtClean="0"/>
              <a:t>It </a:t>
            </a:r>
            <a:r>
              <a:rPr lang="en-US" dirty="0"/>
              <a:t>in-discriminatively victimizes anyone regardless of race, ethnicity, sex, color, SES, or citizenship. </a:t>
            </a:r>
            <a:endParaRPr lang="en-US" dirty="0" smtClean="0"/>
          </a:p>
          <a:p>
            <a:pPr lvl="2">
              <a:buFont typeface="Wingdings" charset="2"/>
              <a:buChar char="§"/>
            </a:pPr>
            <a:endParaRPr lang="en-US" dirty="0" smtClean="0"/>
          </a:p>
          <a:p>
            <a:pPr lvl="2">
              <a:buFont typeface="Wingdings" charset="2"/>
              <a:buChar char="§"/>
            </a:pPr>
            <a:r>
              <a:rPr lang="en-US" dirty="0" smtClean="0"/>
              <a:t>The </a:t>
            </a:r>
            <a:r>
              <a:rPr lang="en-US" dirty="0"/>
              <a:t>only motive is greed</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2101068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Understanding Trafficking in Persons</a:t>
            </a:r>
            <a:endParaRPr lang="en-US" dirty="0"/>
          </a:p>
        </p:txBody>
      </p:sp>
      <p:sp>
        <p:nvSpPr>
          <p:cNvPr id="3" name="Content Placeholder 2"/>
          <p:cNvSpPr>
            <a:spLocks noGrp="1"/>
          </p:cNvSpPr>
          <p:nvPr>
            <p:ph idx="1"/>
          </p:nvPr>
        </p:nvSpPr>
        <p:spPr>
          <a:xfrm>
            <a:off x="349469" y="1690688"/>
            <a:ext cx="10515600" cy="4351338"/>
          </a:xfrm>
        </p:spPr>
        <p:txBody>
          <a:bodyPr>
            <a:normAutofit/>
          </a:bodyPr>
          <a:lstStyle/>
          <a:p>
            <a:pPr marL="0" indent="0">
              <a:buNone/>
            </a:pPr>
            <a:r>
              <a:rPr lang="en-US" dirty="0" smtClean="0"/>
              <a:t>	</a:t>
            </a:r>
            <a:r>
              <a:rPr lang="en-US" dirty="0"/>
              <a:t>	</a:t>
            </a:r>
            <a:endParaRPr lang="en-US" dirty="0" smtClean="0"/>
          </a:p>
          <a:p>
            <a:pPr marL="0" indent="0" algn="ctr">
              <a:buNone/>
            </a:pPr>
            <a:r>
              <a:rPr lang="en-US" dirty="0"/>
              <a:t>Trafficking in Persons</a:t>
            </a:r>
            <a:r>
              <a:rPr lang="en-US" dirty="0" smtClean="0"/>
              <a:t> </a:t>
            </a:r>
            <a:r>
              <a:rPr lang="en-US" dirty="0"/>
              <a:t>– Motive is Greed</a:t>
            </a:r>
          </a:p>
          <a:p>
            <a:pPr lvl="2">
              <a:buFont typeface="Wingdings" charset="2"/>
              <a:buChar char="§"/>
            </a:pPr>
            <a:endParaRPr lang="en-US" dirty="0" smtClean="0"/>
          </a:p>
          <a:p>
            <a:pPr lvl="1" algn="just">
              <a:buFont typeface="Wingdings" charset="2"/>
              <a:buChar char="§"/>
            </a:pPr>
            <a:r>
              <a:rPr lang="en-US" dirty="0" smtClean="0"/>
              <a:t>Trafficking </a:t>
            </a:r>
            <a:r>
              <a:rPr lang="en-US" dirty="0"/>
              <a:t>engenders conditions of</a:t>
            </a:r>
          </a:p>
          <a:p>
            <a:pPr lvl="2" algn="just">
              <a:buFont typeface="Wingdings" charset="2"/>
              <a:buChar char="§"/>
            </a:pPr>
            <a:r>
              <a:rPr lang="en-US" dirty="0"/>
              <a:t>exploitation and </a:t>
            </a:r>
          </a:p>
          <a:p>
            <a:pPr lvl="2" algn="just">
              <a:buFont typeface="Wingdings" charset="2"/>
              <a:buChar char="§"/>
            </a:pPr>
            <a:r>
              <a:rPr lang="en-US" dirty="0"/>
              <a:t>severe human rights violations. </a:t>
            </a:r>
          </a:p>
          <a:p>
            <a:pPr lvl="2" algn="just">
              <a:buFont typeface="Wingdings" charset="2"/>
              <a:buChar char="§"/>
            </a:pPr>
            <a:endParaRPr lang="en-US" dirty="0"/>
          </a:p>
          <a:p>
            <a:pPr lvl="1" algn="just">
              <a:buFont typeface="Wingdings" charset="2"/>
              <a:buChar char="§"/>
            </a:pPr>
            <a:r>
              <a:rPr lang="en-US" dirty="0"/>
              <a:t>Greed - not human welfare, rights, or companion - drive this enterprise - and victims are exploited for economic gain. </a:t>
            </a:r>
          </a:p>
          <a:p>
            <a:pPr lvl="2">
              <a:buFont typeface="Wingdings" charset="2"/>
              <a:buChar char="§"/>
            </a:pPr>
            <a:endParaRPr lang="en-US" dirty="0"/>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1635441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Understanding Trafficking in Persons</a:t>
            </a:r>
            <a:endParaRPr lang="en-US" dirty="0"/>
          </a:p>
        </p:txBody>
      </p:sp>
      <p:sp>
        <p:nvSpPr>
          <p:cNvPr id="3" name="Content Placeholder 2"/>
          <p:cNvSpPr>
            <a:spLocks noGrp="1"/>
          </p:cNvSpPr>
          <p:nvPr>
            <p:ph idx="1"/>
          </p:nvPr>
        </p:nvSpPr>
        <p:spPr>
          <a:xfrm>
            <a:off x="349469" y="1690688"/>
            <a:ext cx="10515600" cy="4351338"/>
          </a:xfrm>
        </p:spPr>
        <p:txBody>
          <a:bodyPr>
            <a:normAutofit/>
          </a:bodyPr>
          <a:lstStyle/>
          <a:p>
            <a:pPr marL="0" indent="0">
              <a:buNone/>
            </a:pPr>
            <a:r>
              <a:rPr lang="en-US" dirty="0" smtClean="0"/>
              <a:t>	</a:t>
            </a:r>
            <a:r>
              <a:rPr lang="en-US" dirty="0"/>
              <a:t>	</a:t>
            </a:r>
            <a:endParaRPr lang="en-US" dirty="0" smtClean="0"/>
          </a:p>
          <a:p>
            <a:pPr marL="0" indent="0" algn="ctr">
              <a:buNone/>
            </a:pPr>
            <a:r>
              <a:rPr lang="en-US" dirty="0"/>
              <a:t>Trafficking in </a:t>
            </a:r>
            <a:r>
              <a:rPr lang="en-US" dirty="0" smtClean="0"/>
              <a:t>Persons</a:t>
            </a:r>
          </a:p>
          <a:p>
            <a:pPr marL="0" indent="0" algn="ctr">
              <a:buNone/>
            </a:pPr>
            <a:endParaRPr lang="en-US" dirty="0" smtClean="0"/>
          </a:p>
          <a:p>
            <a:pPr lvl="1" algn="just">
              <a:buFont typeface="Wingdings" charset="2"/>
              <a:buChar char="§"/>
            </a:pPr>
            <a:r>
              <a:rPr lang="en-US" dirty="0" smtClean="0"/>
              <a:t>By some estimates, this </a:t>
            </a:r>
            <a:r>
              <a:rPr lang="en-US" dirty="0"/>
              <a:t>global crime generates billions of dollars in profits for traffickers. </a:t>
            </a:r>
            <a:endParaRPr lang="en-US" dirty="0" smtClean="0"/>
          </a:p>
          <a:p>
            <a:pPr lvl="1" algn="just">
              <a:buFont typeface="Wingdings" charset="2"/>
              <a:buChar char="§"/>
            </a:pPr>
            <a:endParaRPr lang="en-US" dirty="0" smtClean="0"/>
          </a:p>
          <a:p>
            <a:pPr lvl="1" algn="just">
              <a:buFont typeface="Wingdings" charset="2"/>
              <a:buChar char="§"/>
            </a:pPr>
            <a:r>
              <a:rPr lang="en-US" dirty="0" smtClean="0"/>
              <a:t>International </a:t>
            </a:r>
            <a:r>
              <a:rPr lang="en-US" dirty="0"/>
              <a:t>Labor Organization estimates that 20.9 million people are victims of </a:t>
            </a:r>
            <a:r>
              <a:rPr lang="en-US" dirty="0" smtClean="0"/>
              <a:t>forced </a:t>
            </a:r>
            <a:r>
              <a:rPr lang="en-US" dirty="0"/>
              <a:t>labor – in terms of sex and labor trafficking </a:t>
            </a:r>
            <a:r>
              <a:rPr lang="en-US" dirty="0" smtClean="0"/>
              <a:t>globally.</a:t>
            </a:r>
          </a:p>
          <a:p>
            <a:pPr lvl="1" algn="just">
              <a:buFont typeface="Wingdings" charset="2"/>
              <a:buChar char="§"/>
            </a:pPr>
            <a:endParaRPr lang="en-US" dirty="0"/>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1592187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Understanding Trafficking in Persons</a:t>
            </a:r>
            <a:endParaRPr lang="en-US" dirty="0"/>
          </a:p>
        </p:txBody>
      </p:sp>
      <p:sp>
        <p:nvSpPr>
          <p:cNvPr id="3" name="Content Placeholder 2"/>
          <p:cNvSpPr>
            <a:spLocks noGrp="1"/>
          </p:cNvSpPr>
          <p:nvPr>
            <p:ph idx="1"/>
          </p:nvPr>
        </p:nvSpPr>
        <p:spPr>
          <a:xfrm>
            <a:off x="349469" y="1690688"/>
            <a:ext cx="10515600" cy="4351338"/>
          </a:xfrm>
        </p:spPr>
        <p:txBody>
          <a:bodyPr>
            <a:normAutofit/>
          </a:bodyPr>
          <a:lstStyle/>
          <a:p>
            <a:pPr marL="0" indent="0">
              <a:buNone/>
            </a:pPr>
            <a:r>
              <a:rPr lang="en-US" dirty="0" smtClean="0"/>
              <a:t>	</a:t>
            </a:r>
            <a:r>
              <a:rPr lang="en-US" dirty="0"/>
              <a:t>	</a:t>
            </a:r>
            <a:endParaRPr lang="en-US" dirty="0" smtClean="0"/>
          </a:p>
          <a:p>
            <a:pPr marL="0" indent="0" algn="ctr">
              <a:buNone/>
            </a:pPr>
            <a:r>
              <a:rPr lang="en-US" dirty="0"/>
              <a:t>Trafficking in </a:t>
            </a:r>
            <a:r>
              <a:rPr lang="en-US" dirty="0" smtClean="0"/>
              <a:t>Persons – Definition </a:t>
            </a:r>
          </a:p>
          <a:p>
            <a:pPr marL="0" indent="0" algn="ctr">
              <a:buNone/>
            </a:pPr>
            <a:endParaRPr lang="en-US" dirty="0" smtClean="0"/>
          </a:p>
          <a:p>
            <a:pPr lvl="1" algn="just">
              <a:buFont typeface="Wingdings" charset="2"/>
              <a:buChar char="§"/>
            </a:pPr>
            <a:r>
              <a:rPr lang="en-US" dirty="0" smtClean="0"/>
              <a:t>Trafficking is understood and defined differently by different entities, organizations, and others. It is </a:t>
            </a:r>
            <a:r>
              <a:rPr lang="en-US" dirty="0"/>
              <a:t>conceptualized, described and understood differently in different contexts. </a:t>
            </a:r>
            <a:endParaRPr lang="en-US" dirty="0" smtClean="0"/>
          </a:p>
          <a:p>
            <a:pPr lvl="1" algn="just">
              <a:buFont typeface="Wingdings" charset="2"/>
              <a:buChar char="§"/>
            </a:pPr>
            <a:endParaRPr lang="en-US" dirty="0"/>
          </a:p>
          <a:p>
            <a:pPr lvl="1" algn="just">
              <a:buFont typeface="Wingdings" charset="2"/>
              <a:buChar char="§"/>
            </a:pPr>
            <a:r>
              <a:rPr lang="en-US" dirty="0" smtClean="0"/>
              <a:t>In general, it is a </a:t>
            </a:r>
            <a:r>
              <a:rPr lang="en-US" dirty="0"/>
              <a:t>process by which people are recruited in their community and exploited by traffickers using deception and/or some form of coercion to lure and control </a:t>
            </a:r>
            <a:r>
              <a:rPr lang="en-US" dirty="0" smtClean="0"/>
              <a:t>them</a:t>
            </a:r>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8056579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Understanding Trafficking in Persons</a:t>
            </a:r>
            <a:endParaRPr lang="en-US" dirty="0"/>
          </a:p>
        </p:txBody>
      </p:sp>
      <p:sp>
        <p:nvSpPr>
          <p:cNvPr id="3" name="Content Placeholder 2"/>
          <p:cNvSpPr>
            <a:spLocks noGrp="1"/>
          </p:cNvSpPr>
          <p:nvPr>
            <p:ph idx="1"/>
          </p:nvPr>
        </p:nvSpPr>
        <p:spPr>
          <a:xfrm>
            <a:off x="349469" y="1690688"/>
            <a:ext cx="10515600" cy="4351338"/>
          </a:xfrm>
        </p:spPr>
        <p:txBody>
          <a:bodyPr>
            <a:normAutofit fontScale="92500" lnSpcReduction="10000"/>
          </a:bodyPr>
          <a:lstStyle/>
          <a:p>
            <a:pPr marL="0" indent="0">
              <a:buNone/>
            </a:pPr>
            <a:r>
              <a:rPr lang="en-US" dirty="0" smtClean="0"/>
              <a:t>	</a:t>
            </a:r>
            <a:r>
              <a:rPr lang="en-US" dirty="0"/>
              <a:t>	</a:t>
            </a:r>
            <a:endParaRPr lang="en-US" dirty="0" smtClean="0"/>
          </a:p>
          <a:p>
            <a:pPr marL="0" indent="0" algn="ctr">
              <a:buNone/>
            </a:pPr>
            <a:r>
              <a:rPr lang="en-US" dirty="0"/>
              <a:t>Trafficking in </a:t>
            </a:r>
            <a:r>
              <a:rPr lang="en-US" dirty="0" smtClean="0"/>
              <a:t>Persons – Definition </a:t>
            </a:r>
          </a:p>
          <a:p>
            <a:pPr lvl="4">
              <a:buFont typeface="Wingdings" charset="2"/>
              <a:buChar char="§"/>
            </a:pPr>
            <a:endParaRPr lang="en-US" sz="2400" dirty="0"/>
          </a:p>
          <a:p>
            <a:pPr lvl="1"/>
            <a:r>
              <a:rPr lang="en-US" dirty="0"/>
              <a:t>“Trafficking in Persons” has been recognized as a term on its own. </a:t>
            </a:r>
          </a:p>
          <a:p>
            <a:pPr lvl="1"/>
            <a:endParaRPr lang="en-US" dirty="0" smtClean="0"/>
          </a:p>
          <a:p>
            <a:pPr lvl="1"/>
            <a:r>
              <a:rPr lang="en-US" dirty="0" smtClean="0"/>
              <a:t>The </a:t>
            </a:r>
            <a:r>
              <a:rPr lang="en-US" dirty="0"/>
              <a:t>first-ever agreed upon definition of trafficking, now known as Protocol to Prevent, Suppress and Punish Trafficking in Persons</a:t>
            </a:r>
            <a:r>
              <a:rPr lang="en-US" u="sng" dirty="0"/>
              <a:t> </a:t>
            </a:r>
            <a:r>
              <a:rPr lang="en-US" dirty="0"/>
              <a:t>was incorporated in 2000, which supplemented the United Nations Convention against Transnational Organized Crime. </a:t>
            </a:r>
            <a:r>
              <a:rPr lang="en-US" dirty="0" smtClean="0"/>
              <a:t/>
            </a:r>
            <a:br>
              <a:rPr lang="en-US" dirty="0" smtClean="0"/>
            </a:br>
            <a:endParaRPr lang="en-US" dirty="0" smtClean="0"/>
          </a:p>
          <a:p>
            <a:pPr lvl="1"/>
            <a:r>
              <a:rPr lang="en-US" dirty="0" smtClean="0"/>
              <a:t>The </a:t>
            </a:r>
            <a:r>
              <a:rPr lang="en-US" dirty="0"/>
              <a:t>United Nations criminalized human trafficking under the protocols of Transnational Organized Crime in 2000 and adopted the United Nations Protocol to Prevent, Suppress and Punish Trafficking in Persons, Especially Women and Children. </a:t>
            </a:r>
            <a:endParaRPr lang="en-US" dirty="0" smtClean="0"/>
          </a:p>
        </p:txBody>
      </p:sp>
      <p:sp>
        <p:nvSpPr>
          <p:cNvPr id="4" name="Footer Placeholder 3"/>
          <p:cNvSpPr>
            <a:spLocks noGrp="1"/>
          </p:cNvSpPr>
          <p:nvPr>
            <p:ph type="ftr" sz="quarter" idx="11"/>
          </p:nvPr>
        </p:nvSpPr>
        <p:spPr/>
        <p:txBody>
          <a:bodyPr/>
          <a:lstStyle/>
          <a:p>
            <a:r>
              <a:rPr lang="en-US" smtClean="0"/>
              <a:t>Copyright © 2017 Suman Kakar. All rights reserved.</a:t>
            </a:r>
            <a:endParaRPr lang="en-US"/>
          </a:p>
        </p:txBody>
      </p:sp>
    </p:spTree>
    <p:extLst>
      <p:ext uri="{BB962C8B-B14F-4D97-AF65-F5344CB8AC3E}">
        <p14:creationId xmlns:p14="http://schemas.microsoft.com/office/powerpoint/2010/main" val="15107315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974</TotalTime>
  <Words>228</Words>
  <Application>Microsoft Macintosh PowerPoint</Application>
  <PresentationFormat>Widescreen</PresentationFormat>
  <Paragraphs>90</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Understanding Trafficking in Persons  </vt:lpstr>
      <vt:lpstr>Understanding Trafficking in Persons</vt:lpstr>
      <vt:lpstr>Understanding Trafficking in Persons</vt:lpstr>
      <vt:lpstr>Understanding Trafficking in Persons</vt:lpstr>
      <vt:lpstr>Understanding Trafficking in Persons</vt:lpstr>
      <vt:lpstr>Understanding Trafficking in Persons</vt:lpstr>
      <vt:lpstr>Understanding Trafficking in Persons</vt:lpstr>
      <vt:lpstr>Understanding Trafficking in Persons</vt:lpstr>
      <vt:lpstr>Understanding Trafficking in Persons</vt:lpstr>
      <vt:lpstr>Understanding Trafficking in Persons</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Traditions </dc:title>
  <dc:creator>Suman Kakar</dc:creator>
  <cp:lastModifiedBy>Prod3</cp:lastModifiedBy>
  <cp:revision>61</cp:revision>
  <dcterms:created xsi:type="dcterms:W3CDTF">2016-09-13T12:08:40Z</dcterms:created>
  <dcterms:modified xsi:type="dcterms:W3CDTF">2016-12-08T18:24:15Z</dcterms:modified>
</cp:coreProperties>
</file>