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53DEB-8E61-44FE-8DBC-EEFE3CFF8DC5}" type="datetimeFigureOut">
              <a:rPr lang="en-US" smtClean="0"/>
              <a:t>8/29/17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C8F2D-FAC2-4011-A11E-521593B07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5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C8F2D-FAC2-4011-A11E-521593B079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09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C8F2D-FAC2-4011-A11E-521593B079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48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C8F2D-FAC2-4011-A11E-521593B079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30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EFAE-9148-9944-8505-8C7C95195183}" type="datetime1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3B05-C058-4CBC-B37A-2B3EF64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9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4E49-73D9-014B-A833-430F05F5C568}" type="datetime1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3B05-C058-4CBC-B37A-2B3EF64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1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0B28-2E9D-B740-AFBC-5D27BD10E820}" type="datetime1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3B05-C058-4CBC-B37A-2B3EF64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8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5505C-5368-8344-8FCC-8581E13147FC}" type="datetime1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3B05-C058-4CBC-B37A-2B3EF64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0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30DF6-71E3-0149-BD3F-780A90330345}" type="datetime1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3B05-C058-4CBC-B37A-2B3EF64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8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112F3-2C4B-2A42-AE1E-465D94BFC608}" type="datetime1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3B05-C058-4CBC-B37A-2B3EF64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9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32075-98A2-0B44-AB70-0CDC4878E17C}" type="datetime1">
              <a:rPr lang="en-US" smtClean="0"/>
              <a:t>8/29/17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3B05-C058-4CBC-B37A-2B3EF64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5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D5A8-4E08-8644-934C-6F373A8B262B}" type="datetime1">
              <a:rPr lang="en-US" smtClean="0"/>
              <a:t>8/29/17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3B05-C058-4CBC-B37A-2B3EF64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3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A8E-2787-554A-B3EF-505DD9042BD4}" type="datetime1">
              <a:rPr lang="en-US" smtClean="0"/>
              <a:t>8/29/17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3B05-C058-4CBC-B37A-2B3EF64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7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E3F5-703F-A540-814D-2D80F5CE88C4}" type="datetime1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3B05-C058-4CBC-B37A-2B3EF64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2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8BE25-4E27-C447-80D5-873785251705}" type="datetime1">
              <a:rPr lang="en-US" smtClean="0"/>
              <a:t>8/29/17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93B05-C058-4CBC-B37A-2B3EF64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3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632A7-B66A-1747-AEC1-71E4698E3845}" type="datetime1">
              <a:rPr lang="en-US" smtClean="0"/>
              <a:t>8/29/17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93B05-C058-4CBC-B37A-2B3EF64B5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5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hall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J3Xe1kX7Ws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buzzfeed.com/dayshavedewi/what-is-privilege?utm_term=.cd61lNv5e#.xuGBY3WD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Mkw1CetjWwI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gs2tdjzla8Y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 Race and Ethnicity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race and ethnicity</a:t>
            </a:r>
          </a:p>
          <a:p>
            <a:endParaRPr lang="en-US" dirty="0"/>
          </a:p>
          <a:p>
            <a:r>
              <a:rPr lang="en-US" dirty="0" smtClean="0"/>
              <a:t>Social construction of race and ethnicity</a:t>
            </a:r>
          </a:p>
          <a:p>
            <a:endParaRPr lang="en-US" dirty="0"/>
          </a:p>
          <a:p>
            <a:r>
              <a:rPr lang="en-US" dirty="0" smtClean="0"/>
              <a:t>Race and Ethnicity Today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8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Ethnicity Today: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6% of the undocumented = Hispanic and 59% = Mexican descent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Myths and Realities: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citizens and legal permanent residents ( after 5 years) are eligible to receive federal benefits such as welfare.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Immigrants and undocumented commit far less crime than American born citizens.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Undocumented = 5.4% of labor force and mostly work low skilled jobs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89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full set of 145 slides is available upon adoption of the book. If you are a professor using this book for a class, contact Beth at </a:t>
            </a:r>
            <a:r>
              <a:rPr lang="en-US" dirty="0" smtClean="0">
                <a:hlinkClick r:id="rId2"/>
              </a:rPr>
              <a:t>bhall@cap-press.com</a:t>
            </a:r>
            <a:r>
              <a:rPr lang="en-US" dirty="0" smtClean="0"/>
              <a:t> to receive your copy of the presentations.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Physical description of person or group of people</a:t>
            </a:r>
          </a:p>
          <a:p>
            <a:endParaRPr lang="en-US" altLang="en-US" dirty="0"/>
          </a:p>
          <a:p>
            <a:r>
              <a:rPr lang="en-US" dirty="0"/>
              <a:t>S</a:t>
            </a:r>
            <a:r>
              <a:rPr lang="en-US" dirty="0" smtClean="0"/>
              <a:t>kin color </a:t>
            </a:r>
            <a:r>
              <a:rPr lang="en-US" dirty="0"/>
              <a:t>is identifiable and therefore ascribed by </a:t>
            </a:r>
            <a:r>
              <a:rPr lang="en-US" dirty="0" smtClean="0"/>
              <a:t>others </a:t>
            </a: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Biological definition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Human Genome Project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 Construction of Race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Result of cultural and political meanings defined through social interactions across multiple social settings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Race is socially constructed by country/region</a:t>
            </a:r>
          </a:p>
          <a:p>
            <a:pPr marL="0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>
                <a:hlinkClick r:id="rId2"/>
              </a:rPr>
              <a:t>Time Wise on Social Construction of Race</a:t>
            </a:r>
            <a:endParaRPr lang="en-US" alt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3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 Construction of Race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Race is not real.  It was created to divide and conquer the slave labor population.</a:t>
            </a:r>
          </a:p>
          <a:p>
            <a:endParaRPr lang="en-US" dirty="0" smtClean="0"/>
          </a:p>
          <a:p>
            <a:r>
              <a:rPr lang="en-US" dirty="0" smtClean="0"/>
              <a:t>How race is applied has very real consequences: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</a:t>
            </a:r>
            <a:r>
              <a:rPr lang="en-US" dirty="0" smtClean="0"/>
              <a:t>he Great Chain of Being used to justify slavery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Today, War on Drugs and crack cocaine used to justify harsh treatment of African Americans.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70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Today: 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Privilege – when you have a leg up on someone else due to an advantage that is not earned, such as skin color, gender, or nationality</a:t>
            </a:r>
          </a:p>
          <a:p>
            <a:endParaRPr lang="en-US" dirty="0"/>
          </a:p>
          <a:p>
            <a:r>
              <a:rPr lang="en-US" dirty="0" smtClean="0"/>
              <a:t>Privilege can be difficult to notice when you are the one benefitting from it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How does your race, gender, sex, class, ethnicity, religion, etc. impact you and the opportunities you have?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7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Today: Institutional Racism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Institutional Racism - when policies </a:t>
            </a:r>
            <a:r>
              <a:rPr lang="en-US" dirty="0"/>
              <a:t>and procedures of an institution, public or private, treat people differently or provide different services based upon race.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hlinkClick r:id="rId3"/>
              </a:rPr>
              <a:t>African American parents having the Talk with their young children about how to interact with police officers to appear less threatening.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Blacks being the target of stop and frisk policies even though the overwhelming majority stopped have not committed any crimes.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2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Ethnicity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en-US" altLang="en-US" sz="2800" dirty="0" smtClean="0"/>
              <a:t>Group’s cultural traditions, geographical ties, common language</a:t>
            </a:r>
          </a:p>
          <a:p>
            <a:pPr marL="342900" lvl="1" indent="-342900"/>
            <a:endParaRPr lang="en-US" altLang="en-US" sz="2800" dirty="0" smtClean="0"/>
          </a:p>
          <a:p>
            <a:pPr marL="342900" lvl="1" indent="-342900"/>
            <a:r>
              <a:rPr lang="en-US" altLang="en-US" sz="2800" dirty="0" smtClean="0">
                <a:hlinkClick r:id="rId2"/>
              </a:rPr>
              <a:t>Hispanic/Latino or Non Hispanic Latino</a:t>
            </a:r>
            <a:endParaRPr lang="en-US" altLang="en-US" sz="2800" dirty="0" smtClean="0"/>
          </a:p>
          <a:p>
            <a:pPr marL="342900" lvl="1" indent="-342900"/>
            <a:endParaRPr lang="en-US" altLang="en-US" sz="2800" dirty="0" smtClean="0"/>
          </a:p>
          <a:p>
            <a:pPr marL="342900" lvl="1" indent="-342900"/>
            <a:r>
              <a:rPr lang="en-US" altLang="en-US" sz="2800" dirty="0" smtClean="0"/>
              <a:t>Most countries categorize by ethnicity </a:t>
            </a:r>
          </a:p>
          <a:p>
            <a:pPr marL="342900" lvl="1" indent="-342900"/>
            <a:endParaRPr lang="en-US" altLang="en-US" sz="2800" dirty="0"/>
          </a:p>
          <a:p>
            <a:pPr marL="0" lvl="1" indent="0">
              <a:buNone/>
            </a:pPr>
            <a:r>
              <a:rPr lang="en-US" sz="2800" dirty="0" smtClean="0"/>
              <a:t> </a:t>
            </a:r>
          </a:p>
          <a:p>
            <a:pPr marL="0" lvl="1" indent="0">
              <a:buNone/>
            </a:pPr>
            <a:endParaRPr lang="en-US" alt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0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Construction of Ethnicity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Mexican American War and Manifest Destiny</a:t>
            </a:r>
          </a:p>
          <a:p>
            <a:endParaRPr lang="en-US" dirty="0"/>
          </a:p>
          <a:p>
            <a:r>
              <a:rPr lang="en-US" dirty="0" smtClean="0"/>
              <a:t>The Census and the struggle to define Mexican Americans by race and ethnicity.</a:t>
            </a:r>
          </a:p>
          <a:p>
            <a:endParaRPr lang="en-US" dirty="0"/>
          </a:p>
          <a:p>
            <a:r>
              <a:rPr lang="en-US" dirty="0" smtClean="0"/>
              <a:t>Segregation and poll taxes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15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Construction of Ethnicity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Hernandez v. Texas 1954</a:t>
            </a:r>
          </a:p>
          <a:p>
            <a:endParaRPr lang="en-US" dirty="0"/>
          </a:p>
          <a:p>
            <a:r>
              <a:rPr lang="en-US" dirty="0" smtClean="0"/>
              <a:t>Mexican Americans had never served on the jury</a:t>
            </a:r>
          </a:p>
          <a:p>
            <a:endParaRPr lang="en-US" dirty="0"/>
          </a:p>
          <a:p>
            <a:r>
              <a:rPr lang="en-US" dirty="0" smtClean="0"/>
              <a:t>Class Apart argument</a:t>
            </a:r>
          </a:p>
          <a:p>
            <a:endParaRPr lang="en-US" dirty="0"/>
          </a:p>
          <a:p>
            <a:r>
              <a:rPr lang="en-US" dirty="0" smtClean="0"/>
              <a:t>Changed 14</a:t>
            </a:r>
            <a:r>
              <a:rPr lang="en-US" baseline="30000" dirty="0" smtClean="0"/>
              <a:t>th</a:t>
            </a:r>
            <a:r>
              <a:rPr lang="en-US" dirty="0" smtClean="0"/>
              <a:t> amendment to also include ethnicity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 2017 Danielle McDonald.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57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497</Words>
  <Application>Microsoft Macintosh PowerPoint</Application>
  <PresentationFormat>Widescreen</PresentationFormat>
  <Paragraphs>85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Chapter 1 Race and Ethnicity</vt:lpstr>
      <vt:lpstr>Defining Race</vt:lpstr>
      <vt:lpstr>The Social Construction of Race in the US</vt:lpstr>
      <vt:lpstr>The Social Construction of Race in the US</vt:lpstr>
      <vt:lpstr>Race Today: Privilege</vt:lpstr>
      <vt:lpstr>Race Today: Institutional Racism</vt:lpstr>
      <vt:lpstr>Defining Ethnicity</vt:lpstr>
      <vt:lpstr>Social Construction of Ethnicity in the US</vt:lpstr>
      <vt:lpstr>Social Construction of Ethnicity in the US</vt:lpstr>
      <vt:lpstr>Ethnicity Today: Immigration</vt:lpstr>
      <vt:lpstr>PowerPoint Presentation</vt:lpstr>
    </vt:vector>
  </TitlesOfParts>
  <Company>NKU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Race and Ethnicity</dc:title>
  <dc:creator>Danielle McDonald</dc:creator>
  <cp:lastModifiedBy>Microsoft Office User</cp:lastModifiedBy>
  <cp:revision>19</cp:revision>
  <dcterms:created xsi:type="dcterms:W3CDTF">2017-06-27T14:40:44Z</dcterms:created>
  <dcterms:modified xsi:type="dcterms:W3CDTF">2017-08-29T12:28:44Z</dcterms:modified>
</cp:coreProperties>
</file>