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2" r:id="rId4"/>
    <p:sldId id="267" r:id="rId5"/>
    <p:sldId id="263" r:id="rId6"/>
    <p:sldId id="264" r:id="rId7"/>
    <p:sldId id="265" r:id="rId8"/>
    <p:sldId id="268" r:id="rId9"/>
    <p:sldId id="25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96173-824D-3C4A-853E-D6FE881A1ED1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5647-C2EB-5642-AA7D-3831FDE0B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858DC05-8362-CA42-9C9E-DE5D7F15E5A8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Opti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A080984-1029-C347-BE88-904529314AB0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Opti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AD683E-1EE9-4047-80D3-2D50A4AC2E75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64F789-0C74-2C43-A8DF-7802912C4712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3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EA42-9205-C840-8481-4B6D8409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4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6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2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8466-4380-4B47-A70B-30623BA100A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A741-BB27-324E-820D-D58AB90BB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Carolina Academic Press </a:t>
            </a:r>
            <a:r>
              <a:rPr lang="mr-IN" b="1" dirty="0" smtClean="0"/>
              <a:t>–</a:t>
            </a:r>
            <a:r>
              <a:rPr lang="en-US" b="1" dirty="0" smtClean="0"/>
              <a:t> Sample PowerPoint Slides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Merges and Duffy, Patent Law and Policy, 7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ed. (2017)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8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Graham v. John Deere</a:t>
            </a:r>
          </a:p>
        </p:txBody>
      </p:sp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696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>
                <a:latin typeface="Times New Roman" charset="0"/>
              </a:rPr>
              <a:t>Is it obvious to move the hinge plate from position A above the shank to position B below the shank?</a:t>
            </a:r>
          </a:p>
        </p:txBody>
      </p:sp>
      <p:grpSp>
        <p:nvGrpSpPr>
          <p:cNvPr id="82947" name="Group 4"/>
          <p:cNvGrpSpPr>
            <a:grpSpLocks/>
          </p:cNvGrpSpPr>
          <p:nvPr/>
        </p:nvGrpSpPr>
        <p:grpSpPr bwMode="auto">
          <a:xfrm>
            <a:off x="5486400" y="2590800"/>
            <a:ext cx="2444750" cy="2362200"/>
            <a:chOff x="3456" y="1296"/>
            <a:chExt cx="1540" cy="1488"/>
          </a:xfrm>
        </p:grpSpPr>
        <p:sp>
          <p:nvSpPr>
            <p:cNvPr id="82959" name="Freeform 5"/>
            <p:cNvSpPr>
              <a:spLocks/>
            </p:cNvSpPr>
            <p:nvPr/>
          </p:nvSpPr>
          <p:spPr bwMode="auto">
            <a:xfrm>
              <a:off x="4656" y="1360"/>
              <a:ext cx="192" cy="320"/>
            </a:xfrm>
            <a:custGeom>
              <a:avLst/>
              <a:gdLst>
                <a:gd name="T0" fmla="*/ 196608 w 96"/>
                <a:gd name="T1" fmla="*/ 32 h 320"/>
                <a:gd name="T2" fmla="*/ 0 w 96"/>
                <a:gd name="T3" fmla="*/ 32 h 320"/>
                <a:gd name="T4" fmla="*/ 196608 w 96"/>
                <a:gd name="T5" fmla="*/ 224 h 320"/>
                <a:gd name="T6" fmla="*/ 0 w 96"/>
                <a:gd name="T7" fmla="*/ 32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20"/>
                <a:gd name="T14" fmla="*/ 96 w 96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20">
                  <a:moveTo>
                    <a:pt x="96" y="32"/>
                  </a:moveTo>
                  <a:cubicBezTo>
                    <a:pt x="48" y="16"/>
                    <a:pt x="0" y="0"/>
                    <a:pt x="0" y="32"/>
                  </a:cubicBezTo>
                  <a:cubicBezTo>
                    <a:pt x="0" y="64"/>
                    <a:pt x="96" y="176"/>
                    <a:pt x="96" y="224"/>
                  </a:cubicBezTo>
                  <a:cubicBezTo>
                    <a:pt x="96" y="272"/>
                    <a:pt x="48" y="296"/>
                    <a:pt x="0" y="32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0" name="Freeform 6"/>
            <p:cNvSpPr>
              <a:spLocks/>
            </p:cNvSpPr>
            <p:nvPr/>
          </p:nvSpPr>
          <p:spPr bwMode="auto">
            <a:xfrm>
              <a:off x="4656" y="1648"/>
              <a:ext cx="192" cy="320"/>
            </a:xfrm>
            <a:custGeom>
              <a:avLst/>
              <a:gdLst>
                <a:gd name="T0" fmla="*/ 196608 w 96"/>
                <a:gd name="T1" fmla="*/ 32 h 320"/>
                <a:gd name="T2" fmla="*/ 0 w 96"/>
                <a:gd name="T3" fmla="*/ 32 h 320"/>
                <a:gd name="T4" fmla="*/ 196608 w 96"/>
                <a:gd name="T5" fmla="*/ 224 h 320"/>
                <a:gd name="T6" fmla="*/ 0 w 96"/>
                <a:gd name="T7" fmla="*/ 32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20"/>
                <a:gd name="T14" fmla="*/ 96 w 96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20">
                  <a:moveTo>
                    <a:pt x="96" y="32"/>
                  </a:moveTo>
                  <a:cubicBezTo>
                    <a:pt x="48" y="16"/>
                    <a:pt x="0" y="0"/>
                    <a:pt x="0" y="32"/>
                  </a:cubicBezTo>
                  <a:cubicBezTo>
                    <a:pt x="0" y="64"/>
                    <a:pt x="96" y="176"/>
                    <a:pt x="96" y="224"/>
                  </a:cubicBezTo>
                  <a:cubicBezTo>
                    <a:pt x="96" y="272"/>
                    <a:pt x="48" y="296"/>
                    <a:pt x="0" y="32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Rectangle 7"/>
            <p:cNvSpPr>
              <a:spLocks noChangeArrowheads="1"/>
            </p:cNvSpPr>
            <p:nvPr/>
          </p:nvSpPr>
          <p:spPr bwMode="auto">
            <a:xfrm>
              <a:off x="4752" y="1296"/>
              <a:ext cx="48" cy="14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Rectangle 8"/>
            <p:cNvSpPr>
              <a:spLocks noChangeArrowheads="1"/>
            </p:cNvSpPr>
            <p:nvPr/>
          </p:nvSpPr>
          <p:spPr bwMode="auto">
            <a:xfrm rot="-872620">
              <a:off x="4032" y="2256"/>
              <a:ext cx="960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3" name="Oval 9"/>
            <p:cNvSpPr>
              <a:spLocks noChangeArrowheads="1"/>
            </p:cNvSpPr>
            <p:nvPr/>
          </p:nvSpPr>
          <p:spPr bwMode="auto">
            <a:xfrm>
              <a:off x="4080" y="2400"/>
              <a:ext cx="240" cy="33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4" name="Rectangle 10"/>
            <p:cNvSpPr>
              <a:spLocks noChangeArrowheads="1"/>
            </p:cNvSpPr>
            <p:nvPr/>
          </p:nvSpPr>
          <p:spPr bwMode="auto">
            <a:xfrm rot="633097">
              <a:off x="4084" y="2544"/>
              <a:ext cx="912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5" name="Line 11"/>
            <p:cNvSpPr>
              <a:spLocks noChangeShapeType="1"/>
            </p:cNvSpPr>
            <p:nvPr/>
          </p:nvSpPr>
          <p:spPr bwMode="auto">
            <a:xfrm flipH="1" flipV="1">
              <a:off x="3456" y="2496"/>
              <a:ext cx="1536" cy="288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48" name="Rectangle 12"/>
          <p:cNvSpPr>
            <a:spLocks noChangeArrowheads="1"/>
          </p:cNvSpPr>
          <p:nvPr/>
        </p:nvSpPr>
        <p:spPr bwMode="auto">
          <a:xfrm>
            <a:off x="2835275" y="2590800"/>
            <a:ext cx="76200" cy="2362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13"/>
          <p:cNvSpPr>
            <a:spLocks noChangeArrowheads="1"/>
          </p:cNvSpPr>
          <p:nvPr/>
        </p:nvSpPr>
        <p:spPr bwMode="auto">
          <a:xfrm rot="-872620">
            <a:off x="1692275" y="4114800"/>
            <a:ext cx="152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14"/>
          <p:cNvSpPr>
            <a:spLocks/>
          </p:cNvSpPr>
          <p:nvPr/>
        </p:nvSpPr>
        <p:spPr bwMode="auto">
          <a:xfrm>
            <a:off x="2682875" y="2692400"/>
            <a:ext cx="304800" cy="508000"/>
          </a:xfrm>
          <a:custGeom>
            <a:avLst/>
            <a:gdLst>
              <a:gd name="T0" fmla="*/ 2147483647 w 96"/>
              <a:gd name="T1" fmla="*/ 2147483647 h 320"/>
              <a:gd name="T2" fmla="*/ 0 w 96"/>
              <a:gd name="T3" fmla="*/ 2147483647 h 320"/>
              <a:gd name="T4" fmla="*/ 2147483647 w 96"/>
              <a:gd name="T5" fmla="*/ 2147483647 h 320"/>
              <a:gd name="T6" fmla="*/ 0 w 96"/>
              <a:gd name="T7" fmla="*/ 2147483647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320"/>
              <a:gd name="T14" fmla="*/ 96 w 96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320">
                <a:moveTo>
                  <a:pt x="96" y="32"/>
                </a:moveTo>
                <a:cubicBezTo>
                  <a:pt x="48" y="16"/>
                  <a:pt x="0" y="0"/>
                  <a:pt x="0" y="32"/>
                </a:cubicBezTo>
                <a:cubicBezTo>
                  <a:pt x="0" y="64"/>
                  <a:pt x="96" y="176"/>
                  <a:pt x="96" y="224"/>
                </a:cubicBezTo>
                <a:cubicBezTo>
                  <a:pt x="96" y="272"/>
                  <a:pt x="48" y="296"/>
                  <a:pt x="0" y="32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15"/>
          <p:cNvSpPr>
            <a:spLocks/>
          </p:cNvSpPr>
          <p:nvPr/>
        </p:nvSpPr>
        <p:spPr bwMode="auto">
          <a:xfrm>
            <a:off x="2682875" y="3149600"/>
            <a:ext cx="304800" cy="508000"/>
          </a:xfrm>
          <a:custGeom>
            <a:avLst/>
            <a:gdLst>
              <a:gd name="T0" fmla="*/ 2147483647 w 96"/>
              <a:gd name="T1" fmla="*/ 2147483647 h 320"/>
              <a:gd name="T2" fmla="*/ 0 w 96"/>
              <a:gd name="T3" fmla="*/ 2147483647 h 320"/>
              <a:gd name="T4" fmla="*/ 2147483647 w 96"/>
              <a:gd name="T5" fmla="*/ 2147483647 h 320"/>
              <a:gd name="T6" fmla="*/ 0 w 96"/>
              <a:gd name="T7" fmla="*/ 2147483647 h 320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320"/>
              <a:gd name="T14" fmla="*/ 96 w 96"/>
              <a:gd name="T15" fmla="*/ 320 h 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320">
                <a:moveTo>
                  <a:pt x="96" y="32"/>
                </a:moveTo>
                <a:cubicBezTo>
                  <a:pt x="48" y="16"/>
                  <a:pt x="0" y="0"/>
                  <a:pt x="0" y="32"/>
                </a:cubicBezTo>
                <a:cubicBezTo>
                  <a:pt x="0" y="64"/>
                  <a:pt x="96" y="176"/>
                  <a:pt x="96" y="224"/>
                </a:cubicBezTo>
                <a:cubicBezTo>
                  <a:pt x="96" y="272"/>
                  <a:pt x="48" y="296"/>
                  <a:pt x="0" y="32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Oval 16"/>
          <p:cNvSpPr>
            <a:spLocks noChangeArrowheads="1"/>
          </p:cNvSpPr>
          <p:nvPr/>
        </p:nvSpPr>
        <p:spPr bwMode="auto">
          <a:xfrm>
            <a:off x="1768475" y="4191000"/>
            <a:ext cx="3810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Rectangle 17"/>
          <p:cNvSpPr>
            <a:spLocks noChangeArrowheads="1"/>
          </p:cNvSpPr>
          <p:nvPr/>
        </p:nvSpPr>
        <p:spPr bwMode="auto">
          <a:xfrm rot="633097">
            <a:off x="1768475" y="4572000"/>
            <a:ext cx="1447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18"/>
          <p:cNvSpPr>
            <a:spLocks noChangeShapeType="1"/>
          </p:cNvSpPr>
          <p:nvPr/>
        </p:nvSpPr>
        <p:spPr bwMode="auto">
          <a:xfrm flipH="1" flipV="1">
            <a:off x="838200" y="4191000"/>
            <a:ext cx="2438400" cy="45720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Text Box 19"/>
          <p:cNvSpPr txBox="1">
            <a:spLocks noChangeArrowheads="1"/>
          </p:cNvSpPr>
          <p:nvPr/>
        </p:nvSpPr>
        <p:spPr bwMode="auto">
          <a:xfrm>
            <a:off x="2498725" y="5908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</a:t>
            </a:r>
          </a:p>
        </p:txBody>
      </p:sp>
      <p:cxnSp>
        <p:nvCxnSpPr>
          <p:cNvPr id="82956" name="AutoShape 22"/>
          <p:cNvCxnSpPr>
            <a:cxnSpLocks noChangeShapeType="1"/>
            <a:stCxn id="82955" idx="0"/>
            <a:endCxn id="82953" idx="3"/>
          </p:cNvCxnSpPr>
          <p:nvPr/>
        </p:nvCxnSpPr>
        <p:spPr bwMode="auto">
          <a:xfrm rot="-5400000">
            <a:off x="2426494" y="5131594"/>
            <a:ext cx="1052512" cy="501650"/>
          </a:xfrm>
          <a:prstGeom prst="curvedConnector4">
            <a:avLst>
              <a:gd name="adj1" fmla="val 42833"/>
              <a:gd name="adj2" fmla="val 150949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7" name="Text Box 25"/>
          <p:cNvSpPr txBox="1">
            <a:spLocks noChangeArrowheads="1"/>
          </p:cNvSpPr>
          <p:nvPr/>
        </p:nvSpPr>
        <p:spPr bwMode="auto">
          <a:xfrm>
            <a:off x="7924800" y="54864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B</a:t>
            </a:r>
          </a:p>
        </p:txBody>
      </p:sp>
      <p:cxnSp>
        <p:nvCxnSpPr>
          <p:cNvPr id="82958" name="AutoShape 28"/>
          <p:cNvCxnSpPr>
            <a:cxnSpLocks noChangeShapeType="1"/>
            <a:stCxn id="82957" idx="0"/>
            <a:endCxn id="82964" idx="3"/>
          </p:cNvCxnSpPr>
          <p:nvPr/>
        </p:nvCxnSpPr>
        <p:spPr bwMode="auto">
          <a:xfrm rot="16200000" flipV="1">
            <a:off x="7685882" y="5052218"/>
            <a:ext cx="666750" cy="201613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Optima" charset="0"/>
              </a:rPr>
              <a:t>Myriad: </a:t>
            </a:r>
            <a:r>
              <a:rPr lang="en-US" b="1">
                <a:latin typeface="Optima" charset="0"/>
              </a:rPr>
              <a:t>decided June 13, 2013</a:t>
            </a:r>
            <a:endParaRPr lang="en-US" b="1" i="1">
              <a:latin typeface="Optima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Optima" charset="0"/>
              </a:rPr>
              <a:t>133 S.Ct. 2107 (2013)</a:t>
            </a:r>
          </a:p>
          <a:p>
            <a:pPr eaLnBrk="1" hangingPunct="1"/>
            <a:endParaRPr lang="en-US" b="1">
              <a:latin typeface="Optima" charset="0"/>
            </a:endParaRPr>
          </a:p>
          <a:p>
            <a:pPr eaLnBrk="1" hangingPunct="1"/>
            <a:r>
              <a:rPr lang="en-US" b="1">
                <a:latin typeface="Optima" charset="0"/>
              </a:rPr>
              <a:t>The gene</a:t>
            </a:r>
          </a:p>
          <a:p>
            <a:pPr eaLnBrk="1" hangingPunct="1"/>
            <a:endParaRPr lang="en-US" b="1">
              <a:latin typeface="Optima" charset="0"/>
            </a:endParaRPr>
          </a:p>
          <a:p>
            <a:pPr eaLnBrk="1" hangingPunct="1"/>
            <a:r>
              <a:rPr lang="en-US" b="1">
                <a:latin typeface="Optima" charset="0"/>
              </a:rPr>
              <a:t>The patent</a:t>
            </a:r>
          </a:p>
          <a:p>
            <a:pPr eaLnBrk="1" hangingPunct="1"/>
            <a:endParaRPr lang="en-US" b="1">
              <a:latin typeface="Optima" charset="0"/>
            </a:endParaRPr>
          </a:p>
          <a:p>
            <a:pPr eaLnBrk="1" hangingPunct="1"/>
            <a:r>
              <a:rPr lang="en-US" b="1">
                <a:latin typeface="Optima" charset="0"/>
              </a:rPr>
              <a:t>The controversy</a:t>
            </a:r>
          </a:p>
        </p:txBody>
      </p:sp>
    </p:spTree>
    <p:extLst>
      <p:ext uri="{BB962C8B-B14F-4D97-AF65-F5344CB8AC3E}">
        <p14:creationId xmlns:p14="http://schemas.microsoft.com/office/powerpoint/2010/main" val="290172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Optima" charset="0"/>
              </a:rPr>
              <a:t>BRCA-1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07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Optima" charset="0"/>
              </a:rPr>
              <a:t>cDNA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1878013"/>
            <a:ext cx="11769726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77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u="sng">
                <a:latin typeface="Optima" charset="0"/>
              </a:rPr>
              <a:t>Parke-Davis v Mulford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Optima" charset="0"/>
            </a:endParaRPr>
          </a:p>
          <a:p>
            <a:pPr eaLnBrk="1" hangingPunct="1"/>
            <a:r>
              <a:rPr lang="en-US" sz="4400" b="1">
                <a:latin typeface="Optima" charset="0"/>
              </a:rPr>
              <a:t>189 F. 95 (CC SDNY 1911)</a:t>
            </a:r>
          </a:p>
          <a:p>
            <a:pPr eaLnBrk="1" hangingPunct="1"/>
            <a:endParaRPr lang="en-US" sz="4400" b="1">
              <a:latin typeface="Optima" charset="0"/>
            </a:endParaRPr>
          </a:p>
          <a:p>
            <a:pPr eaLnBrk="1" hangingPunct="1"/>
            <a:r>
              <a:rPr lang="en-US" sz="4400" b="1">
                <a:latin typeface="Optima" charset="0"/>
              </a:rPr>
              <a:t>Opinion by Judge Learned Hand</a:t>
            </a:r>
          </a:p>
        </p:txBody>
      </p:sp>
    </p:spTree>
    <p:extLst>
      <p:ext uri="{BB962C8B-B14F-4D97-AF65-F5344CB8AC3E}">
        <p14:creationId xmlns:p14="http://schemas.microsoft.com/office/powerpoint/2010/main" val="28360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takam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219200"/>
            <a:ext cx="45751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2422525" y="569913"/>
            <a:ext cx="5273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latin typeface="Optima" charset="0"/>
              </a:rPr>
              <a:t>Jokichi Takamine</a:t>
            </a:r>
            <a:r>
              <a:rPr lang="en-US" sz="1800">
                <a:latin typeface="Optim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957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>
                <a:latin typeface="Optima" charset="0"/>
              </a:rPr>
              <a:t>Hand</a:t>
            </a:r>
            <a:r>
              <a:rPr lang="ja-JP" altLang="en-US" b="1" u="sng">
                <a:latin typeface="Optima" charset="0"/>
              </a:rPr>
              <a:t>’</a:t>
            </a:r>
            <a:r>
              <a:rPr lang="en-US" altLang="ja-JP" b="1" u="sng">
                <a:latin typeface="Optima" charset="0"/>
              </a:rPr>
              <a:t>s decision</a:t>
            </a:r>
            <a:endParaRPr lang="en-US" b="1" u="sng">
              <a:latin typeface="Optima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4000" b="1">
                <a:latin typeface="Optima" charset="0"/>
              </a:rPr>
              <a:t>“</a:t>
            </a:r>
            <a:r>
              <a:rPr lang="en-US" altLang="ja-JP" sz="4000" b="1">
                <a:latin typeface="Optima" charset="0"/>
              </a:rPr>
              <a:t>While it is of course possible logically to call this a purification of the principle, it became for every practical purpose a new thing commercially and therapeutically.</a:t>
            </a:r>
            <a:r>
              <a:rPr lang="ja-JP" altLang="en-US" sz="4000" b="1">
                <a:latin typeface="Optima" charset="0"/>
              </a:rPr>
              <a:t>”</a:t>
            </a:r>
            <a:endParaRPr lang="en-US" altLang="ja-JP" sz="4000" b="1">
              <a:latin typeface="Opti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000" b="1">
              <a:latin typeface="Opti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Optima" charset="0"/>
              </a:rPr>
              <a:t>-- 189 F. 95, 103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000">
              <a:latin typeface="Opti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2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3610" r="33000" b="16667"/>
          <a:stretch>
            <a:fillRect/>
          </a:stretch>
        </p:blipFill>
        <p:spPr bwMode="auto">
          <a:xfrm>
            <a:off x="3900488" y="914400"/>
            <a:ext cx="4786312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Incandescent Lamp Patent</a:t>
            </a:r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0" t="22221" r="35001" b="12500"/>
          <a:stretch>
            <a:fillRect/>
          </a:stretch>
        </p:blipFill>
        <p:spPr bwMode="auto">
          <a:xfrm>
            <a:off x="609600" y="914400"/>
            <a:ext cx="15589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667000" y="1235075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Incandescing conductor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8862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7066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22223" r="50000" b="33333"/>
          <a:stretch>
            <a:fillRect/>
          </a:stretch>
        </p:blipFill>
        <p:spPr bwMode="auto">
          <a:xfrm>
            <a:off x="381000" y="35814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04800" y="6040438"/>
            <a:ext cx="430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Bamboo discovered as an incandescing conductor.</a:t>
            </a:r>
          </a:p>
        </p:txBody>
      </p:sp>
    </p:spTree>
    <p:extLst>
      <p:ext uri="{BB962C8B-B14F-4D97-AF65-F5344CB8AC3E}">
        <p14:creationId xmlns:p14="http://schemas.microsoft.com/office/powerpoint/2010/main" val="316371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>
                <a:latin typeface="Arial" charset="0"/>
                <a:ea typeface="ＭＳ Ｐゴシック" charset="0"/>
                <a:cs typeface="ＭＳ Ｐゴシック" charset="0"/>
              </a:rPr>
              <a:t>First-to-File System: Prior Art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274638" y="990600"/>
            <a:ext cx="8656637" cy="5668963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Question:  What statutory language establishes the first-to-file rule? 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Answer: Section 102(a)(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). </a:t>
            </a:r>
            <a:endParaRPr lang="en-US" sz="30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Aft>
                <a:spcPts val="600"/>
              </a:spcAft>
              <a:buFontTx/>
              <a:buNone/>
              <a:defRPr/>
            </a:pPr>
            <a:endParaRPr lang="en-US" sz="30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Note that (a)(2) provides the fundamental rule that, between first filer A and second filer B, B cannot get a patent because A</a:t>
            </a:r>
            <a:r>
              <a:rPr lang="ja-JP" altLang="en-US" sz="3000" b="1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s 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earlier effective filing date</a:t>
            </a:r>
            <a:r>
              <a:rPr lang="en-US" sz="3000" b="1" dirty="0">
                <a:latin typeface="Arial" charset="0"/>
                <a:ea typeface="ＭＳ Ｐゴシック" charset="0"/>
                <a:cs typeface="ＭＳ Ｐゴシック" charset="0"/>
              </a:rPr>
              <a:t> makes the application prior art to B.  </a:t>
            </a:r>
          </a:p>
        </p:txBody>
      </p:sp>
    </p:spTree>
    <p:extLst>
      <p:ext uri="{BB962C8B-B14F-4D97-AF65-F5344CB8AC3E}">
        <p14:creationId xmlns:p14="http://schemas.microsoft.com/office/powerpoint/2010/main" val="93150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229</Words>
  <Application>Microsoft Macintosh PowerPoint</Application>
  <PresentationFormat>On-screen Show (4:3)</PresentationFormat>
  <Paragraphs>38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Carolina Academic Press – Sample PowerPoint Slides</vt:lpstr>
      <vt:lpstr>Myriad: decided June 13, 2013</vt:lpstr>
      <vt:lpstr>BRCA-1</vt:lpstr>
      <vt:lpstr>cDNA</vt:lpstr>
      <vt:lpstr>Parke-Davis v Mulford</vt:lpstr>
      <vt:lpstr>PowerPoint Presentation</vt:lpstr>
      <vt:lpstr>Hand’s decision</vt:lpstr>
      <vt:lpstr>The Incandescent Lamp Patent</vt:lpstr>
      <vt:lpstr>First-to-File System: Prior Art</vt:lpstr>
      <vt:lpstr>Graham v. John Deere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Academic Press – Sample PowerPoint Slides</dc:title>
  <dc:creator>Robert Merges</dc:creator>
  <cp:lastModifiedBy>Robert Merges</cp:lastModifiedBy>
  <cp:revision>4</cp:revision>
  <dcterms:created xsi:type="dcterms:W3CDTF">2018-02-08T23:17:49Z</dcterms:created>
  <dcterms:modified xsi:type="dcterms:W3CDTF">2018-02-08T23:28:53Z</dcterms:modified>
</cp:coreProperties>
</file>