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0" r:id="rId2"/>
    <p:sldId id="256" r:id="rId3"/>
    <p:sldId id="292" r:id="rId4"/>
    <p:sldId id="329" r:id="rId5"/>
    <p:sldId id="296" r:id="rId6"/>
    <p:sldId id="310" r:id="rId7"/>
    <p:sldId id="331" r:id="rId8"/>
    <p:sldId id="332" r:id="rId9"/>
    <p:sldId id="333" r:id="rId10"/>
    <p:sldId id="334" r:id="rId11"/>
    <p:sldId id="344" r:id="rId12"/>
    <p:sldId id="347" r:id="rId13"/>
    <p:sldId id="349" r:id="rId14"/>
    <p:sldId id="350" r:id="rId15"/>
    <p:sldId id="351" r:id="rId16"/>
    <p:sldId id="352" r:id="rId17"/>
    <p:sldId id="357" r:id="rId18"/>
    <p:sldId id="358" r:id="rId19"/>
    <p:sldId id="360" r:id="rId20"/>
    <p:sldId id="361" r:id="rId21"/>
    <p:sldId id="362" r:id="rId22"/>
    <p:sldId id="363" r:id="rId23"/>
    <p:sldId id="364" r:id="rId24"/>
    <p:sldId id="365" r:id="rId25"/>
    <p:sldId id="366" r:id="rId26"/>
    <p:sldId id="367" r:id="rId27"/>
    <p:sldId id="368" r:id="rId28"/>
    <p:sldId id="369" r:id="rId29"/>
    <p:sldId id="37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561" autoAdjust="0"/>
  </p:normalViewPr>
  <p:slideViewPr>
    <p:cSldViewPr>
      <p:cViewPr varScale="1">
        <p:scale>
          <a:sx n="103" d="100"/>
          <a:sy n="103" d="100"/>
        </p:scale>
        <p:origin x="24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4EB52-5A18-46D0-A28E-68EAFCF821FA}" type="datetimeFigureOut">
              <a:rPr lang="en-US" smtClean="0"/>
              <a:t>6/29/17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BDAB9-FEB8-4831-AB03-7D36044B7FE0}" type="slidenum">
              <a:rPr lang="en-US" smtClean="0"/>
              <a:t>‹#›</a:t>
            </a:fld>
            <a:endParaRPr lang="en-US"/>
          </a:p>
        </p:txBody>
      </p:sp>
    </p:spTree>
    <p:extLst>
      <p:ext uri="{BB962C8B-B14F-4D97-AF65-F5344CB8AC3E}">
        <p14:creationId xmlns:p14="http://schemas.microsoft.com/office/powerpoint/2010/main" val="68431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https://commons.wikimedia.org/wiki/File:Coca-Cola_1915_Contour_bottle.jpg</a:t>
            </a:r>
          </a:p>
          <a:p>
            <a:r>
              <a:rPr lang="en-US" dirty="0" smtClean="0"/>
              <a:t>https://commons.wikimedia.org/wiki/File:Porsche-964.jpg</a:t>
            </a:r>
          </a:p>
          <a:p>
            <a:r>
              <a:rPr lang="en-US" dirty="0" smtClean="0"/>
              <a:t>http://ortegasmexicanrestaurant.com/gallery/#prettyPhoto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9BDAB9-FEB8-4831-AB03-7D36044B7FE0}" type="slidenum">
              <a:rPr lang="en-US" smtClean="0"/>
              <a:t>2</a:t>
            </a:fld>
            <a:endParaRPr lang="en-US"/>
          </a:p>
        </p:txBody>
      </p:sp>
    </p:spTree>
    <p:extLst>
      <p:ext uri="{BB962C8B-B14F-4D97-AF65-F5344CB8AC3E}">
        <p14:creationId xmlns:p14="http://schemas.microsoft.com/office/powerpoint/2010/main" val="128356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F85E7E-9D71-4B92-9AAA-28151A139FF5}"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170842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85E7E-9D71-4B92-9AAA-28151A139FF5}"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397174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85E7E-9D71-4B92-9AAA-28151A139FF5}"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399858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85E7E-9D71-4B92-9AAA-28151A139FF5}"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176042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85E7E-9D71-4B92-9AAA-28151A139FF5}"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12024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85E7E-9D71-4B92-9AAA-28151A139FF5}" type="datetimeFigureOut">
              <a:rPr lang="en-US" smtClean="0"/>
              <a:t>6/29/17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153874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85E7E-9D71-4B92-9AAA-28151A139FF5}" type="datetimeFigureOut">
              <a:rPr lang="en-US" smtClean="0"/>
              <a:t>6/29/17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272578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85E7E-9D71-4B92-9AAA-28151A139FF5}" type="datetimeFigureOut">
              <a:rPr lang="en-US" smtClean="0"/>
              <a:t>6/29/17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240454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5E7E-9D71-4B92-9AAA-28151A139FF5}" type="datetimeFigureOut">
              <a:rPr lang="en-US" smtClean="0"/>
              <a:t>6/29/17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408881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85E7E-9D71-4B92-9AAA-28151A139FF5}" type="datetimeFigureOut">
              <a:rPr lang="en-US" smtClean="0"/>
              <a:t>6/29/17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359573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85E7E-9D71-4B92-9AAA-28151A139FF5}" type="datetimeFigureOut">
              <a:rPr lang="en-US" smtClean="0"/>
              <a:t>6/29/17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2440-E82B-47D2-9A35-E863C07EC03F}" type="slidenum">
              <a:rPr lang="en-US" smtClean="0"/>
              <a:t>‹#›</a:t>
            </a:fld>
            <a:endParaRPr lang="en-US"/>
          </a:p>
        </p:txBody>
      </p:sp>
    </p:spTree>
    <p:extLst>
      <p:ext uri="{BB962C8B-B14F-4D97-AF65-F5344CB8AC3E}">
        <p14:creationId xmlns:p14="http://schemas.microsoft.com/office/powerpoint/2010/main" val="39005950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85E7E-9D71-4B92-9AAA-28151A139FF5}" type="datetimeFigureOut">
              <a:rPr lang="en-US" smtClean="0"/>
              <a:t>6/29/17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B2440-E82B-47D2-9A35-E863C07EC03F}" type="slidenum">
              <a:rPr lang="en-US" smtClean="0"/>
              <a:t>‹#›</a:t>
            </a:fld>
            <a:endParaRPr lang="en-US"/>
          </a:p>
        </p:txBody>
      </p:sp>
    </p:spTree>
    <p:extLst>
      <p:ext uri="{BB962C8B-B14F-4D97-AF65-F5344CB8AC3E}">
        <p14:creationId xmlns:p14="http://schemas.microsoft.com/office/powerpoint/2010/main" val="1407722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hall@cap-pres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3356" y="2133600"/>
            <a:ext cx="8720644" cy="3216265"/>
          </a:xfrm>
          <a:prstGeom prst="rect">
            <a:avLst/>
          </a:prstGeom>
          <a:noFill/>
        </p:spPr>
        <p:txBody>
          <a:bodyPr wrap="square" rtlCol="0">
            <a:spAutoFit/>
          </a:bodyPr>
          <a:lstStyle/>
          <a:p>
            <a:r>
              <a:rPr lang="en-US" sz="3000" dirty="0" smtClean="0">
                <a:latin typeface="Times New Roman" pitchFamily="18" charset="0"/>
                <a:cs typeface="Times New Roman" pitchFamily="18" charset="0"/>
              </a:rPr>
              <a:t>You must “play” this presentation for it to make sense.  </a:t>
            </a:r>
          </a:p>
          <a:p>
            <a:endParaRPr lang="en-US" sz="3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To “play” the presentation, press the </a:t>
            </a:r>
            <a:r>
              <a:rPr lang="en-US" sz="3000" b="1" i="1" dirty="0" smtClean="0">
                <a:solidFill>
                  <a:srgbClr val="FF0000"/>
                </a:solidFill>
                <a:latin typeface="Times New Roman" pitchFamily="18" charset="0"/>
                <a:cs typeface="Times New Roman" pitchFamily="18" charset="0"/>
              </a:rPr>
              <a:t>F5</a:t>
            </a:r>
            <a:r>
              <a:rPr lang="en-US" sz="3000" b="1" i="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key.</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Press the </a:t>
            </a:r>
            <a:r>
              <a:rPr lang="en-US" sz="3000" b="1" i="1" dirty="0">
                <a:solidFill>
                  <a:srgbClr val="FF0000"/>
                </a:solidFill>
                <a:latin typeface="Times New Roman" pitchFamily="18" charset="0"/>
                <a:cs typeface="Times New Roman" pitchFamily="18" charset="0"/>
              </a:rPr>
              <a:t>s</a:t>
            </a:r>
            <a:r>
              <a:rPr lang="en-US" sz="3000" b="1" i="1" dirty="0" smtClean="0">
                <a:solidFill>
                  <a:srgbClr val="FF0000"/>
                </a:solidFill>
                <a:latin typeface="Times New Roman" pitchFamily="18" charset="0"/>
                <a:cs typeface="Times New Roman" pitchFamily="18" charset="0"/>
              </a:rPr>
              <a:t>pacebar</a:t>
            </a:r>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to advance the slides.</a:t>
            </a:r>
            <a:endParaRPr lang="en-US" sz="3000" dirty="0">
              <a:latin typeface="Times New Roman" pitchFamily="18" charset="0"/>
              <a:cs typeface="Times New Roman" pitchFamily="18" charset="0"/>
            </a:endParaRPr>
          </a:p>
          <a:p>
            <a:endParaRPr lang="en-US" sz="3000" dirty="0" smtClean="0">
              <a:latin typeface="Times New Roman" pitchFamily="18" charset="0"/>
              <a:cs typeface="Times New Roman" pitchFamily="18" charset="0"/>
            </a:endParaRPr>
          </a:p>
          <a:p>
            <a:endParaRPr lang="en-US" sz="2300" dirty="0" smtClean="0">
              <a:latin typeface="Times New Roman" pitchFamily="18" charset="0"/>
              <a:cs typeface="Times New Roman" pitchFamily="18" charset="0"/>
            </a:endParaRPr>
          </a:p>
        </p:txBody>
      </p:sp>
      <p:sp>
        <p:nvSpPr>
          <p:cNvPr id="8" name="TextBox 7"/>
          <p:cNvSpPr txBox="1"/>
          <p:nvPr/>
        </p:nvSpPr>
        <p:spPr>
          <a:xfrm>
            <a:off x="0" y="533400"/>
            <a:ext cx="9144000" cy="938719"/>
          </a:xfrm>
          <a:prstGeom prst="rect">
            <a:avLst/>
          </a:prstGeom>
          <a:noFill/>
        </p:spPr>
        <p:txBody>
          <a:bodyPr wrap="square" rtlCol="0">
            <a:spAutoFit/>
          </a:bodyPr>
          <a:lstStyle/>
          <a:p>
            <a:pPr algn="ctr"/>
            <a:r>
              <a:rPr lang="en-US" sz="5500" b="1" dirty="0" smtClean="0">
                <a:cs typeface="Arial" panose="020B0604020202020204" pitchFamily="34" charset="0"/>
              </a:rPr>
              <a:t>READ THIS SLIDE</a:t>
            </a:r>
            <a:endParaRPr lang="en-US" sz="5500" b="1" dirty="0">
              <a:cs typeface="Arial" panose="020B0604020202020204" pitchFamily="34" charset="0"/>
            </a:endParaRPr>
          </a:p>
        </p:txBody>
      </p:sp>
      <p:sp>
        <p:nvSpPr>
          <p:cNvPr id="2" name="Rectangle 1"/>
          <p:cNvSpPr/>
          <p:nvPr/>
        </p:nvSpPr>
        <p:spPr>
          <a:xfrm>
            <a:off x="2005781" y="533400"/>
            <a:ext cx="5171767" cy="938719"/>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58766" y="5933873"/>
            <a:ext cx="2966936" cy="261610"/>
          </a:xfrm>
          <a:prstGeom prst="rect">
            <a:avLst/>
          </a:prstGeom>
          <a:noFill/>
        </p:spPr>
        <p:txBody>
          <a:bodyPr wrap="square" rtlCol="0">
            <a:spAutoFit/>
          </a:bodyPr>
          <a:lstStyle/>
          <a:p>
            <a:r>
              <a:rPr lang="en-US" sz="1100" dirty="0" smtClean="0"/>
              <a:t>Copyright © 2017 Ned Snow. All rights reserved.</a:t>
            </a:r>
            <a:endParaRPr lang="en-US" sz="1100" dirty="0"/>
          </a:p>
        </p:txBody>
      </p:sp>
    </p:spTree>
    <p:extLst>
      <p:ext uri="{BB962C8B-B14F-4D97-AF65-F5344CB8AC3E}">
        <p14:creationId xmlns:p14="http://schemas.microsoft.com/office/powerpoint/2010/main" val="87179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677" y="609600"/>
            <a:ext cx="5654112"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Can this color receive trademark protection?</a:t>
            </a:r>
            <a:endParaRPr lang="en-US" sz="2400" dirty="0">
              <a:latin typeface="Times New Roman" pitchFamily="18" charset="0"/>
              <a:cs typeface="Times New Roman" pitchFamily="18" charset="0"/>
            </a:endParaRPr>
          </a:p>
        </p:txBody>
      </p:sp>
      <p:pic>
        <p:nvPicPr>
          <p:cNvPr id="1026" name="Picture 2" descr="Construction, Wall, Insulation, Stud, Frame, Pin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57"/>
          <a:stretch/>
        </p:blipFill>
        <p:spPr bwMode="auto">
          <a:xfrm>
            <a:off x="990600" y="1488179"/>
            <a:ext cx="1606550" cy="1864407"/>
          </a:xfrm>
          <a:prstGeom prst="rect">
            <a:avLst/>
          </a:prstGeom>
          <a:noFill/>
          <a:ln w="635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3200" y="1488179"/>
            <a:ext cx="261001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Pink for insulation?</a:t>
            </a:r>
            <a:endParaRPr lang="en-US" sz="2400" dirty="0">
              <a:latin typeface="Times New Roman" pitchFamily="18" charset="0"/>
              <a:cs typeface="Times New Roman" pitchFamily="18" charset="0"/>
            </a:endParaRPr>
          </a:p>
        </p:txBody>
      </p:sp>
      <p:sp>
        <p:nvSpPr>
          <p:cNvPr id="6" name="TextBox 5"/>
          <p:cNvSpPr txBox="1"/>
          <p:nvPr/>
        </p:nvSpPr>
        <p:spPr>
          <a:xfrm>
            <a:off x="3077733" y="2046292"/>
            <a:ext cx="5454797" cy="769441"/>
          </a:xfrm>
          <a:prstGeom prst="rect">
            <a:avLst/>
          </a:prstGeom>
          <a:noFill/>
        </p:spPr>
        <p:txBody>
          <a:bodyPr wrap="square" rtlCol="0">
            <a:spAutoFit/>
          </a:bodyPr>
          <a:lstStyle/>
          <a:p>
            <a:r>
              <a:rPr lang="en-US" sz="2400" dirty="0" smtClean="0">
                <a:latin typeface="Times New Roman" pitchFamily="18" charset="0"/>
                <a:cs typeface="Times New Roman" pitchFamily="18" charset="0"/>
              </a:rPr>
              <a:t>Yes. </a:t>
            </a:r>
            <a:r>
              <a:rPr lang="en-US" sz="2000" i="1" dirty="0">
                <a:latin typeface="Times New Roman" pitchFamily="18" charset="0"/>
                <a:cs typeface="Times New Roman" pitchFamily="18" charset="0"/>
              </a:rPr>
              <a:t>See </a:t>
            </a:r>
            <a:r>
              <a:rPr lang="en-US" sz="2000" dirty="0">
                <a:latin typeface="Times New Roman" pitchFamily="18" charset="0"/>
                <a:cs typeface="Times New Roman" pitchFamily="18" charset="0"/>
              </a:rPr>
              <a:t>In re Owens-Corning </a:t>
            </a:r>
            <a:r>
              <a:rPr lang="en-US" sz="2000" dirty="0" smtClean="0">
                <a:latin typeface="Times New Roman" pitchFamily="18" charset="0"/>
                <a:cs typeface="Times New Roman" pitchFamily="18" charset="0"/>
              </a:rPr>
              <a:t>Fiberglas Corp</a:t>
            </a:r>
            <a:r>
              <a:rPr lang="en-US" sz="2000" dirty="0">
                <a:latin typeface="Times New Roman" pitchFamily="18" charset="0"/>
                <a:cs typeface="Times New Roman" pitchFamily="18" charset="0"/>
              </a:rPr>
              <a:t>., 774 F.2d 1116 (Fed. Cir. 1985</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1028" name="Picture 4" descr="Image result for t mob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247" y="3652391"/>
            <a:ext cx="2117925"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09415" y="3581399"/>
            <a:ext cx="545479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Magenta for phone service?</a:t>
            </a:r>
            <a:endParaRPr lang="en-US" sz="2000" dirty="0">
              <a:latin typeface="Times New Roman" pitchFamily="18" charset="0"/>
              <a:cs typeface="Times New Roman" pitchFamily="18" charset="0"/>
            </a:endParaRPr>
          </a:p>
        </p:txBody>
      </p:sp>
      <p:sp>
        <p:nvSpPr>
          <p:cNvPr id="9" name="TextBox 8"/>
          <p:cNvSpPr txBox="1"/>
          <p:nvPr/>
        </p:nvSpPr>
        <p:spPr>
          <a:xfrm>
            <a:off x="3276599" y="4043064"/>
            <a:ext cx="5454797" cy="769441"/>
          </a:xfrm>
          <a:prstGeom prst="rect">
            <a:avLst/>
          </a:prstGeom>
          <a:noFill/>
        </p:spPr>
        <p:txBody>
          <a:bodyPr wrap="square" rtlCol="0">
            <a:spAutoFit/>
          </a:bodyPr>
          <a:lstStyle/>
          <a:p>
            <a:r>
              <a:rPr lang="en-US" sz="2400" dirty="0" smtClean="0">
                <a:latin typeface="Times New Roman" pitchFamily="18" charset="0"/>
                <a:cs typeface="Times New Roman" pitchFamily="18" charset="0"/>
              </a:rPr>
              <a:t>Yes. </a:t>
            </a:r>
            <a:r>
              <a:rPr lang="en-US" sz="2000" i="1" dirty="0">
                <a:latin typeface="Times New Roman" pitchFamily="18" charset="0"/>
                <a:cs typeface="Times New Roman" pitchFamily="18" charset="0"/>
              </a:rPr>
              <a:t>See </a:t>
            </a:r>
            <a:r>
              <a:rPr lang="en-US" sz="2000" dirty="0" smtClean="0">
                <a:latin typeface="Times New Roman" pitchFamily="18" charset="0"/>
                <a:cs typeface="Times New Roman" pitchFamily="18" charset="0"/>
              </a:rPr>
              <a:t>T-Mobile US, Inc. v. </a:t>
            </a:r>
            <a:r>
              <a:rPr lang="en-US" sz="2000" dirty="0">
                <a:latin typeface="Times New Roman" pitchFamily="18" charset="0"/>
                <a:cs typeface="Times New Roman" pitchFamily="18" charset="0"/>
              </a:rPr>
              <a:t>AIO Wireless LLC, 991 F.Supp.2d 888 </a:t>
            </a:r>
            <a:r>
              <a:rPr lang="en-US" sz="2000" dirty="0" smtClean="0">
                <a:latin typeface="Times New Roman" pitchFamily="18" charset="0"/>
                <a:cs typeface="Times New Roman" pitchFamily="18" charset="0"/>
              </a:rPr>
              <a:t>(S.D. Tex. 2014). </a:t>
            </a:r>
            <a:endParaRPr lang="en-US" sz="2000" dirty="0">
              <a:latin typeface="Times New Roman" pitchFamily="18" charset="0"/>
              <a:cs typeface="Times New Roman" pitchFamily="18" charset="0"/>
            </a:endParaRPr>
          </a:p>
        </p:txBody>
      </p:sp>
      <p:sp>
        <p:nvSpPr>
          <p:cNvPr id="10" name="TextBox 9"/>
          <p:cNvSpPr txBox="1"/>
          <p:nvPr/>
        </p:nvSpPr>
        <p:spPr>
          <a:xfrm>
            <a:off x="2285999" y="5208757"/>
            <a:ext cx="545479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Red for outsoles of non-red shoes?</a:t>
            </a:r>
            <a:endParaRPr lang="en-US" sz="2000" dirty="0">
              <a:latin typeface="Times New Roman" pitchFamily="18" charset="0"/>
              <a:cs typeface="Times New Roman" pitchFamily="18" charset="0"/>
            </a:endParaRPr>
          </a:p>
        </p:txBody>
      </p:sp>
      <p:sp>
        <p:nvSpPr>
          <p:cNvPr id="12" name="TextBox 11"/>
          <p:cNvSpPr txBox="1"/>
          <p:nvPr/>
        </p:nvSpPr>
        <p:spPr>
          <a:xfrm>
            <a:off x="2597150" y="5670422"/>
            <a:ext cx="6135888" cy="769441"/>
          </a:xfrm>
          <a:prstGeom prst="rect">
            <a:avLst/>
          </a:prstGeom>
          <a:noFill/>
        </p:spPr>
        <p:txBody>
          <a:bodyPr wrap="square" rtlCol="0">
            <a:spAutoFit/>
          </a:bodyPr>
          <a:lstStyle/>
          <a:p>
            <a:r>
              <a:rPr lang="en-US" sz="2400" dirty="0" smtClean="0">
                <a:latin typeface="Times New Roman" pitchFamily="18" charset="0"/>
                <a:cs typeface="Times New Roman" pitchFamily="18" charset="0"/>
              </a:rPr>
              <a:t>Yes. </a:t>
            </a:r>
            <a:r>
              <a:rPr lang="en-US" sz="2000" i="1" dirty="0">
                <a:latin typeface="Times New Roman" pitchFamily="18" charset="0"/>
                <a:cs typeface="Times New Roman" pitchFamily="18" charset="0"/>
              </a:rPr>
              <a:t>See </a:t>
            </a:r>
            <a:r>
              <a:rPr lang="en-US" sz="2000" dirty="0" smtClean="0">
                <a:latin typeface="Times New Roman" pitchFamily="18" charset="0"/>
                <a:cs typeface="Times New Roman" pitchFamily="18" charset="0"/>
              </a:rPr>
              <a:t>Christian Louboutin S.A. v. Yves Saint Lauren Am. Holding</a:t>
            </a:r>
            <a:r>
              <a:rPr lang="en-US" sz="2000" dirty="0">
                <a:latin typeface="Times New Roman" pitchFamily="18" charset="0"/>
                <a:cs typeface="Times New Roman" pitchFamily="18" charset="0"/>
              </a:rPr>
              <a:t>, Inc., 696 F.3d </a:t>
            </a:r>
            <a:r>
              <a:rPr lang="en-US" sz="2000" dirty="0" smtClean="0">
                <a:latin typeface="Times New Roman" pitchFamily="18" charset="0"/>
                <a:cs typeface="Times New Roman" pitchFamily="18" charset="0"/>
              </a:rPr>
              <a:t>206 (2d Cir. 2012).</a:t>
            </a:r>
            <a:endParaRPr lang="en-US" sz="2000" dirty="0">
              <a:latin typeface="Times New Roman" pitchFamily="18" charset="0"/>
              <a:cs typeface="Times New Roman" pitchFamily="18" charset="0"/>
            </a:endParaRPr>
          </a:p>
        </p:txBody>
      </p:sp>
      <p:pic>
        <p:nvPicPr>
          <p:cNvPr id="3" name="Picture 2"/>
          <p:cNvPicPr>
            <a:picLocks noChangeAspect="1"/>
          </p:cNvPicPr>
          <p:nvPr/>
        </p:nvPicPr>
        <p:blipFill>
          <a:blip r:embed="rId4"/>
          <a:stretch>
            <a:fillRect/>
          </a:stretch>
        </p:blipFill>
        <p:spPr>
          <a:xfrm>
            <a:off x="1293757" y="5180508"/>
            <a:ext cx="652817" cy="1530943"/>
          </a:xfrm>
          <a:prstGeom prst="rect">
            <a:avLst/>
          </a:prstGeom>
        </p:spPr>
      </p:pic>
    </p:spTree>
    <p:extLst>
      <p:ext uri="{BB962C8B-B14F-4D97-AF65-F5344CB8AC3E}">
        <p14:creationId xmlns:p14="http://schemas.microsoft.com/office/powerpoint/2010/main" val="12625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6957" y="2020907"/>
            <a:ext cx="6858000" cy="553998"/>
          </a:xfrm>
          <a:prstGeom prst="rect">
            <a:avLst/>
          </a:prstGeom>
          <a:noFill/>
        </p:spPr>
        <p:txBody>
          <a:bodyPr wrap="square" rtlCol="0">
            <a:spAutoFit/>
          </a:bodyPr>
          <a:lstStyle/>
          <a:p>
            <a:pPr algn="ctr"/>
            <a:r>
              <a:rPr lang="en-US" sz="3000" dirty="0">
                <a:latin typeface="Times New Roman" pitchFamily="18" charset="0"/>
                <a:cs typeface="Times New Roman" pitchFamily="18" charset="0"/>
              </a:rPr>
              <a:t>Chapter </a:t>
            </a:r>
            <a:r>
              <a:rPr lang="en-US" sz="3000" dirty="0" smtClean="0">
                <a:latin typeface="Times New Roman" pitchFamily="18" charset="0"/>
                <a:cs typeface="Times New Roman" pitchFamily="18" charset="0"/>
              </a:rPr>
              <a:t>10</a:t>
            </a:r>
            <a:endParaRPr lang="en-US" sz="3000" dirty="0">
              <a:latin typeface="Times New Roman" pitchFamily="18" charset="0"/>
              <a:cs typeface="Times New Roman" pitchFamily="18" charset="0"/>
            </a:endParaRPr>
          </a:p>
        </p:txBody>
      </p:sp>
      <p:sp>
        <p:nvSpPr>
          <p:cNvPr id="8" name="TextBox 7"/>
          <p:cNvSpPr txBox="1"/>
          <p:nvPr/>
        </p:nvSpPr>
        <p:spPr>
          <a:xfrm>
            <a:off x="1138728" y="3657600"/>
            <a:ext cx="68580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Subject Matter</a:t>
            </a:r>
            <a:endParaRPr lang="en-US" sz="3600" b="1" dirty="0">
              <a:latin typeface="Times New Roman" pitchFamily="18" charset="0"/>
              <a:cs typeface="Times New Roman" pitchFamily="18" charset="0"/>
            </a:endParaRPr>
          </a:p>
        </p:txBody>
      </p:sp>
      <p:sp>
        <p:nvSpPr>
          <p:cNvPr id="4" name="TextBox 3"/>
          <p:cNvSpPr txBox="1"/>
          <p:nvPr/>
        </p:nvSpPr>
        <p:spPr>
          <a:xfrm>
            <a:off x="0" y="1066800"/>
            <a:ext cx="9144000" cy="584775"/>
          </a:xfrm>
          <a:prstGeom prst="rect">
            <a:avLst/>
          </a:prstGeom>
          <a:noFill/>
        </p:spPr>
        <p:txBody>
          <a:bodyPr wrap="square" rtlCol="0">
            <a:spAutoFit/>
          </a:bodyPr>
          <a:lstStyle/>
          <a:p>
            <a:pPr algn="ctr"/>
            <a:r>
              <a:rPr lang="en-US" sz="3200" i="1" dirty="0">
                <a:solidFill>
                  <a:srgbClr val="FF0000"/>
                </a:solidFill>
                <a:latin typeface="Times New Roman" pitchFamily="18" charset="0"/>
                <a:cs typeface="Times New Roman" pitchFamily="18" charset="0"/>
              </a:rPr>
              <a:t>a</a:t>
            </a:r>
            <a:r>
              <a:rPr lang="en-US" sz="3200" i="1" dirty="0" smtClean="0">
                <a:solidFill>
                  <a:srgbClr val="FF0000"/>
                </a:solidFill>
                <a:latin typeface="Times New Roman" pitchFamily="18" charset="0"/>
                <a:cs typeface="Times New Roman" pitchFamily="18" charset="0"/>
              </a:rPr>
              <a:t> few slides from</a:t>
            </a:r>
            <a:endParaRPr lang="en-US" sz="3200" i="1" dirty="0">
              <a:solidFill>
                <a:srgbClr val="FF0000"/>
              </a:solidFill>
              <a:latin typeface="Times New Roman" pitchFamily="18" charset="0"/>
              <a:cs typeface="Times New Roman" pitchFamily="18" charset="0"/>
            </a:endParaRPr>
          </a:p>
        </p:txBody>
      </p:sp>
      <p:sp>
        <p:nvSpPr>
          <p:cNvPr id="5" name="TextBox 4"/>
          <p:cNvSpPr txBox="1"/>
          <p:nvPr/>
        </p:nvSpPr>
        <p:spPr>
          <a:xfrm>
            <a:off x="1138728" y="2623891"/>
            <a:ext cx="6858000" cy="646331"/>
          </a:xfrm>
          <a:prstGeom prst="rect">
            <a:avLst/>
          </a:prstGeom>
          <a:noFill/>
        </p:spPr>
        <p:txBody>
          <a:bodyPr wrap="square" rtlCol="0">
            <a:spAutoFit/>
          </a:bodyPr>
          <a:lstStyle/>
          <a:p>
            <a:pPr algn="ctr"/>
            <a:r>
              <a:rPr lang="en-US" sz="3600" b="1" i="1" dirty="0" smtClean="0">
                <a:latin typeface="Times New Roman" pitchFamily="18" charset="0"/>
                <a:cs typeface="Times New Roman" pitchFamily="18" charset="0"/>
              </a:rPr>
              <a:t>Copyright</a:t>
            </a:r>
            <a:endParaRPr lang="en-US"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00897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5021" y="2590800"/>
            <a:ext cx="8678979" cy="2092881"/>
          </a:xfrm>
          <a:prstGeom prst="rect">
            <a:avLst/>
          </a:prstGeom>
          <a:noFill/>
        </p:spPr>
        <p:txBody>
          <a:bodyPr wrap="none" rtlCol="0">
            <a:spAutoFit/>
          </a:bodyPr>
          <a:lstStyle/>
          <a:p>
            <a:r>
              <a:rPr lang="en-US" sz="2600" dirty="0" smtClean="0">
                <a:latin typeface="Times New Roman" panose="02020603050405020304" pitchFamily="18" charset="0"/>
                <a:cs typeface="Times New Roman" panose="02020603050405020304" pitchFamily="18" charset="0"/>
              </a:rPr>
              <a:t>“In no case does copyright protection for an original work </a:t>
            </a:r>
          </a:p>
          <a:p>
            <a:r>
              <a:rPr lang="en-US" sz="2600" dirty="0" smtClean="0">
                <a:latin typeface="Times New Roman" panose="02020603050405020304" pitchFamily="18" charset="0"/>
                <a:cs typeface="Times New Roman" panose="02020603050405020304" pitchFamily="18" charset="0"/>
              </a:rPr>
              <a:t>of authorship extend to any idea, procedure, process, system, </a:t>
            </a:r>
          </a:p>
          <a:p>
            <a:r>
              <a:rPr lang="en-US" sz="2600" dirty="0" smtClean="0">
                <a:latin typeface="Times New Roman" panose="02020603050405020304" pitchFamily="18" charset="0"/>
                <a:cs typeface="Times New Roman" panose="02020603050405020304" pitchFamily="18" charset="0"/>
              </a:rPr>
              <a:t>method of operation, concept, principle, or discovery, regardless</a:t>
            </a:r>
          </a:p>
          <a:p>
            <a:r>
              <a:rPr lang="en-US" sz="2600" dirty="0" smtClean="0">
                <a:latin typeface="Times New Roman" panose="02020603050405020304" pitchFamily="18" charset="0"/>
                <a:cs typeface="Times New Roman" panose="02020603050405020304" pitchFamily="18" charset="0"/>
              </a:rPr>
              <a:t>of the form in which it is described, explained, illustrated, or </a:t>
            </a:r>
          </a:p>
          <a:p>
            <a:r>
              <a:rPr lang="en-US" sz="2600" dirty="0" smtClean="0">
                <a:latin typeface="Times New Roman" panose="02020603050405020304" pitchFamily="18" charset="0"/>
                <a:cs typeface="Times New Roman" panose="02020603050405020304" pitchFamily="18" charset="0"/>
              </a:rPr>
              <a:t>embodied in such work.”</a:t>
            </a:r>
            <a:endParaRPr lang="en-US" sz="2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553200" y="4648200"/>
            <a:ext cx="2403222" cy="430887"/>
          </a:xfrm>
          <a:prstGeom prst="rect">
            <a:avLst/>
          </a:prstGeom>
          <a:noFill/>
        </p:spPr>
        <p:txBody>
          <a:bodyPr wrap="none" rtlCol="0">
            <a:spAutoFit/>
          </a:bodyPr>
          <a:lstStyle/>
          <a:p>
            <a:r>
              <a:rPr lang="en-US" sz="2200" b="1" i="1" dirty="0" smtClean="0">
                <a:latin typeface="Times New Roman" pitchFamily="18" charset="0"/>
                <a:cs typeface="Times New Roman" pitchFamily="18" charset="0"/>
              </a:rPr>
              <a:t>17 U.S.C. § 102(b) </a:t>
            </a:r>
            <a:endParaRPr lang="en-US" sz="2200" b="1" i="1" dirty="0">
              <a:latin typeface="Times New Roman" pitchFamily="18" charset="0"/>
              <a:cs typeface="Times New Roman" pitchFamily="18" charset="0"/>
            </a:endParaRPr>
          </a:p>
        </p:txBody>
      </p:sp>
      <p:sp>
        <p:nvSpPr>
          <p:cNvPr id="6" name="TextBox 5"/>
          <p:cNvSpPr txBox="1"/>
          <p:nvPr/>
        </p:nvSpPr>
        <p:spPr>
          <a:xfrm>
            <a:off x="465021" y="2683132"/>
            <a:ext cx="8277613" cy="492443"/>
          </a:xfrm>
          <a:prstGeom prst="rect">
            <a:avLst/>
          </a:prstGeom>
          <a:noFill/>
        </p:spPr>
        <p:txBody>
          <a:bodyPr wrap="square" rtlCol="0">
            <a:spAutoFit/>
          </a:bodyPr>
          <a:lstStyle/>
          <a:p>
            <a:r>
              <a:rPr lang="en-US" sz="2600" dirty="0" smtClean="0">
                <a:latin typeface="Times New Roman" pitchFamily="18" charset="0"/>
                <a:cs typeface="Times New Roman" pitchFamily="18" charset="0"/>
              </a:rPr>
              <a:t>Copyright does not protect the idea that underlies expression.</a:t>
            </a:r>
            <a:endParaRPr lang="en-US" sz="2600" dirty="0">
              <a:latin typeface="Times New Roman" pitchFamily="18" charset="0"/>
              <a:cs typeface="Times New Roman" pitchFamily="18" charset="0"/>
            </a:endParaRPr>
          </a:p>
        </p:txBody>
      </p:sp>
      <p:sp>
        <p:nvSpPr>
          <p:cNvPr id="5" name="TextBox 4"/>
          <p:cNvSpPr txBox="1"/>
          <p:nvPr/>
        </p:nvSpPr>
        <p:spPr>
          <a:xfrm>
            <a:off x="1737574" y="2006025"/>
            <a:ext cx="5541902"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The Idea-Expression Dichotomy</a:t>
            </a:r>
            <a:endParaRPr lang="en-US" sz="3200" dirty="0">
              <a:latin typeface="Times New Roman" pitchFamily="18" charset="0"/>
              <a:cs typeface="Times New Roman" pitchFamily="18" charset="0"/>
            </a:endParaRPr>
          </a:p>
        </p:txBody>
      </p:sp>
      <p:sp>
        <p:nvSpPr>
          <p:cNvPr id="8" name="TextBox 7"/>
          <p:cNvSpPr txBox="1"/>
          <p:nvPr/>
        </p:nvSpPr>
        <p:spPr>
          <a:xfrm>
            <a:off x="866387" y="2683132"/>
            <a:ext cx="8277613" cy="892552"/>
          </a:xfrm>
          <a:prstGeom prst="rect">
            <a:avLst/>
          </a:prstGeom>
          <a:noFill/>
        </p:spPr>
        <p:txBody>
          <a:bodyPr wrap="square" rtlCol="0">
            <a:spAutoFit/>
          </a:bodyPr>
          <a:lstStyle/>
          <a:p>
            <a:r>
              <a:rPr lang="en-US" sz="2600" dirty="0" smtClean="0">
                <a:latin typeface="Times New Roman" pitchFamily="18" charset="0"/>
                <a:cs typeface="Times New Roman" pitchFamily="18" charset="0"/>
              </a:rPr>
              <a:t>Copyright does not protect expression where the idea can only be expressed one way.</a:t>
            </a:r>
            <a:endParaRPr lang="en-US" sz="2600" dirty="0">
              <a:latin typeface="Times New Roman" pitchFamily="18" charset="0"/>
              <a:cs typeface="Times New Roman" pitchFamily="18" charset="0"/>
            </a:endParaRPr>
          </a:p>
        </p:txBody>
      </p:sp>
      <p:sp>
        <p:nvSpPr>
          <p:cNvPr id="10" name="TextBox 9"/>
          <p:cNvSpPr txBox="1"/>
          <p:nvPr/>
        </p:nvSpPr>
        <p:spPr>
          <a:xfrm>
            <a:off x="2536064" y="2001324"/>
            <a:ext cx="3665362"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The Merger Doctrine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8512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1000"/>
                                        <p:tgtEl>
                                          <p:spTgt spid="9"/>
                                        </p:tgtEl>
                                      </p:cBhvr>
                                    </p:animEffect>
                                    <p:set>
                                      <p:cBhvr>
                                        <p:cTn id="17" dur="1" fill="hold">
                                          <p:stCondLst>
                                            <p:cond delay="999"/>
                                          </p:stCondLst>
                                        </p:cTn>
                                        <p:tgtEl>
                                          <p:spTgt spid="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2000"/>
                                        <p:tgtEl>
                                          <p:spTgt spid="6">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2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2000"/>
                                        <p:tgtEl>
                                          <p:spTgt spid="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2000"/>
                                        <p:tgtEl>
                                          <p:spTgt spid="10">
                                            <p:txEl>
                                              <p:pRg st="0" end="0"/>
                                            </p:txEl>
                                          </p:spTgt>
                                        </p:tgtEl>
                                      </p:cBhvr>
                                    </p:animEffect>
                                  </p:childTnLst>
                                </p:cTn>
                              </p:par>
                              <p:par>
                                <p:cTn id="32" presetID="10" presetClass="exit" presetSubtype="0" fill="hold" grpId="0" nodeType="withEffect">
                                  <p:stCondLst>
                                    <p:cond delay="0"/>
                                  </p:stCondLst>
                                  <p:childTnLst>
                                    <p:animEffect transition="out" filter="fade">
                                      <p:cBhvr>
                                        <p:cTn id="33" dur="500"/>
                                        <p:tgtEl>
                                          <p:spTgt spid="6">
                                            <p:txEl>
                                              <p:pRg st="0" end="0"/>
                                            </p:txEl>
                                          </p:spTgt>
                                        </p:tgtEl>
                                      </p:cBhvr>
                                    </p:animEffect>
                                    <p:set>
                                      <p:cBhvr>
                                        <p:cTn id="34" dur="1" fill="hold">
                                          <p:stCondLst>
                                            <p:cond delay="499"/>
                                          </p:stCondLst>
                                        </p:cTn>
                                        <p:tgtEl>
                                          <p:spTgt spid="6">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
                                            <p:txEl>
                                              <p:pRg st="0" end="0"/>
                                            </p:txEl>
                                          </p:spTgt>
                                        </p:tgtEl>
                                      </p:cBhvr>
                                    </p:animEffect>
                                    <p:set>
                                      <p:cBhvr>
                                        <p:cTn id="37"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6" grpId="0" build="allAtOnce"/>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Baker v. Selden</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(S. Ct. 1879)</a:t>
            </a:r>
            <a:endParaRPr lang="en-US" sz="3200" dirty="0">
              <a:latin typeface="Times New Roman" pitchFamily="18" charset="0"/>
              <a:cs typeface="Times New Roman" pitchFamily="18" charset="0"/>
            </a:endParaRPr>
          </a:p>
        </p:txBody>
      </p:sp>
      <p:pic>
        <p:nvPicPr>
          <p:cNvPr id="3" name="Picture 4"/>
          <p:cNvPicPr>
            <a:picLocks noChangeAspect="1" noChangeArrowheads="1"/>
          </p:cNvPicPr>
          <p:nvPr/>
        </p:nvPicPr>
        <p:blipFill>
          <a:blip r:embed="rId2" cstate="print"/>
          <a:srcRect/>
          <a:stretch>
            <a:fillRect/>
          </a:stretch>
        </p:blipFill>
        <p:spPr bwMode="auto">
          <a:xfrm>
            <a:off x="1676400" y="1524000"/>
            <a:ext cx="6096000" cy="4741333"/>
          </a:xfrm>
          <a:prstGeom prst="rect">
            <a:avLst/>
          </a:prstGeom>
          <a:noFill/>
          <a:ln w="9525">
            <a:noFill/>
            <a:miter lim="800000"/>
            <a:headEnd/>
            <a:tailEnd/>
          </a:ln>
          <a:effectLst/>
        </p:spPr>
      </p:pic>
      <p:sp>
        <p:nvSpPr>
          <p:cNvPr id="9" name="Rectangle 8"/>
          <p:cNvSpPr/>
          <p:nvPr/>
        </p:nvSpPr>
        <p:spPr>
          <a:xfrm>
            <a:off x="297180" y="1077218"/>
            <a:ext cx="8549640" cy="4190891"/>
          </a:xfrm>
          <a:prstGeom prst="rect">
            <a:avLst/>
          </a:prstGeom>
        </p:spPr>
        <p:txBody>
          <a:bodyPr wrap="square">
            <a:spAutoFit/>
          </a:bodyPr>
          <a:lstStyle/>
          <a:p>
            <a:pPr marL="342892" algn="just">
              <a:lnSpc>
                <a:spcPct val="115000"/>
              </a:lnSpc>
              <a:spcAft>
                <a:spcPts val="750"/>
              </a:spcAft>
            </a:pPr>
            <a:r>
              <a:rPr lang="en-US" sz="2200" u="sng" dirty="0">
                <a:latin typeface="Times New Roman" panose="02020603050405020304" pitchFamily="18" charset="0"/>
                <a:ea typeface="Calibri" panose="020F0502020204030204" pitchFamily="34" charset="0"/>
                <a:cs typeface="Times New Roman" panose="02020603050405020304" pitchFamily="18" charset="0"/>
              </a:rPr>
              <a:t>Facts</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342892" algn="just">
              <a:lnSpc>
                <a:spcPct val="115000"/>
              </a:lnSpc>
              <a:spcAft>
                <a:spcPts val="75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In 1859, Charles Selden procured a copyright for his book about a type of bookkeeping. The bookkeeping system allows entry of all relevant data onto a single page, whereas previous systems required double entry (onto pages not facing each other).  In the book, Selden provided illustrations of his bookkeeping methodology (with its headings, columns, and ruled lines).</a:t>
            </a:r>
          </a:p>
          <a:p>
            <a:pPr marL="342892" algn="just">
              <a:lnSpc>
                <a:spcPct val="115000"/>
              </a:lnSpc>
              <a:spcAft>
                <a:spcPts val="75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Mr. Baker published a similar layout, with some minor variations.  The similarity is such that if Selden holds a copyright on the single-page booking-keeping entry, Baker would be infringing.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44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gtEl>
                                        <p:attrNameLst>
                                          <p:attrName>style.opacity</p:attrName>
                                        </p:attrNameLst>
                                      </p:cBhvr>
                                      <p:to>
                                        <p:strVal val="0.15"/>
                                      </p:to>
                                    </p:set>
                                    <p:animEffect filter="image" prLst="opacity: 0.15">
                                      <p:cBhvr rctx="IE">
                                        <p:cTn id="11" dur="indefinite"/>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Baker v. Selden</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(S. Ct. 1879)</a:t>
            </a:r>
            <a:endParaRPr lang="en-US" sz="3200" dirty="0">
              <a:latin typeface="Times New Roman" pitchFamily="18" charset="0"/>
              <a:cs typeface="Times New Roman" pitchFamily="18" charset="0"/>
            </a:endParaRPr>
          </a:p>
        </p:txBody>
      </p:sp>
      <p:pic>
        <p:nvPicPr>
          <p:cNvPr id="3" name="Picture 4"/>
          <p:cNvPicPr>
            <a:picLocks noChangeAspect="1" noChangeArrowheads="1"/>
          </p:cNvPicPr>
          <p:nvPr/>
        </p:nvPicPr>
        <p:blipFill>
          <a:blip r:embed="rId2" cstate="print"/>
          <a:srcRect/>
          <a:stretch>
            <a:fillRect/>
          </a:stretch>
        </p:blipFill>
        <p:spPr bwMode="auto">
          <a:xfrm>
            <a:off x="1676400" y="1524000"/>
            <a:ext cx="6096000" cy="4741333"/>
          </a:xfrm>
          <a:prstGeom prst="rect">
            <a:avLst/>
          </a:prstGeom>
          <a:noFill/>
          <a:ln w="9525">
            <a:noFill/>
            <a:miter lim="800000"/>
            <a:headEnd/>
            <a:tailEnd/>
          </a:ln>
          <a:effectLst/>
        </p:spPr>
      </p:pic>
      <p:sp>
        <p:nvSpPr>
          <p:cNvPr id="9" name="Rectangle 8"/>
          <p:cNvSpPr/>
          <p:nvPr/>
        </p:nvSpPr>
        <p:spPr>
          <a:xfrm>
            <a:off x="297180" y="1077218"/>
            <a:ext cx="8549640" cy="4109330"/>
          </a:xfrm>
          <a:prstGeom prst="rect">
            <a:avLst/>
          </a:prstGeom>
        </p:spPr>
        <p:txBody>
          <a:bodyPr wrap="square">
            <a:spAutoFit/>
          </a:bodyPr>
          <a:lstStyle/>
          <a:p>
            <a:pPr marL="342892" algn="just">
              <a:lnSpc>
                <a:spcPct val="115000"/>
              </a:lnSpc>
              <a:spcAft>
                <a:spcPts val="750"/>
              </a:spcAft>
            </a:pPr>
            <a:r>
              <a:rPr lang="en-US" sz="2200" u="sng" dirty="0" smtClean="0">
                <a:latin typeface="Times New Roman" panose="02020603050405020304" pitchFamily="18" charset="0"/>
                <a:ea typeface="Calibri" panose="020F0502020204030204" pitchFamily="34" charset="0"/>
                <a:cs typeface="Times New Roman" panose="02020603050405020304" pitchFamily="18" charset="0"/>
              </a:rPr>
              <a:t>Issue</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892"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Does </a:t>
            </a:r>
            <a:r>
              <a:rPr lang="en-US" sz="2200" dirty="0">
                <a:latin typeface="Times New Roman" panose="02020603050405020304" pitchFamily="18" charset="0"/>
                <a:ea typeface="Calibri" panose="020F0502020204030204" pitchFamily="34" charset="0"/>
                <a:cs typeface="Times New Roman" panose="02020603050405020304" pitchFamily="18" charset="0"/>
              </a:rPr>
              <a:t>Selden hold a copyright in the illustrated method of bookkeeping </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displayed in his </a:t>
            </a:r>
            <a:r>
              <a:rPr lang="en-US" sz="2200" dirty="0">
                <a:latin typeface="Times New Roman" panose="02020603050405020304" pitchFamily="18" charset="0"/>
                <a:ea typeface="Calibri" panose="020F0502020204030204" pitchFamily="34" charset="0"/>
                <a:cs typeface="Times New Roman" panose="02020603050405020304" pitchFamily="18" charset="0"/>
              </a:rPr>
              <a:t>book? </a:t>
            </a:r>
          </a:p>
          <a:p>
            <a:pPr marL="342892" algn="just">
              <a:lnSpc>
                <a:spcPct val="115000"/>
              </a:lnSpc>
              <a:spcAft>
                <a:spcPts val="750"/>
              </a:spcAft>
            </a:pPr>
            <a:r>
              <a:rPr lang="en-US" sz="2200" u="sng" dirty="0">
                <a:latin typeface="Times New Roman" panose="02020603050405020304" pitchFamily="18" charset="0"/>
                <a:ea typeface="Calibri" panose="020F0502020204030204" pitchFamily="34" charset="0"/>
                <a:cs typeface="Times New Roman" panose="02020603050405020304" pitchFamily="18" charset="0"/>
              </a:rPr>
              <a:t>Procedural History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892"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Selden’s </a:t>
            </a:r>
            <a:r>
              <a:rPr lang="en-US" sz="2200" dirty="0">
                <a:latin typeface="Times New Roman" panose="02020603050405020304" pitchFamily="18" charset="0"/>
                <a:ea typeface="Calibri" panose="020F0502020204030204" pitchFamily="34" charset="0"/>
                <a:cs typeface="Times New Roman" panose="02020603050405020304" pitchFamily="18" charset="0"/>
              </a:rPr>
              <a:t>representative sued Baker. </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latin typeface="Times New Roman" panose="02020603050405020304" pitchFamily="18" charset="0"/>
                <a:ea typeface="Calibri" panose="020F0502020204030204" pitchFamily="34" charset="0"/>
                <a:cs typeface="Times New Roman" panose="02020603050405020304" pitchFamily="18" charset="0"/>
              </a:rPr>
              <a:t>district court held that Selden held a copyright, so Baker was </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infringing. The </a:t>
            </a:r>
            <a:r>
              <a:rPr lang="en-US" sz="2200" dirty="0">
                <a:latin typeface="Times New Roman" panose="02020603050405020304" pitchFamily="18" charset="0"/>
                <a:ea typeface="Calibri" panose="020F0502020204030204" pitchFamily="34" charset="0"/>
                <a:cs typeface="Times New Roman" panose="02020603050405020304" pitchFamily="18" charset="0"/>
              </a:rPr>
              <a:t>appellate court affirmed. </a:t>
            </a:r>
          </a:p>
          <a:p>
            <a:pPr marL="342892" algn="just">
              <a:lnSpc>
                <a:spcPct val="115000"/>
              </a:lnSpc>
              <a:spcAft>
                <a:spcPts val="750"/>
              </a:spcAft>
            </a:pPr>
            <a:r>
              <a:rPr lang="en-US" sz="2200" u="sng" dirty="0">
                <a:latin typeface="Times New Roman" panose="02020603050405020304" pitchFamily="18" charset="0"/>
                <a:ea typeface="Calibri" panose="020F0502020204030204" pitchFamily="34" charset="0"/>
                <a:cs typeface="Times New Roman" panose="02020603050405020304" pitchFamily="18" charset="0"/>
              </a:rPr>
              <a:t>Holding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892"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Reversed</a:t>
            </a:r>
            <a:r>
              <a:rPr lang="en-US" sz="2200" dirty="0">
                <a:latin typeface="Times New Roman" panose="02020603050405020304" pitchFamily="18" charset="0"/>
                <a:ea typeface="Calibri" panose="020F0502020204030204" pitchFamily="34" charset="0"/>
                <a:cs typeface="Times New Roman" panose="02020603050405020304" pitchFamily="18" charset="0"/>
              </a:rPr>
              <a:t>. Selden cannot copyright the </a:t>
            </a:r>
            <a:r>
              <a:rPr lang="en-US" sz="2200" i="1" dirty="0">
                <a:latin typeface="Times New Roman" panose="02020603050405020304" pitchFamily="18" charset="0"/>
                <a:ea typeface="Calibri" panose="020F0502020204030204" pitchFamily="34" charset="0"/>
                <a:cs typeface="Times New Roman" panose="02020603050405020304" pitchFamily="18" charset="0"/>
              </a:rPr>
              <a:t>art </a:t>
            </a:r>
            <a:r>
              <a:rPr lang="en-US" sz="2200" dirty="0">
                <a:latin typeface="Times New Roman" panose="02020603050405020304" pitchFamily="18" charset="0"/>
                <a:ea typeface="Calibri" panose="020F0502020204030204" pitchFamily="34" charset="0"/>
                <a:cs typeface="Times New Roman" panose="02020603050405020304" pitchFamily="18" charset="0"/>
              </a:rPr>
              <a:t>(or field</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but rather only the expression of the art.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1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Baker v. Selden</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(S. Ct. 1879)</a:t>
            </a:r>
            <a:endParaRPr lang="en-US" sz="3200" dirty="0">
              <a:latin typeface="Times New Roman" pitchFamily="18" charset="0"/>
              <a:cs typeface="Times New Roman" pitchFamily="18" charset="0"/>
            </a:endParaRPr>
          </a:p>
        </p:txBody>
      </p:sp>
      <p:pic>
        <p:nvPicPr>
          <p:cNvPr id="3" name="Picture 4"/>
          <p:cNvPicPr>
            <a:picLocks noChangeAspect="1" noChangeArrowheads="1"/>
          </p:cNvPicPr>
          <p:nvPr/>
        </p:nvPicPr>
        <p:blipFill>
          <a:blip r:embed="rId2" cstate="print"/>
          <a:srcRect/>
          <a:stretch>
            <a:fillRect/>
          </a:stretch>
        </p:blipFill>
        <p:spPr bwMode="auto">
          <a:xfrm>
            <a:off x="1676400" y="1524000"/>
            <a:ext cx="6096000" cy="4741333"/>
          </a:xfrm>
          <a:prstGeom prst="rect">
            <a:avLst/>
          </a:prstGeom>
          <a:noFill/>
          <a:ln w="9525">
            <a:noFill/>
            <a:miter lim="800000"/>
            <a:headEnd/>
            <a:tailEnd/>
          </a:ln>
          <a:effectLst/>
        </p:spPr>
      </p:pic>
      <p:sp>
        <p:nvSpPr>
          <p:cNvPr id="9" name="Rectangle 8"/>
          <p:cNvSpPr/>
          <p:nvPr/>
        </p:nvSpPr>
        <p:spPr>
          <a:xfrm>
            <a:off x="297180" y="1077218"/>
            <a:ext cx="8549640" cy="3904146"/>
          </a:xfrm>
          <a:prstGeom prst="rect">
            <a:avLst/>
          </a:prstGeom>
        </p:spPr>
        <p:txBody>
          <a:bodyPr wrap="square">
            <a:spAutoFit/>
          </a:bodyPr>
          <a:lstStyle/>
          <a:p>
            <a:pPr marL="342892" algn="just">
              <a:lnSpc>
                <a:spcPct val="115000"/>
              </a:lnSpc>
              <a:spcAft>
                <a:spcPts val="750"/>
              </a:spcAft>
            </a:pPr>
            <a:r>
              <a:rPr lang="en-US" sz="2200" u="sng" dirty="0" smtClean="0">
                <a:latin typeface="Times New Roman" panose="02020603050405020304" pitchFamily="18" charset="0"/>
                <a:ea typeface="Calibri" panose="020F0502020204030204" pitchFamily="34" charset="0"/>
                <a:cs typeface="Times New Roman" panose="02020603050405020304" pitchFamily="18" charset="0"/>
              </a:rPr>
              <a:t>Reasoning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892" algn="just">
              <a:lnSpc>
                <a:spcPct val="115000"/>
              </a:lnSpc>
              <a:spcAft>
                <a:spcPts val="75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“[T]here is a clear distinction between the book, as [an explanation of a system], and the art which it is intended to illustrate.”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892"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For </a:t>
            </a:r>
            <a:r>
              <a:rPr lang="en-US" sz="2200" dirty="0">
                <a:latin typeface="Times New Roman" panose="02020603050405020304" pitchFamily="18" charset="0"/>
                <a:ea typeface="Calibri" panose="020F0502020204030204" pitchFamily="34" charset="0"/>
                <a:cs typeface="Times New Roman" panose="02020603050405020304" pitchFamily="18" charset="0"/>
              </a:rPr>
              <a:t>example, you can copyright a book about a method of plowing, but that copyright does not allow you to keep others from practicing the method of plowing—only to keep others from copying the expression.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892"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To </a:t>
            </a:r>
            <a:r>
              <a:rPr lang="en-US" sz="2200" dirty="0">
                <a:latin typeface="Times New Roman" panose="02020603050405020304" pitchFamily="18" charset="0"/>
                <a:ea typeface="Calibri" panose="020F0502020204030204" pitchFamily="34" charset="0"/>
                <a:cs typeface="Times New Roman" panose="02020603050405020304" pitchFamily="18" charset="0"/>
              </a:rPr>
              <a:t>give a right to the subject matter of the expression would be a fraud on the public.  Patent law is the proper domain for determining whether a monopoly should exist in the subject matter</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74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Baker v. Selden</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(S. Ct. 1879)</a:t>
            </a:r>
            <a:endParaRPr lang="en-US" sz="3200" dirty="0">
              <a:latin typeface="Times New Roman" pitchFamily="18" charset="0"/>
              <a:cs typeface="Times New Roman" pitchFamily="18" charset="0"/>
            </a:endParaRPr>
          </a:p>
        </p:txBody>
      </p:sp>
      <p:pic>
        <p:nvPicPr>
          <p:cNvPr id="3" name="Picture 4"/>
          <p:cNvPicPr>
            <a:picLocks noChangeAspect="1" noChangeArrowheads="1"/>
          </p:cNvPicPr>
          <p:nvPr/>
        </p:nvPicPr>
        <p:blipFill>
          <a:blip r:embed="rId2" cstate="print"/>
          <a:srcRect/>
          <a:stretch>
            <a:fillRect/>
          </a:stretch>
        </p:blipFill>
        <p:spPr bwMode="auto">
          <a:xfrm>
            <a:off x="1676400" y="1524000"/>
            <a:ext cx="6096000" cy="4741333"/>
          </a:xfrm>
          <a:prstGeom prst="rect">
            <a:avLst/>
          </a:prstGeom>
          <a:noFill/>
          <a:ln w="9525">
            <a:noFill/>
            <a:miter lim="800000"/>
            <a:headEnd/>
            <a:tailEnd/>
          </a:ln>
          <a:effectLst/>
        </p:spPr>
      </p:pic>
      <p:sp>
        <p:nvSpPr>
          <p:cNvPr id="9" name="Rectangle 8"/>
          <p:cNvSpPr/>
          <p:nvPr/>
        </p:nvSpPr>
        <p:spPr>
          <a:xfrm>
            <a:off x="297180" y="1077218"/>
            <a:ext cx="8549640" cy="2530949"/>
          </a:xfrm>
          <a:prstGeom prst="rect">
            <a:avLst/>
          </a:prstGeom>
        </p:spPr>
        <p:txBody>
          <a:bodyPr wrap="square">
            <a:spAutoFit/>
          </a:bodyPr>
          <a:lstStyle/>
          <a:p>
            <a:pPr marL="342892" algn="just">
              <a:lnSpc>
                <a:spcPct val="115000"/>
              </a:lnSpc>
              <a:spcAft>
                <a:spcPts val="750"/>
              </a:spcAft>
            </a:pPr>
            <a:r>
              <a:rPr lang="en-US" sz="2200" u="sng" dirty="0" smtClean="0">
                <a:latin typeface="Times New Roman" panose="02020603050405020304" pitchFamily="18" charset="0"/>
                <a:ea typeface="Calibri" panose="020F0502020204030204" pitchFamily="34" charset="0"/>
                <a:cs typeface="Times New Roman" panose="02020603050405020304" pitchFamily="18" charset="0"/>
              </a:rPr>
              <a:t>Reasoning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892"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If </a:t>
            </a:r>
            <a:r>
              <a:rPr lang="en-US" sz="2200" dirty="0">
                <a:latin typeface="Times New Roman" panose="02020603050405020304" pitchFamily="18" charset="0"/>
                <a:ea typeface="Calibri" panose="020F0502020204030204" pitchFamily="34" charset="0"/>
                <a:cs typeface="Times New Roman" panose="02020603050405020304" pitchFamily="18" charset="0"/>
              </a:rPr>
              <a:t>there be only one way to express the art (or field of study), those expressions are necessary incidents to the art—given to the public. </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Here</a:t>
            </a:r>
            <a:r>
              <a:rPr lang="en-US" sz="2200" dirty="0">
                <a:latin typeface="Times New Roman" panose="02020603050405020304" pitchFamily="18" charset="0"/>
                <a:ea typeface="Calibri" panose="020F0502020204030204" pitchFamily="34" charset="0"/>
                <a:cs typeface="Times New Roman" panose="02020603050405020304" pitchFamily="18" charset="0"/>
              </a:rPr>
              <a:t>, Selden’s bookkeeping system can only be expressed one way, so the idea of the system merges into the expression.  He has therefore given the expression to the public</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25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53018"/>
            <a:ext cx="91440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Chapter</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19</a:t>
            </a:r>
            <a:endParaRPr lang="en-US" sz="3200" dirty="0">
              <a:latin typeface="Times New Roman" pitchFamily="18" charset="0"/>
              <a:cs typeface="Times New Roman" pitchFamily="18" charset="0"/>
            </a:endParaRPr>
          </a:p>
        </p:txBody>
      </p:sp>
      <p:sp>
        <p:nvSpPr>
          <p:cNvPr id="4" name="TextBox 3"/>
          <p:cNvSpPr txBox="1"/>
          <p:nvPr/>
        </p:nvSpPr>
        <p:spPr>
          <a:xfrm>
            <a:off x="0" y="3810000"/>
            <a:ext cx="9144000" cy="830997"/>
          </a:xfrm>
          <a:prstGeom prst="rect">
            <a:avLst/>
          </a:prstGeom>
          <a:noFill/>
        </p:spPr>
        <p:txBody>
          <a:bodyPr wrap="square" rtlCol="0">
            <a:spAutoFit/>
          </a:bodyPr>
          <a:lstStyle/>
          <a:p>
            <a:pPr algn="ctr"/>
            <a:r>
              <a:rPr lang="en-US" sz="4800" b="1" dirty="0" smtClean="0">
                <a:latin typeface="Times New Roman" pitchFamily="18" charset="0"/>
                <a:cs typeface="Times New Roman" pitchFamily="18" charset="0"/>
              </a:rPr>
              <a:t>Infringement</a:t>
            </a:r>
            <a:endParaRPr lang="en-US" sz="4800" b="1" dirty="0">
              <a:latin typeface="Times New Roman" pitchFamily="18" charset="0"/>
              <a:cs typeface="Times New Roman" pitchFamily="18" charset="0"/>
            </a:endParaRPr>
          </a:p>
        </p:txBody>
      </p:sp>
      <p:sp>
        <p:nvSpPr>
          <p:cNvPr id="5" name="TextBox 4"/>
          <p:cNvSpPr txBox="1"/>
          <p:nvPr/>
        </p:nvSpPr>
        <p:spPr>
          <a:xfrm>
            <a:off x="0" y="1066800"/>
            <a:ext cx="9144000" cy="584775"/>
          </a:xfrm>
          <a:prstGeom prst="rect">
            <a:avLst/>
          </a:prstGeom>
          <a:noFill/>
        </p:spPr>
        <p:txBody>
          <a:bodyPr wrap="square" rtlCol="0">
            <a:spAutoFit/>
          </a:bodyPr>
          <a:lstStyle/>
          <a:p>
            <a:pPr algn="ctr"/>
            <a:r>
              <a:rPr lang="en-US" sz="3200" i="1" dirty="0">
                <a:solidFill>
                  <a:srgbClr val="FF0000"/>
                </a:solidFill>
                <a:latin typeface="Times New Roman" pitchFamily="18" charset="0"/>
                <a:cs typeface="Times New Roman" pitchFamily="18" charset="0"/>
              </a:rPr>
              <a:t>a</a:t>
            </a:r>
            <a:r>
              <a:rPr lang="en-US" sz="3200" i="1" dirty="0" smtClean="0">
                <a:solidFill>
                  <a:srgbClr val="FF0000"/>
                </a:solidFill>
                <a:latin typeface="Times New Roman" pitchFamily="18" charset="0"/>
                <a:cs typeface="Times New Roman" pitchFamily="18" charset="0"/>
              </a:rPr>
              <a:t> few slides from</a:t>
            </a:r>
            <a:endParaRPr lang="en-US" sz="3200" i="1" dirty="0">
              <a:solidFill>
                <a:srgbClr val="FF0000"/>
              </a:solidFill>
              <a:latin typeface="Times New Roman" pitchFamily="18" charset="0"/>
              <a:cs typeface="Times New Roman" pitchFamily="18" charset="0"/>
            </a:endParaRPr>
          </a:p>
        </p:txBody>
      </p:sp>
      <p:sp>
        <p:nvSpPr>
          <p:cNvPr id="6" name="TextBox 5"/>
          <p:cNvSpPr txBox="1"/>
          <p:nvPr/>
        </p:nvSpPr>
        <p:spPr>
          <a:xfrm>
            <a:off x="5443" y="2821464"/>
            <a:ext cx="9144000" cy="830997"/>
          </a:xfrm>
          <a:prstGeom prst="rect">
            <a:avLst/>
          </a:prstGeom>
          <a:noFill/>
        </p:spPr>
        <p:txBody>
          <a:bodyPr wrap="square" rtlCol="0">
            <a:spAutoFit/>
          </a:bodyPr>
          <a:lstStyle/>
          <a:p>
            <a:pPr algn="ctr"/>
            <a:r>
              <a:rPr lang="en-US" sz="4800" b="1" i="1" dirty="0" smtClean="0">
                <a:latin typeface="Times New Roman" pitchFamily="18" charset="0"/>
                <a:cs typeface="Times New Roman" pitchFamily="18" charset="0"/>
              </a:rPr>
              <a:t>Patent</a:t>
            </a:r>
            <a:endParaRPr lang="en-US" sz="4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077660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159" y="4633965"/>
            <a:ext cx="8720644"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Section 271(a) of the Patent Act states:</a:t>
            </a:r>
          </a:p>
        </p:txBody>
      </p:sp>
      <p:sp>
        <p:nvSpPr>
          <p:cNvPr id="9" name="TextBox 8"/>
          <p:cNvSpPr txBox="1"/>
          <p:nvPr/>
        </p:nvSpPr>
        <p:spPr>
          <a:xfrm>
            <a:off x="785159" y="5034075"/>
            <a:ext cx="8720644"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W]</a:t>
            </a:r>
            <a:r>
              <a:rPr lang="en-US" sz="2000" dirty="0" err="1">
                <a:latin typeface="Times New Roman" pitchFamily="18" charset="0"/>
                <a:cs typeface="Times New Roman" pitchFamily="18" charset="0"/>
              </a:rPr>
              <a:t>hoever</a:t>
            </a:r>
            <a:r>
              <a:rPr lang="en-US" sz="2000" dirty="0">
                <a:latin typeface="Times New Roman" pitchFamily="18" charset="0"/>
                <a:cs typeface="Times New Roman" pitchFamily="18" charset="0"/>
              </a:rPr>
              <a:t> without authority </a:t>
            </a:r>
            <a:r>
              <a:rPr lang="en-US" sz="2000" i="1" dirty="0">
                <a:latin typeface="Times New Roman" pitchFamily="18" charset="0"/>
                <a:cs typeface="Times New Roman" pitchFamily="18" charset="0"/>
              </a:rPr>
              <a:t>makes</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uses</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offers to sell</a:t>
            </a:r>
            <a:r>
              <a:rPr lang="en-US" sz="2000" dirty="0">
                <a:latin typeface="Times New Roman" pitchFamily="18" charset="0"/>
                <a:cs typeface="Times New Roman" pitchFamily="18" charset="0"/>
              </a:rPr>
              <a:t>, or </a:t>
            </a:r>
            <a:r>
              <a:rPr lang="en-US" sz="2000" i="1" dirty="0">
                <a:latin typeface="Times New Roman" pitchFamily="18" charset="0"/>
                <a:cs typeface="Times New Roman" pitchFamily="18" charset="0"/>
              </a:rPr>
              <a:t>sells </a:t>
            </a:r>
            <a:r>
              <a:rPr lang="en-US" sz="2000" dirty="0">
                <a:latin typeface="Times New Roman" pitchFamily="18" charset="0"/>
                <a:cs typeface="Times New Roman" pitchFamily="18" charset="0"/>
              </a:rPr>
              <a:t>any patented invention, within the United States or </a:t>
            </a:r>
            <a:r>
              <a:rPr lang="en-US" sz="2000" i="1" dirty="0">
                <a:latin typeface="Times New Roman" pitchFamily="18" charset="0"/>
                <a:cs typeface="Times New Roman" pitchFamily="18" charset="0"/>
              </a:rPr>
              <a:t>imports </a:t>
            </a:r>
            <a:r>
              <a:rPr lang="en-US" sz="2000" dirty="0">
                <a:latin typeface="Times New Roman" pitchFamily="18" charset="0"/>
                <a:cs typeface="Times New Roman" pitchFamily="18" charset="0"/>
              </a:rPr>
              <a:t>into the United States any patented invention during the term of the patent therefor, infringes the patent</a:t>
            </a:r>
            <a:r>
              <a:rPr lang="en-US" sz="2000" dirty="0" smtClean="0">
                <a:latin typeface="Times New Roman" pitchFamily="18" charset="0"/>
                <a:cs typeface="Times New Roman" pitchFamily="18" charset="0"/>
              </a:rPr>
              <a:t>.”</a:t>
            </a:r>
          </a:p>
        </p:txBody>
      </p:sp>
      <p:sp>
        <p:nvSpPr>
          <p:cNvPr id="10" name="TextBox 9"/>
          <p:cNvSpPr txBox="1"/>
          <p:nvPr/>
        </p:nvSpPr>
        <p:spPr>
          <a:xfrm>
            <a:off x="423356" y="1225768"/>
            <a:ext cx="8720644" cy="2923877"/>
          </a:xfrm>
          <a:prstGeom prst="rect">
            <a:avLst/>
          </a:prstGeom>
          <a:noFill/>
        </p:spPr>
        <p:txBody>
          <a:bodyPr wrap="square" rtlCol="0">
            <a:spAutoFit/>
          </a:bodyPr>
          <a:lstStyle/>
          <a:p>
            <a:r>
              <a:rPr lang="en-US" sz="2300" dirty="0">
                <a:latin typeface="Times New Roman" pitchFamily="18" charset="0"/>
                <a:cs typeface="Times New Roman" pitchFamily="18" charset="0"/>
              </a:rPr>
              <a:t>A</a:t>
            </a:r>
            <a:r>
              <a:rPr lang="en-US" sz="2300" dirty="0" smtClean="0">
                <a:latin typeface="Times New Roman" pitchFamily="18" charset="0"/>
                <a:cs typeface="Times New Roman" pitchFamily="18" charset="0"/>
              </a:rPr>
              <a:t> patent </a:t>
            </a:r>
            <a:r>
              <a:rPr lang="en-US" sz="2300" dirty="0">
                <a:latin typeface="Times New Roman" pitchFamily="18" charset="0"/>
                <a:cs typeface="Times New Roman" pitchFamily="18" charset="0"/>
              </a:rPr>
              <a:t>is infringed when, during the term of the patent, someone exercises one of the rights of the patentee without permission.  The rights of a patentee are to exclude anyone from making, using, offering to sell, selling, and importing the patented invention within (or into) the United States.  </a:t>
            </a:r>
            <a:endParaRPr lang="en-US" sz="2300" dirty="0" smtClean="0">
              <a:latin typeface="Times New Roman" pitchFamily="18" charset="0"/>
              <a:cs typeface="Times New Roman" pitchFamily="18" charset="0"/>
            </a:endParaRPr>
          </a:p>
          <a:p>
            <a:endParaRPr lang="en-US" sz="2300" dirty="0">
              <a:latin typeface="Times New Roman" pitchFamily="18" charset="0"/>
              <a:cs typeface="Times New Roman" pitchFamily="18" charset="0"/>
            </a:endParaRPr>
          </a:p>
          <a:p>
            <a:r>
              <a:rPr lang="en-US" sz="2300" dirty="0" smtClean="0">
                <a:latin typeface="Times New Roman" pitchFamily="18" charset="0"/>
                <a:cs typeface="Times New Roman" pitchFamily="18" charset="0"/>
              </a:rPr>
              <a:t>These </a:t>
            </a:r>
            <a:r>
              <a:rPr lang="en-US" sz="2300" dirty="0">
                <a:latin typeface="Times New Roman" pitchFamily="18" charset="0"/>
                <a:cs typeface="Times New Roman" pitchFamily="18" charset="0"/>
              </a:rPr>
              <a:t>rights to exclude are with respect to each individual claim in a </a:t>
            </a:r>
            <a:r>
              <a:rPr lang="en-US" sz="2300" dirty="0" smtClean="0">
                <a:latin typeface="Times New Roman" pitchFamily="18" charset="0"/>
                <a:cs typeface="Times New Roman" pitchFamily="18" charset="0"/>
              </a:rPr>
              <a:t>patent.</a:t>
            </a:r>
          </a:p>
        </p:txBody>
      </p:sp>
      <p:sp>
        <p:nvSpPr>
          <p:cNvPr id="11" name="TextBox 10"/>
          <p:cNvSpPr txBox="1"/>
          <p:nvPr/>
        </p:nvSpPr>
        <p:spPr>
          <a:xfrm>
            <a:off x="423356" y="658412"/>
            <a:ext cx="8720644" cy="446276"/>
          </a:xfrm>
          <a:prstGeom prst="rect">
            <a:avLst/>
          </a:prstGeom>
          <a:noFill/>
        </p:spPr>
        <p:txBody>
          <a:bodyPr wrap="square" rtlCol="0">
            <a:spAutoFit/>
          </a:bodyPr>
          <a:lstStyle/>
          <a:p>
            <a:r>
              <a:rPr lang="en-US" sz="2300" b="1" dirty="0" smtClean="0">
                <a:latin typeface="Times New Roman" pitchFamily="18" charset="0"/>
                <a:cs typeface="Times New Roman" pitchFamily="18" charset="0"/>
              </a:rPr>
              <a:t>When is a patent infringed?</a:t>
            </a:r>
          </a:p>
        </p:txBody>
      </p:sp>
    </p:spTree>
    <p:extLst>
      <p:ext uri="{BB962C8B-B14F-4D97-AF65-F5344CB8AC3E}">
        <p14:creationId xmlns:p14="http://schemas.microsoft.com/office/powerpoint/2010/main" val="19890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3356" y="1798973"/>
            <a:ext cx="8720644" cy="800219"/>
          </a:xfrm>
          <a:prstGeom prst="rect">
            <a:avLst/>
          </a:prstGeom>
          <a:noFill/>
        </p:spPr>
        <p:txBody>
          <a:bodyPr wrap="square" rtlCol="0">
            <a:spAutoFit/>
          </a:bodyPr>
          <a:lstStyle/>
          <a:p>
            <a:r>
              <a:rPr lang="en-US" sz="2300" dirty="0" smtClean="0">
                <a:latin typeface="Times New Roman" pitchFamily="18" charset="0"/>
                <a:cs typeface="Times New Roman" pitchFamily="18" charset="0"/>
              </a:rPr>
              <a:t>The defendant (or </a:t>
            </a:r>
            <a:r>
              <a:rPr lang="en-US" sz="2300" dirty="0">
                <a:latin typeface="Times New Roman" pitchFamily="18" charset="0"/>
                <a:cs typeface="Times New Roman" pitchFamily="18" charset="0"/>
              </a:rPr>
              <a:t>someone acting on the </a:t>
            </a:r>
            <a:r>
              <a:rPr lang="en-US" sz="2300" dirty="0" smtClean="0">
                <a:latin typeface="Times New Roman" pitchFamily="18" charset="0"/>
                <a:cs typeface="Times New Roman" pitchFamily="18" charset="0"/>
              </a:rPr>
              <a:t>defendant’s </a:t>
            </a:r>
            <a:r>
              <a:rPr lang="en-US" sz="2300" dirty="0">
                <a:latin typeface="Times New Roman" pitchFamily="18" charset="0"/>
                <a:cs typeface="Times New Roman" pitchFamily="18" charset="0"/>
              </a:rPr>
              <a:t>behalf) commits the act of infringement. </a:t>
            </a:r>
            <a:endParaRPr lang="en-US" sz="2300" dirty="0" smtClean="0">
              <a:latin typeface="Times New Roman" pitchFamily="18" charset="0"/>
              <a:cs typeface="Times New Roman" pitchFamily="18" charset="0"/>
            </a:endParaRPr>
          </a:p>
        </p:txBody>
      </p:sp>
      <p:sp>
        <p:nvSpPr>
          <p:cNvPr id="11" name="TextBox 10"/>
          <p:cNvSpPr txBox="1"/>
          <p:nvPr/>
        </p:nvSpPr>
        <p:spPr>
          <a:xfrm>
            <a:off x="423356" y="1352697"/>
            <a:ext cx="8720644" cy="446276"/>
          </a:xfrm>
          <a:prstGeom prst="rect">
            <a:avLst/>
          </a:prstGeom>
          <a:noFill/>
        </p:spPr>
        <p:txBody>
          <a:bodyPr wrap="square" rtlCol="0">
            <a:spAutoFit/>
          </a:bodyPr>
          <a:lstStyle/>
          <a:p>
            <a:r>
              <a:rPr lang="en-US" sz="2300" b="1" dirty="0" smtClean="0">
                <a:latin typeface="Times New Roman" pitchFamily="18" charset="0"/>
                <a:cs typeface="Times New Roman" pitchFamily="18" charset="0"/>
              </a:rPr>
              <a:t>Direct Infringement</a:t>
            </a:r>
          </a:p>
        </p:txBody>
      </p:sp>
      <p:sp>
        <p:nvSpPr>
          <p:cNvPr id="7" name="TextBox 6"/>
          <p:cNvSpPr txBox="1"/>
          <p:nvPr/>
        </p:nvSpPr>
        <p:spPr>
          <a:xfrm>
            <a:off x="423356" y="3819291"/>
            <a:ext cx="8720644" cy="800219"/>
          </a:xfrm>
          <a:prstGeom prst="rect">
            <a:avLst/>
          </a:prstGeom>
          <a:noFill/>
        </p:spPr>
        <p:txBody>
          <a:bodyPr wrap="square" rtlCol="0">
            <a:spAutoFit/>
          </a:bodyPr>
          <a:lstStyle/>
          <a:p>
            <a:r>
              <a:rPr lang="en-US" sz="2300" dirty="0" smtClean="0">
                <a:latin typeface="Times New Roman" pitchFamily="18" charset="0"/>
                <a:cs typeface="Times New Roman" pitchFamily="18" charset="0"/>
              </a:rPr>
              <a:t>The defendant acts to induce or contribute toward someone else’s direct infringement.</a:t>
            </a:r>
          </a:p>
        </p:txBody>
      </p:sp>
      <p:sp>
        <p:nvSpPr>
          <p:cNvPr id="8" name="TextBox 7"/>
          <p:cNvSpPr txBox="1"/>
          <p:nvPr/>
        </p:nvSpPr>
        <p:spPr>
          <a:xfrm>
            <a:off x="423356" y="3373015"/>
            <a:ext cx="8720644" cy="446276"/>
          </a:xfrm>
          <a:prstGeom prst="rect">
            <a:avLst/>
          </a:prstGeom>
          <a:noFill/>
        </p:spPr>
        <p:txBody>
          <a:bodyPr wrap="square" rtlCol="0">
            <a:spAutoFit/>
          </a:bodyPr>
          <a:lstStyle/>
          <a:p>
            <a:r>
              <a:rPr lang="en-US" sz="2300" b="1" dirty="0" smtClean="0">
                <a:latin typeface="Times New Roman" pitchFamily="18" charset="0"/>
                <a:cs typeface="Times New Roman" pitchFamily="18" charset="0"/>
              </a:rPr>
              <a:t>Indirect Infringement</a:t>
            </a:r>
          </a:p>
        </p:txBody>
      </p:sp>
      <p:sp>
        <p:nvSpPr>
          <p:cNvPr id="6" name="TextBox 5"/>
          <p:cNvSpPr txBox="1"/>
          <p:nvPr/>
        </p:nvSpPr>
        <p:spPr>
          <a:xfrm>
            <a:off x="0" y="333216"/>
            <a:ext cx="9144000" cy="630942"/>
          </a:xfrm>
          <a:prstGeom prst="rect">
            <a:avLst/>
          </a:prstGeom>
          <a:noFill/>
        </p:spPr>
        <p:txBody>
          <a:bodyPr wrap="square" rtlCol="0">
            <a:spAutoFit/>
          </a:bodyPr>
          <a:lstStyle/>
          <a:p>
            <a:pPr algn="ctr"/>
            <a:r>
              <a:rPr lang="en-US" sz="3500" dirty="0" smtClean="0">
                <a:latin typeface="Times New Roman" pitchFamily="18" charset="0"/>
                <a:cs typeface="Times New Roman" pitchFamily="18" charset="0"/>
              </a:rPr>
              <a:t>Types of Infringement</a:t>
            </a:r>
          </a:p>
        </p:txBody>
      </p:sp>
    </p:spTree>
    <p:extLst>
      <p:ext uri="{BB962C8B-B14F-4D97-AF65-F5344CB8AC3E}">
        <p14:creationId xmlns:p14="http://schemas.microsoft.com/office/powerpoint/2010/main" val="17724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72599"/>
            <a:ext cx="91440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Chapter 3</a:t>
            </a:r>
            <a:endParaRPr lang="en-US" sz="3200" dirty="0">
              <a:latin typeface="Times New Roman" pitchFamily="18" charset="0"/>
              <a:cs typeface="Times New Roman" pitchFamily="18" charset="0"/>
            </a:endParaRPr>
          </a:p>
        </p:txBody>
      </p:sp>
      <p:sp>
        <p:nvSpPr>
          <p:cNvPr id="5" name="TextBox 4"/>
          <p:cNvSpPr txBox="1"/>
          <p:nvPr/>
        </p:nvSpPr>
        <p:spPr>
          <a:xfrm>
            <a:off x="0" y="3810000"/>
            <a:ext cx="9144000" cy="830997"/>
          </a:xfrm>
          <a:prstGeom prst="rect">
            <a:avLst/>
          </a:prstGeom>
          <a:noFill/>
        </p:spPr>
        <p:txBody>
          <a:bodyPr wrap="square" rtlCol="0">
            <a:spAutoFit/>
          </a:bodyPr>
          <a:lstStyle/>
          <a:p>
            <a:pPr algn="ctr"/>
            <a:r>
              <a:rPr lang="en-US" sz="4800" b="1" dirty="0" smtClean="0">
                <a:latin typeface="Times New Roman" pitchFamily="18" charset="0"/>
                <a:cs typeface="Times New Roman" pitchFamily="18" charset="0"/>
              </a:rPr>
              <a:t>Trade Dress</a:t>
            </a:r>
            <a:endParaRPr lang="en-US" sz="4800" b="1" dirty="0">
              <a:latin typeface="Times New Roman" pitchFamily="18" charset="0"/>
              <a:cs typeface="Times New Roman" pitchFamily="18" charset="0"/>
            </a:endParaRPr>
          </a:p>
        </p:txBody>
      </p:sp>
      <p:sp>
        <p:nvSpPr>
          <p:cNvPr id="6" name="TextBox 5"/>
          <p:cNvSpPr txBox="1"/>
          <p:nvPr/>
        </p:nvSpPr>
        <p:spPr>
          <a:xfrm>
            <a:off x="0" y="1066800"/>
            <a:ext cx="9144000" cy="584775"/>
          </a:xfrm>
          <a:prstGeom prst="rect">
            <a:avLst/>
          </a:prstGeom>
          <a:noFill/>
        </p:spPr>
        <p:txBody>
          <a:bodyPr wrap="square" rtlCol="0">
            <a:spAutoFit/>
          </a:bodyPr>
          <a:lstStyle/>
          <a:p>
            <a:pPr algn="ctr"/>
            <a:r>
              <a:rPr lang="en-US" sz="3200" i="1" dirty="0" smtClean="0">
                <a:solidFill>
                  <a:srgbClr val="FF0000"/>
                </a:solidFill>
                <a:latin typeface="Times New Roman" pitchFamily="18" charset="0"/>
                <a:cs typeface="Times New Roman" pitchFamily="18" charset="0"/>
              </a:rPr>
              <a:t>a few slides from</a:t>
            </a:r>
            <a:endParaRPr lang="en-US" sz="3200" i="1" dirty="0">
              <a:solidFill>
                <a:srgbClr val="FF0000"/>
              </a:solidFill>
              <a:latin typeface="Times New Roman" pitchFamily="18" charset="0"/>
              <a:cs typeface="Times New Roman" pitchFamily="18" charset="0"/>
            </a:endParaRPr>
          </a:p>
        </p:txBody>
      </p:sp>
      <p:sp>
        <p:nvSpPr>
          <p:cNvPr id="7" name="TextBox 6"/>
          <p:cNvSpPr txBox="1"/>
          <p:nvPr/>
        </p:nvSpPr>
        <p:spPr>
          <a:xfrm>
            <a:off x="1138728" y="2623891"/>
            <a:ext cx="6858000" cy="646331"/>
          </a:xfrm>
          <a:prstGeom prst="rect">
            <a:avLst/>
          </a:prstGeom>
          <a:noFill/>
        </p:spPr>
        <p:txBody>
          <a:bodyPr wrap="square" rtlCol="0">
            <a:spAutoFit/>
          </a:bodyPr>
          <a:lstStyle/>
          <a:p>
            <a:pPr algn="ctr"/>
            <a:r>
              <a:rPr lang="en-US" sz="3600" b="1" i="1" dirty="0" smtClean="0">
                <a:latin typeface="Times New Roman" pitchFamily="18" charset="0"/>
                <a:cs typeface="Times New Roman" pitchFamily="18" charset="0"/>
              </a:rPr>
              <a:t>Trademark</a:t>
            </a:r>
            <a:endParaRPr lang="en-US"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160158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8222" y="3911512"/>
            <a:ext cx="8720644" cy="800219"/>
          </a:xfrm>
          <a:prstGeom prst="rect">
            <a:avLst/>
          </a:prstGeom>
          <a:noFill/>
        </p:spPr>
        <p:txBody>
          <a:bodyPr wrap="square" rtlCol="0">
            <a:spAutoFit/>
          </a:bodyPr>
          <a:lstStyle/>
          <a:p>
            <a:r>
              <a:rPr lang="en-US" sz="2300" dirty="0">
                <a:latin typeface="Times New Roman" pitchFamily="18" charset="0"/>
                <a:cs typeface="Times New Roman" pitchFamily="18" charset="0"/>
              </a:rPr>
              <a:t>Literal infringement occurs when every limitation, exactly as described in a claim, is found in an accused device or activity. </a:t>
            </a:r>
            <a:endParaRPr lang="en-US" sz="2300" dirty="0" smtClean="0">
              <a:latin typeface="Times New Roman" pitchFamily="18" charset="0"/>
              <a:cs typeface="Times New Roman" pitchFamily="18" charset="0"/>
            </a:endParaRPr>
          </a:p>
        </p:txBody>
      </p:sp>
      <p:sp>
        <p:nvSpPr>
          <p:cNvPr id="11" name="TextBox 10"/>
          <p:cNvSpPr txBox="1"/>
          <p:nvPr/>
        </p:nvSpPr>
        <p:spPr>
          <a:xfrm>
            <a:off x="478222" y="3463270"/>
            <a:ext cx="8720644" cy="446276"/>
          </a:xfrm>
          <a:prstGeom prst="rect">
            <a:avLst/>
          </a:prstGeom>
          <a:noFill/>
        </p:spPr>
        <p:txBody>
          <a:bodyPr wrap="square" rtlCol="0">
            <a:spAutoFit/>
          </a:bodyPr>
          <a:lstStyle/>
          <a:p>
            <a:r>
              <a:rPr lang="en-US" sz="2300" b="1" dirty="0" smtClean="0">
                <a:latin typeface="Times New Roman" pitchFamily="18" charset="0"/>
                <a:cs typeface="Times New Roman" pitchFamily="18" charset="0"/>
              </a:rPr>
              <a:t>Literal Infringement</a:t>
            </a:r>
          </a:p>
        </p:txBody>
      </p:sp>
      <p:sp>
        <p:nvSpPr>
          <p:cNvPr id="7" name="TextBox 6"/>
          <p:cNvSpPr txBox="1"/>
          <p:nvPr/>
        </p:nvSpPr>
        <p:spPr>
          <a:xfrm>
            <a:off x="423356" y="5608439"/>
            <a:ext cx="8720644" cy="800219"/>
          </a:xfrm>
          <a:prstGeom prst="rect">
            <a:avLst/>
          </a:prstGeom>
          <a:noFill/>
        </p:spPr>
        <p:txBody>
          <a:bodyPr wrap="square" rtlCol="0">
            <a:spAutoFit/>
          </a:bodyPr>
          <a:lstStyle/>
          <a:p>
            <a:r>
              <a:rPr lang="en-US" sz="2300" dirty="0" smtClean="0">
                <a:latin typeface="Times New Roman" pitchFamily="18" charset="0"/>
                <a:cs typeface="Times New Roman" pitchFamily="18" charset="0"/>
              </a:rPr>
              <a:t>Courts may find infringement if the accused device or activity is thought to be equivalent to the patented claim.</a:t>
            </a:r>
          </a:p>
        </p:txBody>
      </p:sp>
      <p:sp>
        <p:nvSpPr>
          <p:cNvPr id="8" name="TextBox 7"/>
          <p:cNvSpPr txBox="1"/>
          <p:nvPr/>
        </p:nvSpPr>
        <p:spPr>
          <a:xfrm>
            <a:off x="423356" y="5162163"/>
            <a:ext cx="8720644" cy="446276"/>
          </a:xfrm>
          <a:prstGeom prst="rect">
            <a:avLst/>
          </a:prstGeom>
          <a:noFill/>
        </p:spPr>
        <p:txBody>
          <a:bodyPr wrap="square" rtlCol="0">
            <a:spAutoFit/>
          </a:bodyPr>
          <a:lstStyle/>
          <a:p>
            <a:r>
              <a:rPr lang="en-US" sz="2300" b="1" dirty="0" smtClean="0">
                <a:latin typeface="Times New Roman" pitchFamily="18" charset="0"/>
                <a:cs typeface="Times New Roman" pitchFamily="18" charset="0"/>
              </a:rPr>
              <a:t>Doctrine of Equivalents</a:t>
            </a:r>
          </a:p>
        </p:txBody>
      </p:sp>
      <p:sp>
        <p:nvSpPr>
          <p:cNvPr id="6" name="TextBox 5"/>
          <p:cNvSpPr txBox="1"/>
          <p:nvPr/>
        </p:nvSpPr>
        <p:spPr>
          <a:xfrm>
            <a:off x="0" y="333216"/>
            <a:ext cx="9144000" cy="630942"/>
          </a:xfrm>
          <a:prstGeom prst="rect">
            <a:avLst/>
          </a:prstGeom>
          <a:noFill/>
        </p:spPr>
        <p:txBody>
          <a:bodyPr wrap="square" rtlCol="0">
            <a:spAutoFit/>
          </a:bodyPr>
          <a:lstStyle/>
          <a:p>
            <a:pPr algn="ctr"/>
            <a:r>
              <a:rPr lang="en-US" sz="3500" dirty="0" smtClean="0">
                <a:latin typeface="Times New Roman" pitchFamily="18" charset="0"/>
                <a:cs typeface="Times New Roman" pitchFamily="18" charset="0"/>
              </a:rPr>
              <a:t>Direct Infringement</a:t>
            </a:r>
          </a:p>
        </p:txBody>
      </p:sp>
      <p:sp>
        <p:nvSpPr>
          <p:cNvPr id="9" name="TextBox 8"/>
          <p:cNvSpPr txBox="1"/>
          <p:nvPr/>
        </p:nvSpPr>
        <p:spPr>
          <a:xfrm>
            <a:off x="423356" y="1601437"/>
            <a:ext cx="8720644" cy="1508105"/>
          </a:xfrm>
          <a:prstGeom prst="rect">
            <a:avLst/>
          </a:prstGeom>
          <a:noFill/>
        </p:spPr>
        <p:txBody>
          <a:bodyPr wrap="square" rtlCol="0">
            <a:spAutoFit/>
          </a:bodyPr>
          <a:lstStyle/>
          <a:p>
            <a:r>
              <a:rPr lang="en-US" sz="2300" dirty="0" smtClean="0">
                <a:latin typeface="Times New Roman" pitchFamily="18" charset="0"/>
                <a:cs typeface="Times New Roman" pitchFamily="18" charset="0"/>
              </a:rPr>
              <a:t>Even </a:t>
            </a:r>
            <a:r>
              <a:rPr lang="en-US" sz="2300" dirty="0">
                <a:latin typeface="Times New Roman" pitchFamily="18" charset="0"/>
                <a:cs typeface="Times New Roman" pitchFamily="18" charset="0"/>
              </a:rPr>
              <a:t>if a person is not aware of a patent or mistakenly believes that he has permission to exercise one of the rights, that person is still liable if he commits the act of infringement.  Lack of knowledge is no defense to an allegation of direct infringement.</a:t>
            </a:r>
            <a:endParaRPr lang="en-US" sz="2300" dirty="0" smtClean="0">
              <a:latin typeface="Times New Roman" pitchFamily="18" charset="0"/>
              <a:cs typeface="Times New Roman" pitchFamily="18" charset="0"/>
            </a:endParaRPr>
          </a:p>
        </p:txBody>
      </p:sp>
      <p:sp>
        <p:nvSpPr>
          <p:cNvPr id="12" name="TextBox 11"/>
          <p:cNvSpPr txBox="1"/>
          <p:nvPr/>
        </p:nvSpPr>
        <p:spPr>
          <a:xfrm>
            <a:off x="423356" y="1235536"/>
            <a:ext cx="8720644" cy="446276"/>
          </a:xfrm>
          <a:prstGeom prst="rect">
            <a:avLst/>
          </a:prstGeom>
          <a:noFill/>
        </p:spPr>
        <p:txBody>
          <a:bodyPr wrap="square" rtlCol="0">
            <a:spAutoFit/>
          </a:bodyPr>
          <a:lstStyle/>
          <a:p>
            <a:r>
              <a:rPr lang="en-US" sz="2300" b="1" dirty="0" smtClean="0">
                <a:latin typeface="Times New Roman" pitchFamily="18" charset="0"/>
                <a:cs typeface="Times New Roman" pitchFamily="18" charset="0"/>
              </a:rPr>
              <a:t>Strict Liability</a:t>
            </a:r>
          </a:p>
        </p:txBody>
      </p:sp>
    </p:spTree>
    <p:extLst>
      <p:ext uri="{BB962C8B-B14F-4D97-AF65-F5344CB8AC3E}">
        <p14:creationId xmlns:p14="http://schemas.microsoft.com/office/powerpoint/2010/main" val="111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9745" y="4500"/>
            <a:ext cx="3997954" cy="1077218"/>
          </a:xfrm>
          <a:prstGeom prst="rect">
            <a:avLst/>
          </a:prstGeom>
          <a:noFill/>
        </p:spPr>
        <p:txBody>
          <a:bodyPr wrap="none" rtlCol="0">
            <a:spAutoFit/>
          </a:bodyPr>
          <a:lstStyle/>
          <a:p>
            <a:pPr algn="ctr"/>
            <a:r>
              <a:rPr lang="en-US" sz="3200" i="1" dirty="0" err="1" smtClean="0">
                <a:latin typeface="Times New Roman" pitchFamily="18" charset="0"/>
                <a:cs typeface="Times New Roman" pitchFamily="18" charset="0"/>
              </a:rPr>
              <a:t>Larami</a:t>
            </a:r>
            <a:r>
              <a:rPr lang="en-US" sz="3200" i="1" dirty="0" smtClean="0">
                <a:latin typeface="Times New Roman" pitchFamily="18" charset="0"/>
                <a:cs typeface="Times New Roman" pitchFamily="18" charset="0"/>
              </a:rPr>
              <a:t> Corp. v. </a:t>
            </a:r>
            <a:r>
              <a:rPr lang="en-US" sz="3200" i="1" dirty="0" err="1" smtClean="0">
                <a:latin typeface="Times New Roman" pitchFamily="18" charset="0"/>
                <a:cs typeface="Times New Roman" pitchFamily="18" charset="0"/>
              </a:rPr>
              <a:t>Amron</a:t>
            </a:r>
            <a:endParaRPr lang="en-US" sz="3200" i="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(E.D. Pa. 1993)</a:t>
            </a:r>
            <a:endParaRPr lang="en-US" sz="3200" i="1" dirty="0">
              <a:latin typeface="Times New Roman" pitchFamily="18" charset="0"/>
              <a:cs typeface="Times New Roman" pitchFamily="18" charset="0"/>
            </a:endParaRPr>
          </a:p>
        </p:txBody>
      </p:sp>
      <p:sp>
        <p:nvSpPr>
          <p:cNvPr id="11" name="Rectangle 10"/>
          <p:cNvSpPr/>
          <p:nvPr/>
        </p:nvSpPr>
        <p:spPr>
          <a:xfrm>
            <a:off x="0" y="1072127"/>
            <a:ext cx="8549640" cy="4190891"/>
          </a:xfrm>
          <a:prstGeom prst="rect">
            <a:avLst/>
          </a:prstGeom>
        </p:spPr>
        <p:txBody>
          <a:bodyPr wrap="square">
            <a:spAutoFit/>
          </a:bodyPr>
          <a:lstStyle/>
          <a:p>
            <a:pPr marL="342900" algn="just">
              <a:lnSpc>
                <a:spcPct val="115000"/>
              </a:lnSpc>
              <a:spcAft>
                <a:spcPts val="750"/>
              </a:spcAft>
            </a:pPr>
            <a:r>
              <a:rPr lang="en-US" sz="2200" u="sng" dirty="0">
                <a:latin typeface="Times New Roman" panose="02020603050405020304" pitchFamily="18" charset="0"/>
                <a:ea typeface="Calibri" panose="020F0502020204030204" pitchFamily="34" charset="0"/>
                <a:cs typeface="Times New Roman" panose="02020603050405020304" pitchFamily="18" charset="0"/>
              </a:rPr>
              <a:t>Facts</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342900" algn="just">
              <a:lnSpc>
                <a:spcPct val="115000"/>
              </a:lnSpc>
              <a:spcAft>
                <a:spcPts val="750"/>
              </a:spcAft>
            </a:pPr>
            <a:r>
              <a:rPr lang="en-US" sz="2200" dirty="0" err="1">
                <a:latin typeface="Times New Roman" panose="02020603050405020304" pitchFamily="18" charset="0"/>
                <a:ea typeface="Calibri" panose="020F0502020204030204" pitchFamily="34" charset="0"/>
                <a:cs typeface="Times New Roman" panose="02020603050405020304" pitchFamily="18" charset="0"/>
              </a:rPr>
              <a:t>Larami</a:t>
            </a:r>
            <a:r>
              <a:rPr lang="en-US" sz="2200" dirty="0">
                <a:latin typeface="Times New Roman" panose="02020603050405020304" pitchFamily="18" charset="0"/>
                <a:ea typeface="Calibri" panose="020F0502020204030204" pitchFamily="34" charset="0"/>
                <a:cs typeface="Times New Roman" panose="02020603050405020304" pitchFamily="18" charset="0"/>
              </a:rPr>
              <a:t> manufactures toy water guns called “Super Soakers.”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Amron</a:t>
            </a:r>
            <a:r>
              <a:rPr lang="en-US" sz="2200" dirty="0">
                <a:latin typeface="Times New Roman" panose="02020603050405020304" pitchFamily="18" charset="0"/>
                <a:ea typeface="Calibri" panose="020F0502020204030204" pitchFamily="34" charset="0"/>
                <a:cs typeface="Times New Roman" panose="02020603050405020304" pitchFamily="18" charset="0"/>
              </a:rPr>
              <a:t> owns patent ’129 that covers a water gun, similar to the Super Soakers, that operates by pressurizing water in a tank with an air pump. The pressure enables the water to travel out of the tank through a trigger-operated valve into an outlet tube and to squirt through a nozzle.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latin typeface="Times New Roman" panose="02020603050405020304" pitchFamily="18" charset="0"/>
                <a:ea typeface="Calibri" panose="020F0502020204030204" pitchFamily="34" charset="0"/>
                <a:cs typeface="Times New Roman" panose="02020603050405020304" pitchFamily="18" charset="0"/>
              </a:rPr>
              <a:t>’129 contains electrical features to illuminate the water stream and create noises. The Super Soaker does not. Moreover, the water tank in the ’129 patent is not detachable—it is contained in the housing body of the water gun. </a:t>
            </a:r>
          </a:p>
        </p:txBody>
      </p:sp>
    </p:spTree>
    <p:extLst>
      <p:ext uri="{BB962C8B-B14F-4D97-AF65-F5344CB8AC3E}">
        <p14:creationId xmlns:p14="http://schemas.microsoft.com/office/powerpoint/2010/main" val="30482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9745" y="4500"/>
            <a:ext cx="3997954" cy="1077218"/>
          </a:xfrm>
          <a:prstGeom prst="rect">
            <a:avLst/>
          </a:prstGeom>
          <a:noFill/>
        </p:spPr>
        <p:txBody>
          <a:bodyPr wrap="none" rtlCol="0">
            <a:spAutoFit/>
          </a:bodyPr>
          <a:lstStyle/>
          <a:p>
            <a:pPr algn="ctr"/>
            <a:r>
              <a:rPr lang="en-US" sz="3200" i="1" dirty="0" err="1" smtClean="0">
                <a:latin typeface="Times New Roman" pitchFamily="18" charset="0"/>
                <a:cs typeface="Times New Roman" pitchFamily="18" charset="0"/>
              </a:rPr>
              <a:t>Larami</a:t>
            </a:r>
            <a:r>
              <a:rPr lang="en-US" sz="3200" i="1" dirty="0" smtClean="0">
                <a:latin typeface="Times New Roman" pitchFamily="18" charset="0"/>
                <a:cs typeface="Times New Roman" pitchFamily="18" charset="0"/>
              </a:rPr>
              <a:t> Corp. v. </a:t>
            </a:r>
            <a:r>
              <a:rPr lang="en-US" sz="3200" i="1" dirty="0" err="1" smtClean="0">
                <a:latin typeface="Times New Roman" pitchFamily="18" charset="0"/>
                <a:cs typeface="Times New Roman" pitchFamily="18" charset="0"/>
              </a:rPr>
              <a:t>Amron</a:t>
            </a:r>
            <a:endParaRPr lang="en-US" sz="3200" i="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(E.D. Pa. 1993)</a:t>
            </a:r>
            <a:endParaRPr lang="en-US" sz="3200" i="1" dirty="0">
              <a:latin typeface="Times New Roman" pitchFamily="18" charset="0"/>
              <a:cs typeface="Times New Roman" pitchFamily="18" charset="0"/>
            </a:endParaRPr>
          </a:p>
        </p:txBody>
      </p:sp>
      <p:pic>
        <p:nvPicPr>
          <p:cNvPr id="717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960"/>
          <a:stretch/>
        </p:blipFill>
        <p:spPr bwMode="auto">
          <a:xfrm>
            <a:off x="-381001" y="1447800"/>
            <a:ext cx="9134475" cy="343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199" y="1752600"/>
            <a:ext cx="3276600" cy="457200"/>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57192" y="2209800"/>
            <a:ext cx="5772767" cy="381000"/>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399" y="2590799"/>
            <a:ext cx="8534400" cy="2295433"/>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83117" y="1447800"/>
            <a:ext cx="3276600" cy="457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0999" y="1329431"/>
            <a:ext cx="1524000" cy="457200"/>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828800"/>
            <a:ext cx="5728434"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14600" y="3200400"/>
            <a:ext cx="1828800" cy="685800"/>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24199" y="2871271"/>
            <a:ext cx="197218" cy="329129"/>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14599" y="3167245"/>
            <a:ext cx="609599" cy="45719"/>
          </a:xfrm>
          <a:prstGeom prst="rect">
            <a:avLst/>
          </a:prstGeom>
          <a:solidFill>
            <a:srgbClr val="FFC0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2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15"/>
                                      </p:to>
                                    </p:set>
                                    <p:animEffect filter="image" prLst="opacity: 0.15">
                                      <p:cBhvr rctx="IE">
                                        <p:cTn id="10" dur="indefinite"/>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4"/>
                                        </p:tgtEl>
                                        <p:attrNameLst>
                                          <p:attrName>style.opacity</p:attrName>
                                        </p:attrNameLst>
                                      </p:cBhvr>
                                      <p:to>
                                        <p:strVal val="1"/>
                                      </p:to>
                                    </p:set>
                                    <p:animEffect filter="image" prLst="opacity: 1">
                                      <p:cBhvr rctx="IE">
                                        <p:cTn id="29" dur="indefinite"/>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animBg="1"/>
      <p:bldP spid="7"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9745" y="4500"/>
            <a:ext cx="3997954" cy="1077218"/>
          </a:xfrm>
          <a:prstGeom prst="rect">
            <a:avLst/>
          </a:prstGeom>
          <a:noFill/>
        </p:spPr>
        <p:txBody>
          <a:bodyPr wrap="none" rtlCol="0">
            <a:spAutoFit/>
          </a:bodyPr>
          <a:lstStyle/>
          <a:p>
            <a:pPr algn="ctr"/>
            <a:r>
              <a:rPr lang="en-US" sz="3200" i="1" dirty="0" err="1" smtClean="0">
                <a:latin typeface="Times New Roman" pitchFamily="18" charset="0"/>
                <a:cs typeface="Times New Roman" pitchFamily="18" charset="0"/>
              </a:rPr>
              <a:t>Larami</a:t>
            </a:r>
            <a:r>
              <a:rPr lang="en-US" sz="3200" i="1" dirty="0" smtClean="0">
                <a:latin typeface="Times New Roman" pitchFamily="18" charset="0"/>
                <a:cs typeface="Times New Roman" pitchFamily="18" charset="0"/>
              </a:rPr>
              <a:t> Corp. v. </a:t>
            </a:r>
            <a:r>
              <a:rPr lang="en-US" sz="3200" i="1" dirty="0" err="1" smtClean="0">
                <a:latin typeface="Times New Roman" pitchFamily="18" charset="0"/>
                <a:cs typeface="Times New Roman" pitchFamily="18" charset="0"/>
              </a:rPr>
              <a:t>Amron</a:t>
            </a:r>
            <a:endParaRPr lang="en-US" sz="3200" i="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(E.D. Pa. 1993)</a:t>
            </a:r>
            <a:endParaRPr lang="en-US" sz="3200" i="1" dirty="0">
              <a:latin typeface="Times New Roman" pitchFamily="18" charset="0"/>
              <a:cs typeface="Times New Roman" pitchFamily="18" charset="0"/>
            </a:endParaRPr>
          </a:p>
        </p:txBody>
      </p:sp>
      <p:sp>
        <p:nvSpPr>
          <p:cNvPr id="11" name="Rectangle 10"/>
          <p:cNvSpPr/>
          <p:nvPr/>
        </p:nvSpPr>
        <p:spPr>
          <a:xfrm>
            <a:off x="0" y="1072127"/>
            <a:ext cx="8549640" cy="4888005"/>
          </a:xfrm>
          <a:prstGeom prst="rect">
            <a:avLst/>
          </a:prstGeom>
        </p:spPr>
        <p:txBody>
          <a:bodyPr wrap="square">
            <a:spAutoFit/>
          </a:bodyPr>
          <a:lstStyle/>
          <a:p>
            <a:pPr marL="342900" algn="just">
              <a:lnSpc>
                <a:spcPct val="115000"/>
              </a:lnSpc>
              <a:spcAft>
                <a:spcPts val="750"/>
              </a:spcAft>
            </a:pPr>
            <a:r>
              <a:rPr lang="en-US" sz="2200" u="sng" dirty="0" smtClean="0">
                <a:latin typeface="Times New Roman" panose="02020603050405020304" pitchFamily="18" charset="0"/>
                <a:ea typeface="Calibri" panose="020F0502020204030204" pitchFamily="34" charset="0"/>
                <a:cs typeface="Times New Roman" panose="02020603050405020304" pitchFamily="18" charset="0"/>
              </a:rPr>
              <a:t>Issue</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Does </a:t>
            </a:r>
            <a:r>
              <a:rPr lang="en-US" sz="2200" dirty="0">
                <a:latin typeface="Times New Roman" panose="02020603050405020304" pitchFamily="18" charset="0"/>
                <a:ea typeface="Calibri" panose="020F0502020204030204" pitchFamily="34" charset="0"/>
                <a:cs typeface="Times New Roman" panose="02020603050405020304" pitchFamily="18" charset="0"/>
              </a:rPr>
              <a:t>the Super Soaker literally infringe the ’129 patent?</a:t>
            </a:r>
          </a:p>
          <a:p>
            <a:pPr marL="342900" algn="just">
              <a:lnSpc>
                <a:spcPct val="115000"/>
              </a:lnSpc>
              <a:spcAft>
                <a:spcPts val="750"/>
              </a:spcAft>
            </a:pPr>
            <a:r>
              <a:rPr lang="en-US" sz="2200" u="sng" dirty="0">
                <a:latin typeface="Times New Roman" panose="02020603050405020304" pitchFamily="18" charset="0"/>
                <a:ea typeface="Calibri" panose="020F0502020204030204" pitchFamily="34" charset="0"/>
                <a:cs typeface="Times New Roman" panose="02020603050405020304" pitchFamily="18" charset="0"/>
              </a:rPr>
              <a:t>Holding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latin typeface="Times New Roman" panose="02020603050405020304" pitchFamily="18" charset="0"/>
                <a:ea typeface="Calibri" panose="020F0502020204030204" pitchFamily="34" charset="0"/>
                <a:cs typeface="Times New Roman" panose="02020603050405020304" pitchFamily="18" charset="0"/>
              </a:rPr>
              <a:t>Super Soaker does not literally infringe the ’129 patent because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Amron</a:t>
            </a:r>
            <a:r>
              <a:rPr lang="en-US" sz="2200" dirty="0">
                <a:latin typeface="Times New Roman" panose="02020603050405020304" pitchFamily="18" charset="0"/>
                <a:ea typeface="Calibri" panose="020F0502020204030204" pitchFamily="34" charset="0"/>
                <a:cs typeface="Times New Roman" panose="02020603050405020304" pitchFamily="18" charset="0"/>
              </a:rPr>
              <a:t> failed to show that all elements of claim 1 were present in the Super Soaker.</a:t>
            </a:r>
          </a:p>
          <a:p>
            <a:pPr marL="342900" algn="just">
              <a:lnSpc>
                <a:spcPct val="115000"/>
              </a:lnSpc>
              <a:spcAft>
                <a:spcPts val="750"/>
              </a:spcAft>
            </a:pPr>
            <a:r>
              <a:rPr lang="en-US" sz="2200" u="sng" dirty="0">
                <a:latin typeface="Times New Roman" panose="02020603050405020304" pitchFamily="18" charset="0"/>
                <a:ea typeface="Calibri" panose="020F0502020204030204" pitchFamily="34" charset="0"/>
                <a:cs typeface="Times New Roman" panose="02020603050405020304" pitchFamily="18" charset="0"/>
              </a:rPr>
              <a:t>Reasoning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To </a:t>
            </a:r>
            <a:r>
              <a:rPr lang="en-US" sz="2200" dirty="0">
                <a:latin typeface="Times New Roman" panose="02020603050405020304" pitchFamily="18" charset="0"/>
                <a:ea typeface="Calibri" panose="020F0502020204030204" pitchFamily="34" charset="0"/>
                <a:cs typeface="Times New Roman" panose="02020603050405020304" pitchFamily="18" charset="0"/>
              </a:rPr>
              <a:t>meet the burden of establishing literal infringement, a patent owner must show the presence of every element or its substantial equivalent in the accused device. Even if one element of a patent’s claim is missing from the accused product, then there is no infringement. </a:t>
            </a:r>
          </a:p>
        </p:txBody>
      </p:sp>
    </p:spTree>
    <p:extLst>
      <p:ext uri="{BB962C8B-B14F-4D97-AF65-F5344CB8AC3E}">
        <p14:creationId xmlns:p14="http://schemas.microsoft.com/office/powerpoint/2010/main" val="181102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9745" y="4500"/>
            <a:ext cx="3997954" cy="1077218"/>
          </a:xfrm>
          <a:prstGeom prst="rect">
            <a:avLst/>
          </a:prstGeom>
          <a:noFill/>
        </p:spPr>
        <p:txBody>
          <a:bodyPr wrap="none" rtlCol="0">
            <a:spAutoFit/>
          </a:bodyPr>
          <a:lstStyle/>
          <a:p>
            <a:pPr algn="ctr"/>
            <a:r>
              <a:rPr lang="en-US" sz="3200" i="1" dirty="0" err="1" smtClean="0">
                <a:latin typeface="Times New Roman" pitchFamily="18" charset="0"/>
                <a:cs typeface="Times New Roman" pitchFamily="18" charset="0"/>
              </a:rPr>
              <a:t>Larami</a:t>
            </a:r>
            <a:r>
              <a:rPr lang="en-US" sz="3200" i="1" dirty="0" smtClean="0">
                <a:latin typeface="Times New Roman" pitchFamily="18" charset="0"/>
                <a:cs typeface="Times New Roman" pitchFamily="18" charset="0"/>
              </a:rPr>
              <a:t> Corp. v. </a:t>
            </a:r>
            <a:r>
              <a:rPr lang="en-US" sz="3200" i="1" dirty="0" err="1" smtClean="0">
                <a:latin typeface="Times New Roman" pitchFamily="18" charset="0"/>
                <a:cs typeface="Times New Roman" pitchFamily="18" charset="0"/>
              </a:rPr>
              <a:t>Amron</a:t>
            </a:r>
            <a:endParaRPr lang="en-US" sz="3200" i="1"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(E.D. Pa. 1993)</a:t>
            </a:r>
            <a:endParaRPr lang="en-US" sz="3200" i="1" dirty="0">
              <a:latin typeface="Times New Roman" pitchFamily="18" charset="0"/>
              <a:cs typeface="Times New Roman" pitchFamily="18" charset="0"/>
            </a:endParaRPr>
          </a:p>
        </p:txBody>
      </p:sp>
      <p:sp>
        <p:nvSpPr>
          <p:cNvPr id="11" name="Rectangle 10"/>
          <p:cNvSpPr/>
          <p:nvPr/>
        </p:nvSpPr>
        <p:spPr>
          <a:xfrm>
            <a:off x="0" y="1072127"/>
            <a:ext cx="8549640" cy="4190891"/>
          </a:xfrm>
          <a:prstGeom prst="rect">
            <a:avLst/>
          </a:prstGeom>
        </p:spPr>
        <p:txBody>
          <a:bodyPr wrap="square">
            <a:spAutoFit/>
          </a:bodyPr>
          <a:lstStyle/>
          <a:p>
            <a:pPr marL="342900" algn="just">
              <a:lnSpc>
                <a:spcPct val="115000"/>
              </a:lnSpc>
              <a:spcAft>
                <a:spcPts val="750"/>
              </a:spcAft>
            </a:pPr>
            <a:r>
              <a:rPr lang="en-US" sz="2200" u="sng" dirty="0" smtClean="0">
                <a:latin typeface="Times New Roman" panose="02020603050405020304" pitchFamily="18" charset="0"/>
                <a:ea typeface="Calibri" panose="020F0502020204030204" pitchFamily="34" charset="0"/>
                <a:cs typeface="Times New Roman" panose="02020603050405020304" pitchFamily="18" charset="0"/>
              </a:rPr>
              <a:t>Reasoning</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algn="just">
              <a:lnSpc>
                <a:spcPct val="115000"/>
              </a:lnSpc>
              <a:spcAft>
                <a:spcPts val="750"/>
              </a:spcAft>
            </a:pP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Amron</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claims that Super Soaker literally infringes claim 1 of the ‘129 patent. Claim 1 requires that the toy gun have “an elongated housing having a chamber therein for a liquid.”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Amron</a:t>
            </a:r>
            <a:r>
              <a:rPr lang="en-US" sz="2200" dirty="0">
                <a:latin typeface="Times New Roman" panose="02020603050405020304" pitchFamily="18" charset="0"/>
                <a:ea typeface="Calibri" panose="020F0502020204030204" pitchFamily="34" charset="0"/>
                <a:cs typeface="Times New Roman" panose="02020603050405020304" pitchFamily="18" charset="0"/>
              </a:rPr>
              <a:t> argues that Super Soaker contains a “chamber therein for a liquid” as well as a detachable reservoir. </a:t>
            </a:r>
            <a:endParaRPr lang="en-US"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algn="just">
              <a:lnSpc>
                <a:spcPct val="115000"/>
              </a:lnSpc>
              <a:spcAft>
                <a:spcPts val="750"/>
              </a:spcAft>
            </a:pPr>
            <a:r>
              <a:rPr lang="en-US" sz="2200" dirty="0" smtClean="0">
                <a:latin typeface="Times New Roman" panose="02020603050405020304" pitchFamily="18" charset="0"/>
                <a:ea typeface="Calibri" panose="020F0502020204030204" pitchFamily="34" charset="0"/>
                <a:cs typeface="Times New Roman" panose="02020603050405020304" pitchFamily="18" charset="0"/>
              </a:rPr>
              <a:t>However</a:t>
            </a:r>
            <a:r>
              <a:rPr lang="en-US" sz="2200" dirty="0">
                <a:latin typeface="Times New Roman" panose="02020603050405020304" pitchFamily="18" charset="0"/>
                <a:ea typeface="Calibri" panose="020F0502020204030204" pitchFamily="34" charset="0"/>
                <a:cs typeface="Times New Roman" panose="02020603050405020304" pitchFamily="18" charset="0"/>
              </a:rPr>
              <a:t>, it is difficult to understand where this “chamber therein” is located. The only thing close to a chamber is the external water reservoir at the top of the housing. The water is located within the housing of the Super Soaker only when the trigger is pulled. </a:t>
            </a:r>
          </a:p>
        </p:txBody>
      </p:sp>
    </p:spTree>
    <p:extLst>
      <p:ext uri="{BB962C8B-B14F-4D97-AF65-F5344CB8AC3E}">
        <p14:creationId xmlns:p14="http://schemas.microsoft.com/office/powerpoint/2010/main" val="33468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3356" y="3656024"/>
            <a:ext cx="8720644" cy="1154162"/>
          </a:xfrm>
          <a:prstGeom prst="rect">
            <a:avLst/>
          </a:prstGeom>
          <a:noFill/>
        </p:spPr>
        <p:txBody>
          <a:bodyPr wrap="square" rtlCol="0">
            <a:spAutoFit/>
          </a:bodyPr>
          <a:lstStyle/>
          <a:p>
            <a:r>
              <a:rPr lang="en-US" sz="2300" dirty="0" smtClean="0">
                <a:latin typeface="Times New Roman" pitchFamily="18" charset="0"/>
                <a:cs typeface="Times New Roman" pitchFamily="18" charset="0"/>
              </a:rPr>
              <a:t>The </a:t>
            </a:r>
            <a:r>
              <a:rPr lang="en-US" sz="2300" dirty="0">
                <a:latin typeface="Times New Roman" pitchFamily="18" charset="0"/>
                <a:cs typeface="Times New Roman" pitchFamily="18" charset="0"/>
              </a:rPr>
              <a:t>accused product or process must perform substantially the same function in substantially the same way to obtain substantially the same result.</a:t>
            </a:r>
            <a:endParaRPr lang="en-US" sz="2300" dirty="0" smtClean="0">
              <a:latin typeface="Times New Roman" pitchFamily="18" charset="0"/>
              <a:cs typeface="Times New Roman" pitchFamily="18" charset="0"/>
            </a:endParaRPr>
          </a:p>
        </p:txBody>
      </p:sp>
      <p:sp>
        <p:nvSpPr>
          <p:cNvPr id="11" name="TextBox 10"/>
          <p:cNvSpPr txBox="1"/>
          <p:nvPr/>
        </p:nvSpPr>
        <p:spPr>
          <a:xfrm>
            <a:off x="423356" y="3207782"/>
            <a:ext cx="8720644" cy="446276"/>
          </a:xfrm>
          <a:prstGeom prst="rect">
            <a:avLst/>
          </a:prstGeom>
          <a:noFill/>
        </p:spPr>
        <p:txBody>
          <a:bodyPr wrap="square" rtlCol="0">
            <a:spAutoFit/>
          </a:bodyPr>
          <a:lstStyle/>
          <a:p>
            <a:r>
              <a:rPr lang="en-US" sz="2300" b="1" dirty="0" smtClean="0">
                <a:latin typeface="Times New Roman" pitchFamily="18" charset="0"/>
                <a:cs typeface="Times New Roman" pitchFamily="18" charset="0"/>
              </a:rPr>
              <a:t>Function-Way-Result Test</a:t>
            </a:r>
          </a:p>
        </p:txBody>
      </p:sp>
      <p:sp>
        <p:nvSpPr>
          <p:cNvPr id="7" name="TextBox 6"/>
          <p:cNvSpPr txBox="1"/>
          <p:nvPr/>
        </p:nvSpPr>
        <p:spPr>
          <a:xfrm>
            <a:off x="423356" y="5457415"/>
            <a:ext cx="8720644" cy="800219"/>
          </a:xfrm>
          <a:prstGeom prst="rect">
            <a:avLst/>
          </a:prstGeom>
          <a:noFill/>
        </p:spPr>
        <p:txBody>
          <a:bodyPr wrap="square" rtlCol="0">
            <a:spAutoFit/>
          </a:bodyPr>
          <a:lstStyle/>
          <a:p>
            <a:r>
              <a:rPr lang="en-US" sz="2300" dirty="0" smtClean="0">
                <a:latin typeface="Times New Roman" pitchFamily="18" charset="0"/>
                <a:cs typeface="Times New Roman" pitchFamily="18" charset="0"/>
              </a:rPr>
              <a:t>Differences </a:t>
            </a:r>
            <a:r>
              <a:rPr lang="en-US" sz="2300" dirty="0">
                <a:latin typeface="Times New Roman" pitchFamily="18" charset="0"/>
                <a:cs typeface="Times New Roman" pitchFamily="18" charset="0"/>
              </a:rPr>
              <a:t>between the elements of the claim and the accused product or process must be insubstantial. </a:t>
            </a:r>
            <a:endParaRPr lang="en-US" sz="2300" dirty="0" smtClean="0">
              <a:latin typeface="Times New Roman" pitchFamily="18" charset="0"/>
              <a:cs typeface="Times New Roman" pitchFamily="18" charset="0"/>
            </a:endParaRPr>
          </a:p>
        </p:txBody>
      </p:sp>
      <p:sp>
        <p:nvSpPr>
          <p:cNvPr id="8" name="TextBox 7"/>
          <p:cNvSpPr txBox="1"/>
          <p:nvPr/>
        </p:nvSpPr>
        <p:spPr>
          <a:xfrm>
            <a:off x="423356" y="5011139"/>
            <a:ext cx="8720644" cy="446276"/>
          </a:xfrm>
          <a:prstGeom prst="rect">
            <a:avLst/>
          </a:prstGeom>
          <a:noFill/>
        </p:spPr>
        <p:txBody>
          <a:bodyPr wrap="square" rtlCol="0">
            <a:spAutoFit/>
          </a:bodyPr>
          <a:lstStyle/>
          <a:p>
            <a:r>
              <a:rPr lang="en-US" sz="2300" b="1" dirty="0" smtClean="0">
                <a:latin typeface="Times New Roman" pitchFamily="18" charset="0"/>
                <a:cs typeface="Times New Roman" pitchFamily="18" charset="0"/>
              </a:rPr>
              <a:t>Insubstantial Differences Test</a:t>
            </a:r>
          </a:p>
        </p:txBody>
      </p:sp>
      <p:sp>
        <p:nvSpPr>
          <p:cNvPr id="6" name="TextBox 5"/>
          <p:cNvSpPr txBox="1"/>
          <p:nvPr/>
        </p:nvSpPr>
        <p:spPr>
          <a:xfrm>
            <a:off x="0" y="333216"/>
            <a:ext cx="9144000" cy="630942"/>
          </a:xfrm>
          <a:prstGeom prst="rect">
            <a:avLst/>
          </a:prstGeom>
          <a:noFill/>
        </p:spPr>
        <p:txBody>
          <a:bodyPr wrap="square" rtlCol="0">
            <a:spAutoFit/>
          </a:bodyPr>
          <a:lstStyle/>
          <a:p>
            <a:pPr algn="ctr"/>
            <a:r>
              <a:rPr lang="en-US" sz="3500" dirty="0" smtClean="0">
                <a:latin typeface="Times New Roman" pitchFamily="18" charset="0"/>
                <a:cs typeface="Times New Roman" pitchFamily="18" charset="0"/>
              </a:rPr>
              <a:t>Doctrine of Equivalents</a:t>
            </a:r>
          </a:p>
        </p:txBody>
      </p:sp>
      <p:sp>
        <p:nvSpPr>
          <p:cNvPr id="9" name="TextBox 8"/>
          <p:cNvSpPr txBox="1"/>
          <p:nvPr/>
        </p:nvSpPr>
        <p:spPr>
          <a:xfrm>
            <a:off x="423356" y="1154946"/>
            <a:ext cx="8720644" cy="1862048"/>
          </a:xfrm>
          <a:prstGeom prst="rect">
            <a:avLst/>
          </a:prstGeom>
          <a:noFill/>
        </p:spPr>
        <p:txBody>
          <a:bodyPr wrap="square" rtlCol="0">
            <a:spAutoFit/>
          </a:bodyPr>
          <a:lstStyle/>
          <a:p>
            <a:r>
              <a:rPr lang="en-US" sz="2300" dirty="0">
                <a:latin typeface="Times New Roman" pitchFamily="18" charset="0"/>
                <a:cs typeface="Times New Roman" pitchFamily="18" charset="0"/>
              </a:rPr>
              <a:t>The accused device or activity is thought to be equivalent to the patented claim if every element of the claim is present either literally or equivalently in the accused device or activity</a:t>
            </a:r>
            <a:r>
              <a:rPr lang="en-US" sz="2300" dirty="0" smtClean="0">
                <a:latin typeface="Times New Roman" pitchFamily="18" charset="0"/>
                <a:cs typeface="Times New Roman" pitchFamily="18" charset="0"/>
              </a:rPr>
              <a:t>.  </a:t>
            </a:r>
          </a:p>
          <a:p>
            <a:endParaRPr lang="en-US" sz="2300" dirty="0">
              <a:latin typeface="Times New Roman" pitchFamily="18" charset="0"/>
              <a:cs typeface="Times New Roman" pitchFamily="18" charset="0"/>
            </a:endParaRPr>
          </a:p>
          <a:p>
            <a:r>
              <a:rPr lang="en-US" sz="2300" dirty="0" smtClean="0">
                <a:latin typeface="Times New Roman" pitchFamily="18" charset="0"/>
                <a:cs typeface="Times New Roman" pitchFamily="18" charset="0"/>
              </a:rPr>
              <a:t>Courts employ two tests in making this determination:</a:t>
            </a:r>
          </a:p>
        </p:txBody>
      </p:sp>
    </p:spTree>
    <p:extLst>
      <p:ext uri="{BB962C8B-B14F-4D97-AF65-F5344CB8AC3E}">
        <p14:creationId xmlns:p14="http://schemas.microsoft.com/office/powerpoint/2010/main" val="3461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53018"/>
            <a:ext cx="9144000" cy="584775"/>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Chapter</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21</a:t>
            </a:r>
            <a:endParaRPr lang="en-US" sz="3200" dirty="0">
              <a:latin typeface="Times New Roman" pitchFamily="18" charset="0"/>
              <a:cs typeface="Times New Roman" pitchFamily="18" charset="0"/>
            </a:endParaRPr>
          </a:p>
        </p:txBody>
      </p:sp>
      <p:sp>
        <p:nvSpPr>
          <p:cNvPr id="4" name="TextBox 3"/>
          <p:cNvSpPr txBox="1"/>
          <p:nvPr/>
        </p:nvSpPr>
        <p:spPr>
          <a:xfrm>
            <a:off x="0" y="2865007"/>
            <a:ext cx="9144000" cy="830997"/>
          </a:xfrm>
          <a:prstGeom prst="rect">
            <a:avLst/>
          </a:prstGeom>
          <a:noFill/>
        </p:spPr>
        <p:txBody>
          <a:bodyPr wrap="square" rtlCol="0">
            <a:spAutoFit/>
          </a:bodyPr>
          <a:lstStyle/>
          <a:p>
            <a:pPr algn="ctr"/>
            <a:r>
              <a:rPr lang="en-US" sz="4800" b="1" i="1" dirty="0" smtClean="0">
                <a:latin typeface="Times New Roman" pitchFamily="18" charset="0"/>
                <a:cs typeface="Times New Roman" pitchFamily="18" charset="0"/>
              </a:rPr>
              <a:t>Trade Secret</a:t>
            </a:r>
            <a:endParaRPr lang="en-US" sz="4800" b="1" i="1" dirty="0">
              <a:latin typeface="Times New Roman" pitchFamily="18" charset="0"/>
              <a:cs typeface="Times New Roman" pitchFamily="18" charset="0"/>
            </a:endParaRPr>
          </a:p>
        </p:txBody>
      </p:sp>
      <p:sp>
        <p:nvSpPr>
          <p:cNvPr id="5" name="TextBox 4"/>
          <p:cNvSpPr txBox="1"/>
          <p:nvPr/>
        </p:nvSpPr>
        <p:spPr>
          <a:xfrm>
            <a:off x="0" y="1066800"/>
            <a:ext cx="9144000" cy="584775"/>
          </a:xfrm>
          <a:prstGeom prst="rect">
            <a:avLst/>
          </a:prstGeom>
          <a:noFill/>
        </p:spPr>
        <p:txBody>
          <a:bodyPr wrap="square" rtlCol="0">
            <a:spAutoFit/>
          </a:bodyPr>
          <a:lstStyle/>
          <a:p>
            <a:pPr algn="ctr"/>
            <a:r>
              <a:rPr lang="en-US" sz="3200" i="1" dirty="0" smtClean="0">
                <a:solidFill>
                  <a:srgbClr val="FF0000"/>
                </a:solidFill>
                <a:latin typeface="Times New Roman" pitchFamily="18" charset="0"/>
                <a:cs typeface="Times New Roman" pitchFamily="18" charset="0"/>
              </a:rPr>
              <a:t>a few slides from</a:t>
            </a:r>
            <a:endParaRPr lang="en-US" sz="3200" i="1" dirty="0">
              <a:solidFill>
                <a:srgbClr val="FF0000"/>
              </a:solidFill>
              <a:latin typeface="Times New Roman" pitchFamily="18" charset="0"/>
              <a:cs typeface="Times New Roman" pitchFamily="18" charset="0"/>
            </a:endParaRPr>
          </a:p>
        </p:txBody>
      </p:sp>
      <p:sp>
        <p:nvSpPr>
          <p:cNvPr id="7" name="TextBox 6"/>
          <p:cNvSpPr txBox="1"/>
          <p:nvPr/>
        </p:nvSpPr>
        <p:spPr>
          <a:xfrm>
            <a:off x="10886" y="4240928"/>
            <a:ext cx="9144000" cy="830997"/>
          </a:xfrm>
          <a:prstGeom prst="rect">
            <a:avLst/>
          </a:prstGeom>
          <a:noFill/>
        </p:spPr>
        <p:txBody>
          <a:bodyPr wrap="square" rtlCol="0">
            <a:spAutoFit/>
          </a:bodyPr>
          <a:lstStyle/>
          <a:p>
            <a:pPr algn="ctr"/>
            <a:r>
              <a:rPr lang="en-US" sz="4800" b="1" dirty="0" smtClean="0">
                <a:latin typeface="Times New Roman" pitchFamily="18" charset="0"/>
                <a:cs typeface="Times New Roman" pitchFamily="18" charset="0"/>
              </a:rPr>
              <a:t>Subject Matter</a:t>
            </a:r>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2497841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380" y="587619"/>
            <a:ext cx="6011582" cy="492443"/>
          </a:xfrm>
          <a:prstGeom prst="rect">
            <a:avLst/>
          </a:prstGeom>
          <a:noFill/>
        </p:spPr>
        <p:txBody>
          <a:bodyPr wrap="none" rtlCol="0">
            <a:spAutoFit/>
          </a:bodyPr>
          <a:lstStyle/>
          <a:p>
            <a:r>
              <a:rPr lang="en-US" sz="2600" dirty="0" smtClean="0">
                <a:latin typeface="Times New Roman" pitchFamily="18" charset="0"/>
                <a:cs typeface="Times New Roman" pitchFamily="18" charset="0"/>
              </a:rPr>
              <a:t>What is the subject matter of a trade secret?</a:t>
            </a:r>
            <a:endParaRPr lang="en-US" sz="2600" dirty="0">
              <a:latin typeface="Times New Roman" pitchFamily="18" charset="0"/>
              <a:cs typeface="Times New Roman" pitchFamily="18" charset="0"/>
            </a:endParaRPr>
          </a:p>
        </p:txBody>
      </p:sp>
      <p:sp>
        <p:nvSpPr>
          <p:cNvPr id="6" name="TextBox 5"/>
          <p:cNvSpPr txBox="1"/>
          <p:nvPr/>
        </p:nvSpPr>
        <p:spPr>
          <a:xfrm>
            <a:off x="686915" y="1449276"/>
            <a:ext cx="252825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Information . . . </a:t>
            </a:r>
            <a:endParaRPr lang="en-US" sz="2800" dirty="0">
              <a:latin typeface="Times New Roman" pitchFamily="18" charset="0"/>
              <a:cs typeface="Times New Roman" pitchFamily="18" charset="0"/>
            </a:endParaRPr>
          </a:p>
        </p:txBody>
      </p:sp>
      <p:sp>
        <p:nvSpPr>
          <p:cNvPr id="14" name="TextBox 13"/>
          <p:cNvSpPr txBox="1"/>
          <p:nvPr/>
        </p:nvSpPr>
        <p:spPr>
          <a:xfrm>
            <a:off x="1137428" y="2532911"/>
            <a:ext cx="8053808" cy="769441"/>
          </a:xfrm>
          <a:prstGeom prst="rect">
            <a:avLst/>
          </a:prstGeom>
          <a:noFill/>
        </p:spPr>
        <p:txBody>
          <a:bodyPr wrap="none" rtlCol="0">
            <a:spAutoFit/>
          </a:bodyPr>
          <a:lstStyle/>
          <a:p>
            <a:r>
              <a:rPr lang="en-US" sz="2200" dirty="0">
                <a:latin typeface="Times New Roman" pitchFamily="18" charset="0"/>
                <a:cs typeface="Times New Roman" pitchFamily="18" charset="0"/>
              </a:rPr>
              <a:t>“including a formula, pattern, compilation, program, device, method,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technique</a:t>
            </a:r>
            <a:r>
              <a:rPr lang="en-US" sz="2200" dirty="0">
                <a:latin typeface="Times New Roman" pitchFamily="18" charset="0"/>
                <a:cs typeface="Times New Roman" pitchFamily="18" charset="0"/>
              </a:rPr>
              <a:t>, or process . . . </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 UTSA § 1</a:t>
            </a:r>
            <a:endParaRPr lang="en-US" sz="2200" i="1" dirty="0">
              <a:latin typeface="Times New Roman" pitchFamily="18" charset="0"/>
              <a:cs typeface="Times New Roman" pitchFamily="18" charset="0"/>
            </a:endParaRPr>
          </a:p>
        </p:txBody>
      </p:sp>
      <p:sp>
        <p:nvSpPr>
          <p:cNvPr id="23" name="TextBox 22"/>
          <p:cNvSpPr txBox="1"/>
          <p:nvPr/>
        </p:nvSpPr>
        <p:spPr>
          <a:xfrm>
            <a:off x="1101155" y="3916534"/>
            <a:ext cx="7636514" cy="2462213"/>
          </a:xfrm>
          <a:prstGeom prst="rect">
            <a:avLst/>
          </a:prstGeom>
          <a:noFill/>
        </p:spPr>
        <p:txBody>
          <a:bodyPr wrap="none" rtlCol="0">
            <a:spAutoFit/>
          </a:bodyPr>
          <a:lstStyle/>
          <a:p>
            <a:r>
              <a:rPr lang="en-US" sz="2200" dirty="0">
                <a:latin typeface="Times New Roman" pitchFamily="18" charset="0"/>
                <a:cs typeface="Times New Roman" pitchFamily="18" charset="0"/>
              </a:rPr>
              <a:t>“all forms and types of financial, business, scientific, technical,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economic</a:t>
            </a:r>
            <a:r>
              <a:rPr lang="en-US" sz="2200" dirty="0">
                <a:latin typeface="Times New Roman" pitchFamily="18" charset="0"/>
                <a:cs typeface="Times New Roman" pitchFamily="18" charset="0"/>
              </a:rPr>
              <a:t>, or engineering information, including patterns, plans,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compilations</a:t>
            </a:r>
            <a:r>
              <a:rPr lang="en-US" sz="2200" dirty="0">
                <a:latin typeface="Times New Roman" pitchFamily="18" charset="0"/>
                <a:cs typeface="Times New Roman" pitchFamily="18" charset="0"/>
              </a:rPr>
              <a:t>, program devices, formulas, designs, prototypes,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methods</a:t>
            </a:r>
            <a:r>
              <a:rPr lang="en-US" sz="2200" dirty="0">
                <a:latin typeface="Times New Roman" pitchFamily="18" charset="0"/>
                <a:cs typeface="Times New Roman" pitchFamily="18" charset="0"/>
              </a:rPr>
              <a:t>, techniques, processes, procedures, programs, or codes,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whether </a:t>
            </a:r>
            <a:r>
              <a:rPr lang="en-US" sz="2200" dirty="0">
                <a:latin typeface="Times New Roman" pitchFamily="18" charset="0"/>
                <a:cs typeface="Times New Roman" pitchFamily="18" charset="0"/>
              </a:rPr>
              <a:t>tangible or intangible, and whether or how stored,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compiled</a:t>
            </a:r>
            <a:r>
              <a:rPr lang="en-US" sz="2200" dirty="0">
                <a:latin typeface="Times New Roman" pitchFamily="18" charset="0"/>
                <a:cs typeface="Times New Roman" pitchFamily="18" charset="0"/>
              </a:rPr>
              <a:t>, or memorialized physically, electronically, graphically,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photographically</a:t>
            </a:r>
            <a:r>
              <a:rPr lang="en-US" sz="2200" dirty="0">
                <a:latin typeface="Times New Roman" pitchFamily="18" charset="0"/>
                <a:cs typeface="Times New Roman" pitchFamily="18" charset="0"/>
              </a:rPr>
              <a:t>, or in writing </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 18 U.S.C. </a:t>
            </a:r>
            <a:r>
              <a:rPr lang="en-US" sz="2200" i="1" dirty="0">
                <a:latin typeface="Times New Roman" pitchFamily="18" charset="0"/>
                <a:cs typeface="Times New Roman" pitchFamily="18" charset="0"/>
              </a:rPr>
              <a:t>§ </a:t>
            </a:r>
            <a:r>
              <a:rPr lang="en-US" sz="2200" i="1" dirty="0" smtClean="0">
                <a:latin typeface="Times New Roman" pitchFamily="18" charset="0"/>
                <a:cs typeface="Times New Roman" pitchFamily="18" charset="0"/>
              </a:rPr>
              <a:t>1839</a:t>
            </a:r>
            <a:endParaRPr lang="en-US" sz="2200" i="1" dirty="0">
              <a:latin typeface="Times New Roman" pitchFamily="18" charset="0"/>
              <a:cs typeface="Times New Roman" pitchFamily="18" charset="0"/>
            </a:endParaRPr>
          </a:p>
        </p:txBody>
      </p:sp>
      <p:sp>
        <p:nvSpPr>
          <p:cNvPr id="24" name="TextBox 23"/>
          <p:cNvSpPr txBox="1"/>
          <p:nvPr/>
        </p:nvSpPr>
        <p:spPr>
          <a:xfrm>
            <a:off x="1137428" y="3513961"/>
            <a:ext cx="936475" cy="430887"/>
          </a:xfrm>
          <a:prstGeom prst="rect">
            <a:avLst/>
          </a:prstGeom>
          <a:noFill/>
        </p:spPr>
        <p:txBody>
          <a:bodyPr wrap="none" rtlCol="0">
            <a:spAutoFit/>
          </a:bodyPr>
          <a:lstStyle/>
          <a:p>
            <a:r>
              <a:rPr lang="en-US" sz="2200" b="1" dirty="0" smtClean="0">
                <a:latin typeface="Times New Roman" pitchFamily="18" charset="0"/>
                <a:cs typeface="Times New Roman" pitchFamily="18" charset="0"/>
              </a:rPr>
              <a:t>DTSA</a:t>
            </a:r>
            <a:endParaRPr lang="en-US" sz="2200" b="1" i="1" dirty="0">
              <a:latin typeface="Times New Roman" pitchFamily="18" charset="0"/>
              <a:cs typeface="Times New Roman" pitchFamily="18" charset="0"/>
            </a:endParaRPr>
          </a:p>
        </p:txBody>
      </p:sp>
      <p:sp>
        <p:nvSpPr>
          <p:cNvPr id="25" name="TextBox 24"/>
          <p:cNvSpPr txBox="1"/>
          <p:nvPr/>
        </p:nvSpPr>
        <p:spPr>
          <a:xfrm>
            <a:off x="1137428" y="2199912"/>
            <a:ext cx="936475" cy="430887"/>
          </a:xfrm>
          <a:prstGeom prst="rect">
            <a:avLst/>
          </a:prstGeom>
          <a:noFill/>
        </p:spPr>
        <p:txBody>
          <a:bodyPr wrap="none" rtlCol="0">
            <a:spAutoFit/>
          </a:bodyPr>
          <a:lstStyle/>
          <a:p>
            <a:r>
              <a:rPr lang="en-US" sz="2200" b="1" dirty="0">
                <a:latin typeface="Times New Roman" pitchFamily="18" charset="0"/>
                <a:cs typeface="Times New Roman" pitchFamily="18" charset="0"/>
              </a:rPr>
              <a:t>U</a:t>
            </a:r>
            <a:r>
              <a:rPr lang="en-US" sz="2200" b="1" dirty="0" smtClean="0">
                <a:latin typeface="Times New Roman" pitchFamily="18" charset="0"/>
                <a:cs typeface="Times New Roman" pitchFamily="18" charset="0"/>
              </a:rPr>
              <a:t>TSA</a:t>
            </a:r>
            <a:endParaRPr lang="en-US" sz="2200" b="1" i="1" dirty="0">
              <a:latin typeface="Times New Roman" pitchFamily="18" charset="0"/>
              <a:cs typeface="Times New Roman" pitchFamily="18" charset="0"/>
            </a:endParaRPr>
          </a:p>
        </p:txBody>
      </p:sp>
    </p:spTree>
    <p:extLst>
      <p:ext uri="{BB962C8B-B14F-4D97-AF65-F5344CB8AC3E}">
        <p14:creationId xmlns:p14="http://schemas.microsoft.com/office/powerpoint/2010/main" val="319995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9968" y="545416"/>
            <a:ext cx="7544053" cy="892552"/>
          </a:xfrm>
          <a:prstGeom prst="rect">
            <a:avLst/>
          </a:prstGeom>
          <a:noFill/>
        </p:spPr>
        <p:txBody>
          <a:bodyPr wrap="none" rtlCol="0">
            <a:spAutoFit/>
          </a:bodyPr>
          <a:lstStyle/>
          <a:p>
            <a:r>
              <a:rPr lang="en-US" sz="2600" dirty="0" smtClean="0">
                <a:latin typeface="Times New Roman" pitchFamily="18" charset="0"/>
                <a:cs typeface="Times New Roman" pitchFamily="18" charset="0"/>
              </a:rPr>
              <a:t>What elements must be satisfied for the information to </a:t>
            </a:r>
          </a:p>
          <a:p>
            <a:r>
              <a:rPr lang="en-US" sz="2600" dirty="0" smtClean="0">
                <a:latin typeface="Times New Roman" pitchFamily="18" charset="0"/>
                <a:cs typeface="Times New Roman" pitchFamily="18" charset="0"/>
              </a:rPr>
              <a:t>receive trade-secret protection?</a:t>
            </a:r>
            <a:endParaRPr lang="en-US" sz="2600" dirty="0">
              <a:latin typeface="Times New Roman" pitchFamily="18" charset="0"/>
              <a:cs typeface="Times New Roman" pitchFamily="18" charset="0"/>
            </a:endParaRPr>
          </a:p>
        </p:txBody>
      </p:sp>
      <p:sp>
        <p:nvSpPr>
          <p:cNvPr id="6" name="TextBox 5"/>
          <p:cNvSpPr txBox="1"/>
          <p:nvPr/>
        </p:nvSpPr>
        <p:spPr>
          <a:xfrm>
            <a:off x="489968" y="1936926"/>
            <a:ext cx="8247701" cy="2400657"/>
          </a:xfrm>
          <a:prstGeom prst="rect">
            <a:avLst/>
          </a:prstGeom>
          <a:noFill/>
        </p:spPr>
        <p:txBody>
          <a:bodyPr wrap="square" rtlCol="0">
            <a:spAutoFit/>
          </a:bodyPr>
          <a:lstStyle/>
          <a:p>
            <a:pPr marL="457200" indent="-457200">
              <a:buAutoNum type="arabicParenBoth"/>
            </a:pP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information must have </a:t>
            </a:r>
            <a:r>
              <a:rPr lang="en-US" sz="2500" b="1" i="1" dirty="0">
                <a:latin typeface="Times New Roman" pitchFamily="18" charset="0"/>
                <a:cs typeface="Times New Roman" pitchFamily="18" charset="0"/>
              </a:rPr>
              <a:t>independent economic value</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which </a:t>
            </a:r>
            <a:r>
              <a:rPr lang="en-US" sz="2500" dirty="0">
                <a:latin typeface="Times New Roman" pitchFamily="18" charset="0"/>
                <a:cs typeface="Times New Roman" pitchFamily="18" charset="0"/>
              </a:rPr>
              <a:t>as a result of not being generally known or readily ascertainable, gives its holder a competitive advantage; </a:t>
            </a:r>
            <a:r>
              <a:rPr lang="en-US" sz="2500" dirty="0" smtClean="0">
                <a:latin typeface="Times New Roman" pitchFamily="18" charset="0"/>
                <a:cs typeface="Times New Roman" pitchFamily="18" charset="0"/>
              </a:rPr>
              <a:t>and</a:t>
            </a:r>
          </a:p>
          <a:p>
            <a:pPr marL="457200" indent="-457200">
              <a:buAutoNum type="arabicParenBoth"/>
            </a:pPr>
            <a:endParaRPr lang="en-US" sz="2500" dirty="0" smtClean="0">
              <a:latin typeface="Times New Roman" pitchFamily="18" charset="0"/>
              <a:cs typeface="Times New Roman" pitchFamily="18" charset="0"/>
            </a:endParaRPr>
          </a:p>
          <a:p>
            <a:pPr marL="457200" indent="-457200">
              <a:buAutoNum type="arabicParenBoth"/>
            </a:pPr>
            <a:r>
              <a:rPr lang="en-US" sz="2500" dirty="0">
                <a:latin typeface="Times New Roman" pitchFamily="18" charset="0"/>
                <a:cs typeface="Times New Roman" pitchFamily="18" charset="0"/>
              </a:rPr>
              <a:t>reasonable, affirmative </a:t>
            </a:r>
            <a:r>
              <a:rPr lang="en-US" sz="2500" b="1" i="1" dirty="0">
                <a:latin typeface="Times New Roman" pitchFamily="18" charset="0"/>
                <a:cs typeface="Times New Roman" pitchFamily="18" charset="0"/>
              </a:rPr>
              <a:t>efforts are made to preserve the  secrecy </a:t>
            </a:r>
            <a:r>
              <a:rPr lang="en-US" sz="2500" dirty="0">
                <a:latin typeface="Times New Roman" pitchFamily="18" charset="0"/>
                <a:cs typeface="Times New Roman" pitchFamily="18" charset="0"/>
              </a:rPr>
              <a:t>of the information.</a:t>
            </a:r>
          </a:p>
        </p:txBody>
      </p:sp>
    </p:spTree>
    <p:extLst>
      <p:ext uri="{BB962C8B-B14F-4D97-AF65-F5344CB8AC3E}">
        <p14:creationId xmlns:p14="http://schemas.microsoft.com/office/powerpoint/2010/main" val="9645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t>The full set of PowerPoint slides is available upon adoption. Contact Beth at </a:t>
            </a:r>
            <a:r>
              <a:rPr lang="en-US" sz="2800" dirty="0" smtClean="0">
                <a:hlinkClick r:id="rId2"/>
              </a:rPr>
              <a:t>bhall@cap-press.com</a:t>
            </a:r>
            <a:r>
              <a:rPr lang="en-US" sz="2800" dirty="0" smtClean="0"/>
              <a:t> for more information.</a:t>
            </a:r>
            <a:endParaRPr lang="en-US" sz="2800" dirty="0"/>
          </a:p>
        </p:txBody>
      </p:sp>
    </p:spTree>
    <p:extLst>
      <p:ext uri="{BB962C8B-B14F-4D97-AF65-F5344CB8AC3E}">
        <p14:creationId xmlns:p14="http://schemas.microsoft.com/office/powerpoint/2010/main" val="131987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359" y="1094965"/>
            <a:ext cx="7604967"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The </a:t>
            </a:r>
            <a:r>
              <a:rPr lang="en-US" sz="2400" b="1" i="1" dirty="0" smtClean="0">
                <a:latin typeface="Times New Roman" pitchFamily="18" charset="0"/>
                <a:cs typeface="Times New Roman" pitchFamily="18" charset="0"/>
              </a:rPr>
              <a:t>trade dress </a:t>
            </a:r>
            <a:r>
              <a:rPr lang="en-US" sz="2400" dirty="0" smtClean="0">
                <a:latin typeface="Times New Roman" pitchFamily="18" charset="0"/>
                <a:cs typeface="Times New Roman" pitchFamily="18" charset="0"/>
              </a:rPr>
              <a:t>of a good or service may receive protection </a:t>
            </a:r>
          </a:p>
          <a:p>
            <a:r>
              <a:rPr lang="en-US" sz="2400" dirty="0" smtClean="0">
                <a:latin typeface="Times New Roman" pitchFamily="18" charset="0"/>
                <a:cs typeface="Times New Roman" pitchFamily="18" charset="0"/>
              </a:rPr>
              <a:t>under trademark law.</a:t>
            </a:r>
            <a:endParaRPr lang="en-US" sz="2400" dirty="0">
              <a:latin typeface="Times New Roman" pitchFamily="18" charset="0"/>
              <a:cs typeface="Times New Roman" pitchFamily="18" charset="0"/>
            </a:endParaRPr>
          </a:p>
        </p:txBody>
      </p:sp>
      <p:sp>
        <p:nvSpPr>
          <p:cNvPr id="8" name="TextBox 7"/>
          <p:cNvSpPr txBox="1"/>
          <p:nvPr/>
        </p:nvSpPr>
        <p:spPr>
          <a:xfrm>
            <a:off x="609600" y="2286000"/>
            <a:ext cx="2710807"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What is </a:t>
            </a:r>
            <a:r>
              <a:rPr lang="en-US" sz="2400" i="1" dirty="0" smtClean="0">
                <a:latin typeface="Times New Roman" pitchFamily="18" charset="0"/>
                <a:cs typeface="Times New Roman" pitchFamily="18" charset="0"/>
              </a:rPr>
              <a:t>trade dress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9" name="TextBox 8"/>
          <p:cNvSpPr txBox="1"/>
          <p:nvPr/>
        </p:nvSpPr>
        <p:spPr>
          <a:xfrm>
            <a:off x="609600" y="3048000"/>
            <a:ext cx="8063426" cy="1569660"/>
          </a:xfrm>
          <a:prstGeom prst="rect">
            <a:avLst/>
          </a:prstGeom>
          <a:noFill/>
        </p:spPr>
        <p:txBody>
          <a:bodyPr wrap="none" rtlCol="0">
            <a:spAutoFit/>
          </a:bodyPr>
          <a:lstStyle/>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total image of a product, including features such as size,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shape</a:t>
            </a:r>
            <a:r>
              <a:rPr lang="en-US" sz="2400" dirty="0">
                <a:latin typeface="Times New Roman" pitchFamily="18" charset="0"/>
                <a:cs typeface="Times New Roman" pitchFamily="18" charset="0"/>
              </a:rPr>
              <a:t>, color or color combinations, texture, graphics, or even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particular </a:t>
            </a:r>
            <a:r>
              <a:rPr lang="en-US" sz="2400" dirty="0">
                <a:latin typeface="Times New Roman" pitchFamily="18" charset="0"/>
                <a:cs typeface="Times New Roman" pitchFamily="18" charset="0"/>
              </a:rPr>
              <a:t>sales techniques.”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1300" i="1" dirty="0" smtClean="0">
                <a:latin typeface="Times New Roman" pitchFamily="18" charset="0"/>
                <a:cs typeface="Times New Roman" pitchFamily="18" charset="0"/>
              </a:rPr>
              <a:t>Syndicate </a:t>
            </a:r>
            <a:r>
              <a:rPr lang="en-US" sz="1300" i="1" dirty="0">
                <a:latin typeface="Times New Roman" pitchFamily="18" charset="0"/>
                <a:cs typeface="Times New Roman" pitchFamily="18" charset="0"/>
              </a:rPr>
              <a:t>Sales, Inc. v. Hampshire Paper Corp</a:t>
            </a:r>
            <a:r>
              <a:rPr lang="en-US" sz="1300" dirty="0">
                <a:latin typeface="Times New Roman" pitchFamily="18" charset="0"/>
                <a:cs typeface="Times New Roman" pitchFamily="18" charset="0"/>
              </a:rPr>
              <a:t>., 192 F.3d 633, 636 (7th Cir. 1999).</a:t>
            </a:r>
          </a:p>
        </p:txBody>
      </p:sp>
    </p:spTree>
    <p:extLst>
      <p:ext uri="{BB962C8B-B14F-4D97-AF65-F5344CB8AC3E}">
        <p14:creationId xmlns:p14="http://schemas.microsoft.com/office/powerpoint/2010/main" val="343810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2819400"/>
            <a:ext cx="8095486" cy="1815882"/>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Times New Roman" pitchFamily="18" charset="0"/>
                <a:cs typeface="Times New Roman" pitchFamily="18" charset="0"/>
              </a:rPr>
              <a:t>total </a:t>
            </a:r>
            <a:r>
              <a:rPr lang="en-US" sz="2400" dirty="0">
                <a:latin typeface="Times New Roman" pitchFamily="18" charset="0"/>
                <a:cs typeface="Times New Roman" pitchFamily="18" charset="0"/>
              </a:rPr>
              <a:t>image of a </a:t>
            </a:r>
            <a:r>
              <a:rPr lang="en-US" sz="2400" dirty="0" smtClean="0">
                <a:latin typeface="Times New Roman" pitchFamily="18" charset="0"/>
                <a:cs typeface="Times New Roman" pitchFamily="18" charset="0"/>
              </a:rPr>
              <a:t>product or service</a:t>
            </a:r>
            <a:endParaRPr lang="en-US" sz="800" dirty="0" smtClean="0">
              <a:latin typeface="Times New Roman" pitchFamily="18" charset="0"/>
              <a:cs typeface="Times New Roman" pitchFamily="18" charset="0"/>
            </a:endParaRPr>
          </a:p>
          <a:p>
            <a:endParaRPr lang="en-US" sz="8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dirty="0" smtClean="0">
                <a:latin typeface="Times New Roman" pitchFamily="18" charset="0"/>
                <a:cs typeface="Times New Roman" pitchFamily="18" charset="0"/>
              </a:rPr>
              <a:t>includes packaging of a product; design of the product itself; </a:t>
            </a: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and experience or atmosphere of a service</a:t>
            </a:r>
            <a:endParaRPr lang="en-US" sz="800" dirty="0" smtClean="0">
              <a:latin typeface="Times New Roman" pitchFamily="18" charset="0"/>
              <a:cs typeface="Times New Roman" pitchFamily="18" charset="0"/>
            </a:endParaRPr>
          </a:p>
          <a:p>
            <a:endParaRPr lang="en-US" sz="800"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dirty="0" smtClean="0">
                <a:latin typeface="Times New Roman" pitchFamily="18" charset="0"/>
                <a:cs typeface="Times New Roman" pitchFamily="18" charset="0"/>
              </a:rPr>
              <a:t>must indicate source</a:t>
            </a:r>
            <a:r>
              <a:rPr lang="en-US" sz="2400" dirty="0">
                <a:latin typeface="Times New Roman" pitchFamily="18" charset="0"/>
                <a:cs typeface="Times New Roman" pitchFamily="18" charset="0"/>
              </a:rPr>
              <a:t>	</a:t>
            </a:r>
            <a:endParaRPr lang="en-US" sz="1300" dirty="0">
              <a:latin typeface="Times New Roman" pitchFamily="18" charset="0"/>
              <a:cs typeface="Times New Roman" pitchFamily="18" charset="0"/>
            </a:endParaRPr>
          </a:p>
        </p:txBody>
      </p:sp>
      <p:sp>
        <p:nvSpPr>
          <p:cNvPr id="5" name="TextBox 4"/>
          <p:cNvSpPr txBox="1"/>
          <p:nvPr/>
        </p:nvSpPr>
        <p:spPr>
          <a:xfrm>
            <a:off x="585359" y="1094965"/>
            <a:ext cx="7604967"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The </a:t>
            </a:r>
            <a:r>
              <a:rPr lang="en-US" sz="2400" b="1" i="1" dirty="0" smtClean="0">
                <a:latin typeface="Times New Roman" pitchFamily="18" charset="0"/>
                <a:cs typeface="Times New Roman" pitchFamily="18" charset="0"/>
              </a:rPr>
              <a:t>trade dress </a:t>
            </a:r>
            <a:r>
              <a:rPr lang="en-US" sz="2400" dirty="0" smtClean="0">
                <a:latin typeface="Times New Roman" pitchFamily="18" charset="0"/>
                <a:cs typeface="Times New Roman" pitchFamily="18" charset="0"/>
              </a:rPr>
              <a:t>of a good or service may receive protection </a:t>
            </a:r>
          </a:p>
          <a:p>
            <a:r>
              <a:rPr lang="en-US" sz="2400" dirty="0" smtClean="0">
                <a:latin typeface="Times New Roman" pitchFamily="18" charset="0"/>
                <a:cs typeface="Times New Roman" pitchFamily="18" charset="0"/>
              </a:rPr>
              <a:t>under trademark law.</a:t>
            </a:r>
            <a:endParaRPr lang="en-US" sz="2400" dirty="0">
              <a:latin typeface="Times New Roman" pitchFamily="18" charset="0"/>
              <a:cs typeface="Times New Roman" pitchFamily="18" charset="0"/>
            </a:endParaRPr>
          </a:p>
        </p:txBody>
      </p:sp>
      <p:sp>
        <p:nvSpPr>
          <p:cNvPr id="6" name="TextBox 5"/>
          <p:cNvSpPr txBox="1"/>
          <p:nvPr/>
        </p:nvSpPr>
        <p:spPr>
          <a:xfrm>
            <a:off x="609600" y="2286000"/>
            <a:ext cx="2710807"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What is </a:t>
            </a:r>
            <a:r>
              <a:rPr lang="en-US" sz="2400" i="1" dirty="0" smtClean="0">
                <a:latin typeface="Times New Roman" pitchFamily="18" charset="0"/>
                <a:cs typeface="Times New Roman" pitchFamily="18" charset="0"/>
              </a:rPr>
              <a:t>trade dress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25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fade">
                                      <p:cBhvr>
                                        <p:cTn id="2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2217882"/>
            <a:ext cx="330891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Consider three examples:</a:t>
            </a:r>
            <a:endParaRPr lang="en-US" sz="2400" dirty="0">
              <a:latin typeface="Times New Roman" pitchFamily="18" charset="0"/>
              <a:cs typeface="Times New Roman" pitchFamily="18" charset="0"/>
            </a:endParaRPr>
          </a:p>
        </p:txBody>
      </p:sp>
      <p:pic>
        <p:nvPicPr>
          <p:cNvPr id="6" name="Picture 2" descr="File:Porsche-9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353220"/>
            <a:ext cx="309509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ile:Coca-Cola 1915 Contour bot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927063"/>
            <a:ext cx="1673077" cy="2509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674" t="16782" r="20199" b="9811"/>
          <a:stretch/>
        </p:blipFill>
        <p:spPr bwMode="auto">
          <a:xfrm>
            <a:off x="6019799" y="3201240"/>
            <a:ext cx="3006429" cy="205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48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museumofintellectualproperty.org/images_index/Qualitex_v._Jacobson_Products_-_Qualitex_press_pad_no._5580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159" y="2500357"/>
            <a:ext cx="25527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museumofintellectualproperty.org/images_index/Qualitex_v._Jacobson_Products_-_Qualitex_press_pad_no._5573_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25527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museumofintellectualproperty.org/images_index/Qualitex_v._Jacobson_Products_-_Qualitex_press_pad_no._5576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14600"/>
            <a:ext cx="2552700" cy="1695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674" y="6538661"/>
            <a:ext cx="5684185" cy="276999"/>
          </a:xfrm>
          <a:prstGeom prst="rect">
            <a:avLst/>
          </a:prstGeom>
          <a:noFill/>
        </p:spPr>
        <p:txBody>
          <a:bodyPr wrap="none" rtlCol="0">
            <a:spAutoFit/>
          </a:bodyPr>
          <a:lstStyle/>
          <a:p>
            <a:r>
              <a:rPr lang="en-US" sz="1200" dirty="0" smtClean="0">
                <a:latin typeface="Times New Roman" pitchFamily="18" charset="0"/>
                <a:cs typeface="Times New Roman" pitchFamily="18" charset="0"/>
              </a:rPr>
              <a:t>Photos courtesy of Professor Eric E. Johnson of the Univ. of North Dakota School of Law</a:t>
            </a:r>
            <a:endParaRPr lang="en-US" sz="1200" dirty="0">
              <a:latin typeface="Times New Roman" pitchFamily="18" charset="0"/>
              <a:cs typeface="Times New Roman" pitchFamily="18" charset="0"/>
            </a:endParaRPr>
          </a:p>
        </p:txBody>
      </p:sp>
      <p:sp>
        <p:nvSpPr>
          <p:cNvPr id="7" name="TextBox 6"/>
          <p:cNvSpPr txBox="1"/>
          <p:nvPr/>
        </p:nvSpPr>
        <p:spPr>
          <a:xfrm>
            <a:off x="0" y="-10633"/>
            <a:ext cx="9144000" cy="1077218"/>
          </a:xfrm>
          <a:prstGeom prst="rect">
            <a:avLst/>
          </a:prstGeom>
          <a:noFill/>
        </p:spPr>
        <p:txBody>
          <a:bodyPr wrap="square" rtlCol="0">
            <a:spAutoFit/>
          </a:bodyPr>
          <a:lstStyle/>
          <a:p>
            <a:pPr algn="ctr"/>
            <a:r>
              <a:rPr lang="en-US" sz="3200" i="1" dirty="0" err="1" smtClean="0">
                <a:latin typeface="Times New Roman" pitchFamily="18" charset="0"/>
                <a:cs typeface="Times New Roman" pitchFamily="18" charset="0"/>
              </a:rPr>
              <a:t>Qualitex</a:t>
            </a:r>
            <a:r>
              <a:rPr lang="en-US" sz="3200" i="1" dirty="0" smtClean="0">
                <a:latin typeface="Times New Roman" pitchFamily="18" charset="0"/>
                <a:cs typeface="Times New Roman" pitchFamily="18" charset="0"/>
              </a:rPr>
              <a:t> Co. </a:t>
            </a:r>
            <a:r>
              <a:rPr lang="en-US" sz="3200" i="1" dirty="0">
                <a:latin typeface="Times New Roman" pitchFamily="18" charset="0"/>
                <a:cs typeface="Times New Roman" pitchFamily="18" charset="0"/>
              </a:rPr>
              <a:t>v. </a:t>
            </a:r>
            <a:r>
              <a:rPr lang="en-US" sz="3200" i="1" dirty="0" smtClean="0">
                <a:latin typeface="Times New Roman" pitchFamily="18" charset="0"/>
                <a:cs typeface="Times New Roman" pitchFamily="18" charset="0"/>
              </a:rPr>
              <a:t>Jacobson Products Co.</a:t>
            </a:r>
            <a:endParaRPr lang="en-US" sz="3200" i="1"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514 U.S. 159 (1995)</a:t>
            </a:r>
          </a:p>
        </p:txBody>
      </p:sp>
      <p:sp>
        <p:nvSpPr>
          <p:cNvPr id="8" name="TextBox 7"/>
          <p:cNvSpPr txBox="1"/>
          <p:nvPr/>
        </p:nvSpPr>
        <p:spPr>
          <a:xfrm>
            <a:off x="1181105" y="1454729"/>
            <a:ext cx="7715574"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Since the 1950s, </a:t>
            </a:r>
            <a:r>
              <a:rPr lang="en-US" sz="2400" dirty="0" err="1" smtClean="0">
                <a:latin typeface="Times New Roman" pitchFamily="18" charset="0"/>
                <a:cs typeface="Times New Roman" pitchFamily="18" charset="0"/>
              </a:rPr>
              <a:t>Qualitex</a:t>
            </a:r>
            <a:r>
              <a:rPr lang="en-US" sz="2400" dirty="0" smtClean="0">
                <a:latin typeface="Times New Roman" pitchFamily="18" charset="0"/>
                <a:cs typeface="Times New Roman" pitchFamily="18" charset="0"/>
              </a:rPr>
              <a:t> has employed a green color on the </a:t>
            </a:r>
          </a:p>
          <a:p>
            <a:r>
              <a:rPr lang="en-US" sz="2400" dirty="0" smtClean="0">
                <a:latin typeface="Times New Roman" pitchFamily="18" charset="0"/>
                <a:cs typeface="Times New Roman" pitchFamily="18" charset="0"/>
              </a:rPr>
              <a:t>pads that it sells to dry-cleaning firms.</a:t>
            </a:r>
            <a:endParaRPr lang="en-US" sz="2400" dirty="0">
              <a:latin typeface="Times New Roman" pitchFamily="18" charset="0"/>
              <a:cs typeface="Times New Roman" pitchFamily="18" charset="0"/>
            </a:endParaRPr>
          </a:p>
        </p:txBody>
      </p:sp>
      <p:sp>
        <p:nvSpPr>
          <p:cNvPr id="9" name="TextBox 8"/>
          <p:cNvSpPr txBox="1"/>
          <p:nvPr/>
        </p:nvSpPr>
        <p:spPr>
          <a:xfrm>
            <a:off x="228600" y="1452400"/>
            <a:ext cx="952505"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Facts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181105" y="2489167"/>
            <a:ext cx="6676828"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In 1989, Jacobson sold a similar green-color pads to </a:t>
            </a:r>
          </a:p>
          <a:p>
            <a:r>
              <a:rPr lang="en-US" sz="2400" dirty="0" smtClean="0">
                <a:latin typeface="Times New Roman" pitchFamily="18" charset="0"/>
                <a:cs typeface="Times New Roman" pitchFamily="18" charset="0"/>
              </a:rPr>
              <a:t>dry-cleaning firms.</a:t>
            </a:r>
            <a:endParaRPr lang="en-US" sz="2400" dirty="0">
              <a:latin typeface="Times New Roman" pitchFamily="18" charset="0"/>
              <a:cs typeface="Times New Roman" pitchFamily="18" charset="0"/>
            </a:endParaRPr>
          </a:p>
        </p:txBody>
      </p:sp>
      <p:sp>
        <p:nvSpPr>
          <p:cNvPr id="11" name="TextBox 10"/>
          <p:cNvSpPr txBox="1"/>
          <p:nvPr/>
        </p:nvSpPr>
        <p:spPr>
          <a:xfrm>
            <a:off x="1233586" y="3489751"/>
            <a:ext cx="7075976"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In 1991, </a:t>
            </a:r>
            <a:r>
              <a:rPr lang="en-US" sz="2400" dirty="0" err="1" smtClean="0">
                <a:latin typeface="Times New Roman" pitchFamily="18" charset="0"/>
                <a:cs typeface="Times New Roman" pitchFamily="18" charset="0"/>
              </a:rPr>
              <a:t>Qualitex</a:t>
            </a:r>
            <a:r>
              <a:rPr lang="en-US" sz="2400" dirty="0" smtClean="0">
                <a:latin typeface="Times New Roman" pitchFamily="18" charset="0"/>
                <a:cs typeface="Times New Roman" pitchFamily="18" charset="0"/>
              </a:rPr>
              <a:t> registered its green color for the pads </a:t>
            </a:r>
          </a:p>
          <a:p>
            <a:r>
              <a:rPr lang="en-US" sz="2400" dirty="0" smtClean="0">
                <a:latin typeface="Times New Roman" pitchFamily="18" charset="0"/>
                <a:cs typeface="Times New Roman" pitchFamily="18" charset="0"/>
              </a:rPr>
              <a:t>with the PTO.</a:t>
            </a:r>
            <a:endParaRPr lang="en-US" sz="2400" dirty="0">
              <a:latin typeface="Times New Roman" pitchFamily="18" charset="0"/>
              <a:cs typeface="Times New Roman" pitchFamily="18" charset="0"/>
            </a:endParaRPr>
          </a:p>
        </p:txBody>
      </p:sp>
      <p:sp>
        <p:nvSpPr>
          <p:cNvPr id="12" name="TextBox 11"/>
          <p:cNvSpPr txBox="1"/>
          <p:nvPr/>
        </p:nvSpPr>
        <p:spPr>
          <a:xfrm>
            <a:off x="1704960" y="5035429"/>
            <a:ext cx="476124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The District Court ruled for </a:t>
            </a:r>
            <a:r>
              <a:rPr lang="en-US" sz="2400" dirty="0" err="1" smtClean="0">
                <a:latin typeface="Times New Roman" pitchFamily="18" charset="0"/>
                <a:cs typeface="Times New Roman" pitchFamily="18" charset="0"/>
              </a:rPr>
              <a:t>Qualitex</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3" name="TextBox 12"/>
          <p:cNvSpPr txBox="1"/>
          <p:nvPr/>
        </p:nvSpPr>
        <p:spPr>
          <a:xfrm>
            <a:off x="186106" y="5009149"/>
            <a:ext cx="1545231"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Procedure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4" name="TextBox 13"/>
          <p:cNvSpPr txBox="1"/>
          <p:nvPr/>
        </p:nvSpPr>
        <p:spPr>
          <a:xfrm>
            <a:off x="1233586" y="4419600"/>
            <a:ext cx="5266185"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Qualitex</a:t>
            </a:r>
            <a:r>
              <a:rPr lang="en-US" sz="2400" dirty="0" smtClean="0">
                <a:latin typeface="Times New Roman" pitchFamily="18" charset="0"/>
                <a:cs typeface="Times New Roman" pitchFamily="18" charset="0"/>
              </a:rPr>
              <a:t> sued Jacobson for infringement.</a:t>
            </a:r>
            <a:endParaRPr lang="en-US" sz="2400" dirty="0">
              <a:latin typeface="Times New Roman" pitchFamily="18" charset="0"/>
              <a:cs typeface="Times New Roman" pitchFamily="18" charset="0"/>
            </a:endParaRPr>
          </a:p>
        </p:txBody>
      </p:sp>
      <p:sp>
        <p:nvSpPr>
          <p:cNvPr id="15" name="TextBox 14"/>
          <p:cNvSpPr txBox="1"/>
          <p:nvPr/>
        </p:nvSpPr>
        <p:spPr>
          <a:xfrm>
            <a:off x="1736318" y="5638800"/>
            <a:ext cx="6918882"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The Ninth Circuit reversed, holding that “color alone” </a:t>
            </a:r>
          </a:p>
          <a:p>
            <a:r>
              <a:rPr lang="en-US" sz="2400" dirty="0" smtClean="0">
                <a:latin typeface="Times New Roman" pitchFamily="18" charset="0"/>
                <a:cs typeface="Times New Roman" pitchFamily="18" charset="0"/>
              </a:rPr>
              <a:t>cannot receive protection.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8741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par>
                                <p:cTn id="10" presetID="10" presetClass="entr" presetSubtype="0" fill="hold" nodeType="with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fade">
                                      <p:cBhvr>
                                        <p:cTn id="12" dur="500"/>
                                        <p:tgtEl>
                                          <p:spTgt spid="10248"/>
                                        </p:tgtEl>
                                      </p:cBhvr>
                                    </p:animEffect>
                                  </p:childTnLst>
                                </p:cTn>
                              </p:par>
                              <p:par>
                                <p:cTn id="13" presetID="10" presetClass="entr" presetSubtype="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fade">
                                      <p:cBhvr>
                                        <p:cTn id="15" dur="500"/>
                                        <p:tgtEl>
                                          <p:spTgt spid="1024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9" presetClass="emph" presetSubtype="0" nodeType="withEffect">
                                  <p:stCondLst>
                                    <p:cond delay="0"/>
                                  </p:stCondLst>
                                  <p:childTnLst>
                                    <p:set>
                                      <p:cBhvr rctx="PPT">
                                        <p:cTn id="21" dur="indefinite"/>
                                        <p:tgtEl>
                                          <p:spTgt spid="10242"/>
                                        </p:tgtEl>
                                        <p:attrNameLst>
                                          <p:attrName>style.opacity</p:attrName>
                                        </p:attrNameLst>
                                      </p:cBhvr>
                                      <p:to>
                                        <p:strVal val="0.15"/>
                                      </p:to>
                                    </p:set>
                                    <p:animEffect filter="image" prLst="opacity: 0.15">
                                      <p:cBhvr rctx="IE">
                                        <p:cTn id="22" dur="indefinite"/>
                                        <p:tgtEl>
                                          <p:spTgt spid="10242"/>
                                        </p:tgtEl>
                                      </p:cBhvr>
                                    </p:animEffect>
                                  </p:childTnLst>
                                </p:cTn>
                              </p:par>
                              <p:par>
                                <p:cTn id="23" presetID="9" presetClass="emph" presetSubtype="0" nodeType="withEffect">
                                  <p:stCondLst>
                                    <p:cond delay="0"/>
                                  </p:stCondLst>
                                  <p:childTnLst>
                                    <p:set>
                                      <p:cBhvr rctx="PPT">
                                        <p:cTn id="24" dur="indefinite"/>
                                        <p:tgtEl>
                                          <p:spTgt spid="10248"/>
                                        </p:tgtEl>
                                        <p:attrNameLst>
                                          <p:attrName>style.opacity</p:attrName>
                                        </p:attrNameLst>
                                      </p:cBhvr>
                                      <p:to>
                                        <p:strVal val="0.15"/>
                                      </p:to>
                                    </p:set>
                                    <p:animEffect filter="image" prLst="opacity: 0.15">
                                      <p:cBhvr rctx="IE">
                                        <p:cTn id="25" dur="indefinite"/>
                                        <p:tgtEl>
                                          <p:spTgt spid="10248"/>
                                        </p:tgtEl>
                                      </p:cBhvr>
                                    </p:animEffect>
                                  </p:childTnLst>
                                </p:cTn>
                              </p:par>
                              <p:par>
                                <p:cTn id="26" presetID="9" presetClass="emph" presetSubtype="0" nodeType="withEffect">
                                  <p:stCondLst>
                                    <p:cond delay="0"/>
                                  </p:stCondLst>
                                  <p:childTnLst>
                                    <p:set>
                                      <p:cBhvr rctx="PPT">
                                        <p:cTn id="27" dur="indefinite"/>
                                        <p:tgtEl>
                                          <p:spTgt spid="10246"/>
                                        </p:tgtEl>
                                        <p:attrNameLst>
                                          <p:attrName>style.opacity</p:attrName>
                                        </p:attrNameLst>
                                      </p:cBhvr>
                                      <p:to>
                                        <p:strVal val="0.15"/>
                                      </p:to>
                                    </p:set>
                                    <p:animEffect filter="image" prLst="opacity: 0.15">
                                      <p:cBhvr rctx="IE">
                                        <p:cTn id="28" dur="indefinite"/>
                                        <p:tgtEl>
                                          <p:spTgt spid="1024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museumofintellectualproperty.org/images_index/Qualitex_v._Jacobson_Products_-_Qualitex_press_pad_no._5580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159" y="2500357"/>
            <a:ext cx="25527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museumofintellectualproperty.org/images_index/Qualitex_v._Jacobson_Products_-_Qualitex_press_pad_no._5573_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25527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museumofintellectualproperty.org/images_index/Qualitex_v._Jacobson_Products_-_Qualitex_press_pad_no._5576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14600"/>
            <a:ext cx="2552700" cy="1695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0633"/>
            <a:ext cx="9144000" cy="1077218"/>
          </a:xfrm>
          <a:prstGeom prst="rect">
            <a:avLst/>
          </a:prstGeom>
          <a:noFill/>
        </p:spPr>
        <p:txBody>
          <a:bodyPr wrap="square" rtlCol="0">
            <a:spAutoFit/>
          </a:bodyPr>
          <a:lstStyle/>
          <a:p>
            <a:pPr algn="ctr"/>
            <a:r>
              <a:rPr lang="en-US" sz="3200" i="1" dirty="0" err="1" smtClean="0">
                <a:latin typeface="Times New Roman" pitchFamily="18" charset="0"/>
                <a:cs typeface="Times New Roman" pitchFamily="18" charset="0"/>
              </a:rPr>
              <a:t>Qualitex</a:t>
            </a:r>
            <a:r>
              <a:rPr lang="en-US" sz="3200" i="1" dirty="0" smtClean="0">
                <a:latin typeface="Times New Roman" pitchFamily="18" charset="0"/>
                <a:cs typeface="Times New Roman" pitchFamily="18" charset="0"/>
              </a:rPr>
              <a:t> Co. </a:t>
            </a:r>
            <a:r>
              <a:rPr lang="en-US" sz="3200" i="1" dirty="0">
                <a:latin typeface="Times New Roman" pitchFamily="18" charset="0"/>
                <a:cs typeface="Times New Roman" pitchFamily="18" charset="0"/>
              </a:rPr>
              <a:t>v. </a:t>
            </a:r>
            <a:r>
              <a:rPr lang="en-US" sz="3200" i="1" dirty="0" smtClean="0">
                <a:latin typeface="Times New Roman" pitchFamily="18" charset="0"/>
                <a:cs typeface="Times New Roman" pitchFamily="18" charset="0"/>
              </a:rPr>
              <a:t>Jacobson Products Co.</a:t>
            </a:r>
            <a:endParaRPr lang="en-US" sz="3200" i="1"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514 U.S. 159 (1995)</a:t>
            </a:r>
          </a:p>
        </p:txBody>
      </p:sp>
      <p:sp>
        <p:nvSpPr>
          <p:cNvPr id="8" name="TextBox 7"/>
          <p:cNvSpPr txBox="1"/>
          <p:nvPr/>
        </p:nvSpPr>
        <p:spPr>
          <a:xfrm>
            <a:off x="1181105" y="1454729"/>
            <a:ext cx="7314823"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Can color alone receive trade dress protection?  </a:t>
            </a:r>
          </a:p>
          <a:p>
            <a:r>
              <a:rPr lang="en-US" sz="2400" dirty="0" smtClean="0">
                <a:latin typeface="Times New Roman" pitchFamily="18" charset="0"/>
                <a:cs typeface="Times New Roman" pitchFamily="18" charset="0"/>
              </a:rPr>
              <a:t>If so, is secondary meaning necessary to gain protection?</a:t>
            </a:r>
            <a:endParaRPr lang="en-US" sz="2400" dirty="0">
              <a:latin typeface="Times New Roman" pitchFamily="18" charset="0"/>
              <a:cs typeface="Times New Roman" pitchFamily="18" charset="0"/>
            </a:endParaRPr>
          </a:p>
        </p:txBody>
      </p:sp>
      <p:sp>
        <p:nvSpPr>
          <p:cNvPr id="9" name="TextBox 8"/>
          <p:cNvSpPr txBox="1"/>
          <p:nvPr/>
        </p:nvSpPr>
        <p:spPr>
          <a:xfrm>
            <a:off x="228600" y="1452400"/>
            <a:ext cx="902811"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Issue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433160" y="2531328"/>
            <a:ext cx="6537046"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Yes; color alone may receive trademark protection, </a:t>
            </a:r>
          </a:p>
          <a:p>
            <a:r>
              <a:rPr lang="en-US" sz="2400" dirty="0" smtClean="0">
                <a:latin typeface="Times New Roman" pitchFamily="18" charset="0"/>
                <a:cs typeface="Times New Roman" pitchFamily="18" charset="0"/>
              </a:rPr>
              <a:t>but only on showing secondary meaning.</a:t>
            </a:r>
            <a:endParaRPr lang="en-US" sz="2400" dirty="0">
              <a:latin typeface="Times New Roman" pitchFamily="18" charset="0"/>
              <a:cs typeface="Times New Roman" pitchFamily="18" charset="0"/>
            </a:endParaRPr>
          </a:p>
        </p:txBody>
      </p:sp>
      <p:sp>
        <p:nvSpPr>
          <p:cNvPr id="13" name="TextBox 12"/>
          <p:cNvSpPr txBox="1"/>
          <p:nvPr/>
        </p:nvSpPr>
        <p:spPr>
          <a:xfrm>
            <a:off x="228600" y="2489167"/>
            <a:ext cx="127791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Holding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p:nvPr/>
        </p:nvSpPr>
        <p:spPr>
          <a:xfrm>
            <a:off x="1676400" y="3854695"/>
            <a:ext cx="6655989"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Color </a:t>
            </a:r>
            <a:r>
              <a:rPr lang="en-US" sz="2400" dirty="0">
                <a:latin typeface="Times New Roman" pitchFamily="18" charset="0"/>
                <a:cs typeface="Times New Roman" pitchFamily="18" charset="0"/>
              </a:rPr>
              <a:t>may further the purposes of trademark law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if consumers perceive color to be identifying source.</a:t>
            </a:r>
            <a:endParaRPr lang="en-US" sz="2400" dirty="0">
              <a:latin typeface="Times New Roman" pitchFamily="18" charset="0"/>
              <a:cs typeface="Times New Roman" pitchFamily="18" charset="0"/>
            </a:endParaRPr>
          </a:p>
        </p:txBody>
      </p:sp>
      <p:sp>
        <p:nvSpPr>
          <p:cNvPr id="12" name="TextBox 11"/>
          <p:cNvSpPr txBox="1"/>
          <p:nvPr/>
        </p:nvSpPr>
        <p:spPr>
          <a:xfrm>
            <a:off x="155246" y="3840033"/>
            <a:ext cx="1568058"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Reasoning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4" name="TextBox 13"/>
          <p:cNvSpPr txBox="1"/>
          <p:nvPr/>
        </p:nvSpPr>
        <p:spPr>
          <a:xfrm>
            <a:off x="1638656" y="4800600"/>
            <a:ext cx="7458132" cy="1200329"/>
          </a:xfrm>
          <a:prstGeom prst="rect">
            <a:avLst/>
          </a:prstGeom>
          <a:noFill/>
        </p:spPr>
        <p:txBody>
          <a:bodyPr wrap="none" rtlCol="0">
            <a:spAutoFit/>
          </a:bodyPr>
          <a:lstStyle/>
          <a:p>
            <a:r>
              <a:rPr lang="en-US" sz="2400" dirty="0" smtClean="0">
                <a:latin typeface="Times New Roman" pitchFamily="18" charset="0"/>
                <a:cs typeface="Times New Roman" pitchFamily="18" charset="0"/>
              </a:rPr>
              <a:t>The statute’s </a:t>
            </a:r>
            <a:r>
              <a:rPr lang="en-US" sz="2400" dirty="0">
                <a:latin typeface="Times New Roman" pitchFamily="18" charset="0"/>
                <a:cs typeface="Times New Roman" pitchFamily="18" charset="0"/>
              </a:rPr>
              <a:t>inclusion of “symbols” as protectable subject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matter </a:t>
            </a:r>
            <a:r>
              <a:rPr lang="en-US" sz="2400" dirty="0">
                <a:latin typeface="Times New Roman" pitchFamily="18" charset="0"/>
                <a:cs typeface="Times New Roman" pitchFamily="18" charset="0"/>
              </a:rPr>
              <a:t>indicates “anything at all that is capable of carrying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meaning.”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1517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0242"/>
                                        </p:tgtEl>
                                        <p:attrNameLst>
                                          <p:attrName>style.opacity</p:attrName>
                                        </p:attrNameLst>
                                      </p:cBhvr>
                                      <p:to>
                                        <p:strVal val="0.15"/>
                                      </p:to>
                                    </p:set>
                                    <p:animEffect filter="image" prLst="opacity: 0.15">
                                      <p:cBhvr rctx="IE">
                                        <p:cTn id="7" dur="indefinite"/>
                                        <p:tgtEl>
                                          <p:spTgt spid="10242"/>
                                        </p:tgtEl>
                                      </p:cBhvr>
                                    </p:animEffect>
                                  </p:childTnLst>
                                </p:cTn>
                              </p:par>
                              <p:par>
                                <p:cTn id="8" presetID="9" presetClass="emph" presetSubtype="0" nodeType="withEffect">
                                  <p:stCondLst>
                                    <p:cond delay="0"/>
                                  </p:stCondLst>
                                  <p:childTnLst>
                                    <p:set>
                                      <p:cBhvr rctx="PPT">
                                        <p:cTn id="9" dur="indefinite"/>
                                        <p:tgtEl>
                                          <p:spTgt spid="10248"/>
                                        </p:tgtEl>
                                        <p:attrNameLst>
                                          <p:attrName>style.opacity</p:attrName>
                                        </p:attrNameLst>
                                      </p:cBhvr>
                                      <p:to>
                                        <p:strVal val="0.15"/>
                                      </p:to>
                                    </p:set>
                                    <p:animEffect filter="image" prLst="opacity: 0.15">
                                      <p:cBhvr rctx="IE">
                                        <p:cTn id="10" dur="indefinite"/>
                                        <p:tgtEl>
                                          <p:spTgt spid="10248"/>
                                        </p:tgtEl>
                                      </p:cBhvr>
                                    </p:animEffect>
                                  </p:childTnLst>
                                </p:cTn>
                              </p:par>
                              <p:par>
                                <p:cTn id="11" presetID="9" presetClass="emph" presetSubtype="0" nodeType="withEffect">
                                  <p:stCondLst>
                                    <p:cond delay="0"/>
                                  </p:stCondLst>
                                  <p:childTnLst>
                                    <p:set>
                                      <p:cBhvr rctx="PPT">
                                        <p:cTn id="12" dur="indefinite"/>
                                        <p:tgtEl>
                                          <p:spTgt spid="10246"/>
                                        </p:tgtEl>
                                        <p:attrNameLst>
                                          <p:attrName>style.opacity</p:attrName>
                                        </p:attrNameLst>
                                      </p:cBhvr>
                                      <p:to>
                                        <p:strVal val="0.15"/>
                                      </p:to>
                                    </p:set>
                                    <p:animEffect filter="image" prLst="opacity: 0.15">
                                      <p:cBhvr rctx="IE">
                                        <p:cTn id="13" dur="indefinite"/>
                                        <p:tgtEl>
                                          <p:spTgt spid="1024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museumofintellectualproperty.org/images_index/Qualitex_v._Jacobson_Products_-_Qualitex_press_pad_no._5580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159" y="2500357"/>
            <a:ext cx="25527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museumofintellectualproperty.org/images_index/Qualitex_v._Jacobson_Products_-_Qualitex_press_pad_no._5573_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25527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museumofintellectualproperty.org/images_index/Qualitex_v._Jacobson_Products_-_Qualitex_press_pad_no._5576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14600"/>
            <a:ext cx="2552700" cy="1695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0633"/>
            <a:ext cx="9144000" cy="1077218"/>
          </a:xfrm>
          <a:prstGeom prst="rect">
            <a:avLst/>
          </a:prstGeom>
          <a:noFill/>
        </p:spPr>
        <p:txBody>
          <a:bodyPr wrap="square" rtlCol="0">
            <a:spAutoFit/>
          </a:bodyPr>
          <a:lstStyle/>
          <a:p>
            <a:pPr algn="ctr"/>
            <a:r>
              <a:rPr lang="en-US" sz="3200" i="1" dirty="0" err="1" smtClean="0">
                <a:latin typeface="Times New Roman" pitchFamily="18" charset="0"/>
                <a:cs typeface="Times New Roman" pitchFamily="18" charset="0"/>
              </a:rPr>
              <a:t>Qualitex</a:t>
            </a:r>
            <a:r>
              <a:rPr lang="en-US" sz="3200" i="1" dirty="0" smtClean="0">
                <a:latin typeface="Times New Roman" pitchFamily="18" charset="0"/>
                <a:cs typeface="Times New Roman" pitchFamily="18" charset="0"/>
              </a:rPr>
              <a:t> Co. </a:t>
            </a:r>
            <a:r>
              <a:rPr lang="en-US" sz="3200" i="1" dirty="0">
                <a:latin typeface="Times New Roman" pitchFamily="18" charset="0"/>
                <a:cs typeface="Times New Roman" pitchFamily="18" charset="0"/>
              </a:rPr>
              <a:t>v. </a:t>
            </a:r>
            <a:r>
              <a:rPr lang="en-US" sz="3200" i="1" dirty="0" smtClean="0">
                <a:latin typeface="Times New Roman" pitchFamily="18" charset="0"/>
                <a:cs typeface="Times New Roman" pitchFamily="18" charset="0"/>
              </a:rPr>
              <a:t>Jacobson Products Co.</a:t>
            </a:r>
            <a:endParaRPr lang="en-US" sz="3200" i="1"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514 U.S. 159 (1995)</a:t>
            </a:r>
          </a:p>
        </p:txBody>
      </p:sp>
      <p:sp>
        <p:nvSpPr>
          <p:cNvPr id="8" name="TextBox 7"/>
          <p:cNvSpPr txBox="1"/>
          <p:nvPr/>
        </p:nvSpPr>
        <p:spPr>
          <a:xfrm>
            <a:off x="1181105" y="1454729"/>
            <a:ext cx="7314823"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Can color alone receive trade dress protection?  </a:t>
            </a:r>
          </a:p>
          <a:p>
            <a:r>
              <a:rPr lang="en-US" sz="2400" dirty="0" smtClean="0">
                <a:latin typeface="Times New Roman" pitchFamily="18" charset="0"/>
                <a:cs typeface="Times New Roman" pitchFamily="18" charset="0"/>
              </a:rPr>
              <a:t>If so, is secondary meaning necessary to gain protection?</a:t>
            </a:r>
            <a:endParaRPr lang="en-US" sz="2400" dirty="0">
              <a:latin typeface="Times New Roman" pitchFamily="18" charset="0"/>
              <a:cs typeface="Times New Roman" pitchFamily="18" charset="0"/>
            </a:endParaRPr>
          </a:p>
        </p:txBody>
      </p:sp>
      <p:sp>
        <p:nvSpPr>
          <p:cNvPr id="9" name="TextBox 8"/>
          <p:cNvSpPr txBox="1"/>
          <p:nvPr/>
        </p:nvSpPr>
        <p:spPr>
          <a:xfrm>
            <a:off x="228600" y="1452400"/>
            <a:ext cx="902811"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Issue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433160" y="2531328"/>
            <a:ext cx="6537046" cy="830997"/>
          </a:xfrm>
          <a:prstGeom prst="rect">
            <a:avLst/>
          </a:prstGeom>
          <a:noFill/>
        </p:spPr>
        <p:txBody>
          <a:bodyPr wrap="none" rtlCol="0">
            <a:spAutoFit/>
          </a:bodyPr>
          <a:lstStyle/>
          <a:p>
            <a:r>
              <a:rPr lang="en-US" sz="2400" dirty="0" smtClean="0">
                <a:latin typeface="Times New Roman" pitchFamily="18" charset="0"/>
                <a:cs typeface="Times New Roman" pitchFamily="18" charset="0"/>
              </a:rPr>
              <a:t>Yes; color alone may receive trademark protection, </a:t>
            </a:r>
          </a:p>
          <a:p>
            <a:r>
              <a:rPr lang="en-US" sz="2400" dirty="0" smtClean="0">
                <a:latin typeface="Times New Roman" pitchFamily="18" charset="0"/>
                <a:cs typeface="Times New Roman" pitchFamily="18" charset="0"/>
              </a:rPr>
              <a:t>but only on showing secondary meaning.</a:t>
            </a:r>
            <a:endParaRPr lang="en-US" sz="2400" dirty="0">
              <a:latin typeface="Times New Roman" pitchFamily="18" charset="0"/>
              <a:cs typeface="Times New Roman" pitchFamily="18" charset="0"/>
            </a:endParaRPr>
          </a:p>
        </p:txBody>
      </p:sp>
      <p:sp>
        <p:nvSpPr>
          <p:cNvPr id="13" name="TextBox 12"/>
          <p:cNvSpPr txBox="1"/>
          <p:nvPr/>
        </p:nvSpPr>
        <p:spPr>
          <a:xfrm>
            <a:off x="228600" y="2489167"/>
            <a:ext cx="1277914"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Holding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p:nvPr/>
        </p:nvSpPr>
        <p:spPr>
          <a:xfrm>
            <a:off x="1676400" y="3854695"/>
            <a:ext cx="6661632" cy="830997"/>
          </a:xfrm>
          <a:prstGeom prst="rect">
            <a:avLst/>
          </a:prstGeom>
          <a:noFill/>
        </p:spPr>
        <p:txBody>
          <a:bodyPr wrap="none" rtlCol="0">
            <a:spAutoFit/>
          </a:bodyPr>
          <a:lstStyle/>
          <a:p>
            <a:r>
              <a:rPr lang="en-US" sz="2400" dirty="0">
                <a:latin typeface="Times New Roman" pitchFamily="18" charset="0"/>
                <a:cs typeface="Times New Roman" pitchFamily="18" charset="0"/>
              </a:rPr>
              <a:t>Color is unlike traditional marks that are inherently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distinctive </a:t>
            </a:r>
            <a:r>
              <a:rPr lang="en-US" sz="2400" dirty="0">
                <a:latin typeface="Times New Roman" pitchFamily="18" charset="0"/>
                <a:cs typeface="Times New Roman" pitchFamily="18" charset="0"/>
              </a:rPr>
              <a:t>(arbitrary, fanciful, or suggestive marks</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2" name="TextBox 11"/>
          <p:cNvSpPr txBox="1"/>
          <p:nvPr/>
        </p:nvSpPr>
        <p:spPr>
          <a:xfrm>
            <a:off x="155246" y="3840033"/>
            <a:ext cx="1568058"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Reasoning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5" name="TextBox 14"/>
          <p:cNvSpPr txBox="1"/>
          <p:nvPr/>
        </p:nvSpPr>
        <p:spPr>
          <a:xfrm>
            <a:off x="1657770" y="4800600"/>
            <a:ext cx="748623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It takes time for consumers to understand that color signifies brand.  Hence, secondary meaning must be shown.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772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0242"/>
                                        </p:tgtEl>
                                        <p:attrNameLst>
                                          <p:attrName>style.opacity</p:attrName>
                                        </p:attrNameLst>
                                      </p:cBhvr>
                                      <p:to>
                                        <p:strVal val="0.15"/>
                                      </p:to>
                                    </p:set>
                                    <p:animEffect filter="image" prLst="opacity: 0.15">
                                      <p:cBhvr rctx="IE">
                                        <p:cTn id="7" dur="indefinite"/>
                                        <p:tgtEl>
                                          <p:spTgt spid="10242"/>
                                        </p:tgtEl>
                                      </p:cBhvr>
                                    </p:animEffect>
                                  </p:childTnLst>
                                </p:cTn>
                              </p:par>
                              <p:par>
                                <p:cTn id="8" presetID="9" presetClass="emph" presetSubtype="0" nodeType="withEffect">
                                  <p:stCondLst>
                                    <p:cond delay="0"/>
                                  </p:stCondLst>
                                  <p:childTnLst>
                                    <p:set>
                                      <p:cBhvr rctx="PPT">
                                        <p:cTn id="9" dur="indefinite"/>
                                        <p:tgtEl>
                                          <p:spTgt spid="10248"/>
                                        </p:tgtEl>
                                        <p:attrNameLst>
                                          <p:attrName>style.opacity</p:attrName>
                                        </p:attrNameLst>
                                      </p:cBhvr>
                                      <p:to>
                                        <p:strVal val="0.15"/>
                                      </p:to>
                                    </p:set>
                                    <p:animEffect filter="image" prLst="opacity: 0.15">
                                      <p:cBhvr rctx="IE">
                                        <p:cTn id="10" dur="indefinite"/>
                                        <p:tgtEl>
                                          <p:spTgt spid="10248"/>
                                        </p:tgtEl>
                                      </p:cBhvr>
                                    </p:animEffect>
                                  </p:childTnLst>
                                </p:cTn>
                              </p:par>
                              <p:par>
                                <p:cTn id="11" presetID="9" presetClass="emph" presetSubtype="0" nodeType="withEffect">
                                  <p:stCondLst>
                                    <p:cond delay="0"/>
                                  </p:stCondLst>
                                  <p:childTnLst>
                                    <p:set>
                                      <p:cBhvr rctx="PPT">
                                        <p:cTn id="12" dur="indefinite"/>
                                        <p:tgtEl>
                                          <p:spTgt spid="10246"/>
                                        </p:tgtEl>
                                        <p:attrNameLst>
                                          <p:attrName>style.opacity</p:attrName>
                                        </p:attrNameLst>
                                      </p:cBhvr>
                                      <p:to>
                                        <p:strVal val="0.15"/>
                                      </p:to>
                                    </p:set>
                                    <p:animEffect filter="image" prLst="opacity: 0.15">
                                      <p:cBhvr rctx="IE">
                                        <p:cTn id="13" dur="indefinite"/>
                                        <p:tgtEl>
                                          <p:spTgt spid="1024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museumofintellectualproperty.org/images_index/Qualitex_v._Jacobson_Products_-_Qualitex_press_pad_no._5580_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159" y="2500357"/>
            <a:ext cx="25527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museumofintellectualproperty.org/images_index/Qualitex_v._Jacobson_Products_-_Qualitex_press_pad_no._5573_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2552700"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museumofintellectualproperty.org/images_index/Qualitex_v._Jacobson_Products_-_Qualitex_press_pad_no._5576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14600"/>
            <a:ext cx="2552700" cy="1695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10633"/>
            <a:ext cx="9144000" cy="1077218"/>
          </a:xfrm>
          <a:prstGeom prst="rect">
            <a:avLst/>
          </a:prstGeom>
          <a:noFill/>
        </p:spPr>
        <p:txBody>
          <a:bodyPr wrap="square" rtlCol="0">
            <a:spAutoFit/>
          </a:bodyPr>
          <a:lstStyle/>
          <a:p>
            <a:pPr algn="ctr"/>
            <a:r>
              <a:rPr lang="en-US" sz="3200" i="1" dirty="0" err="1" smtClean="0">
                <a:latin typeface="Times New Roman" pitchFamily="18" charset="0"/>
                <a:cs typeface="Times New Roman" pitchFamily="18" charset="0"/>
              </a:rPr>
              <a:t>Qualitex</a:t>
            </a:r>
            <a:r>
              <a:rPr lang="en-US" sz="3200" i="1" dirty="0" smtClean="0">
                <a:latin typeface="Times New Roman" pitchFamily="18" charset="0"/>
                <a:cs typeface="Times New Roman" pitchFamily="18" charset="0"/>
              </a:rPr>
              <a:t> Co. </a:t>
            </a:r>
            <a:r>
              <a:rPr lang="en-US" sz="3200" i="1" dirty="0">
                <a:latin typeface="Times New Roman" pitchFamily="18" charset="0"/>
                <a:cs typeface="Times New Roman" pitchFamily="18" charset="0"/>
              </a:rPr>
              <a:t>v. </a:t>
            </a:r>
            <a:r>
              <a:rPr lang="en-US" sz="3200" i="1" dirty="0" smtClean="0">
                <a:latin typeface="Times New Roman" pitchFamily="18" charset="0"/>
                <a:cs typeface="Times New Roman" pitchFamily="18" charset="0"/>
              </a:rPr>
              <a:t>Jacobson Products Co.</a:t>
            </a:r>
            <a:endParaRPr lang="en-US" sz="3200" i="1" dirty="0">
              <a:latin typeface="Times New Roman" pitchFamily="18" charset="0"/>
              <a:cs typeface="Times New Roman" pitchFamily="18" charset="0"/>
            </a:endParaRPr>
          </a:p>
          <a:p>
            <a:pPr algn="ctr"/>
            <a:r>
              <a:rPr lang="en-US" sz="3200" dirty="0">
                <a:latin typeface="Times New Roman" pitchFamily="18" charset="0"/>
                <a:cs typeface="Times New Roman" pitchFamily="18" charset="0"/>
              </a:rPr>
              <a:t>514 U.S. 159 (1995)</a:t>
            </a:r>
          </a:p>
        </p:txBody>
      </p:sp>
      <p:sp>
        <p:nvSpPr>
          <p:cNvPr id="8" name="TextBox 7"/>
          <p:cNvSpPr txBox="1"/>
          <p:nvPr/>
        </p:nvSpPr>
        <p:spPr>
          <a:xfrm>
            <a:off x="848191" y="2084858"/>
            <a:ext cx="8246168" cy="830997"/>
          </a:xfrm>
          <a:prstGeom prst="rect">
            <a:avLst/>
          </a:prstGeom>
          <a:noFill/>
        </p:spPr>
        <p:txBody>
          <a:bodyPr wrap="none" rtlCol="0">
            <a:spAutoFit/>
          </a:bodyPr>
          <a:lstStyle/>
          <a:p>
            <a:pPr marL="457200" indent="-457200">
              <a:buAutoNum type="arabicParenBoth"/>
            </a:pPr>
            <a:r>
              <a:rPr lang="en-US" sz="2400" dirty="0" smtClean="0">
                <a:latin typeface="Times New Roman" pitchFamily="18" charset="0"/>
                <a:cs typeface="Times New Roman" pitchFamily="18" charset="0"/>
              </a:rPr>
              <a:t>Color will </a:t>
            </a:r>
            <a:r>
              <a:rPr lang="en-US" sz="2400" dirty="0">
                <a:latin typeface="Times New Roman" pitchFamily="18" charset="0"/>
                <a:cs typeface="Times New Roman" pitchFamily="18" charset="0"/>
              </a:rPr>
              <a:t>produce uncertainty </a:t>
            </a:r>
            <a:r>
              <a:rPr lang="en-US" sz="2400" dirty="0" smtClean="0">
                <a:latin typeface="Times New Roman" pitchFamily="18" charset="0"/>
                <a:cs typeface="Times New Roman" pitchFamily="18" charset="0"/>
              </a:rPr>
              <a:t>about which shades </a:t>
            </a:r>
            <a:r>
              <a:rPr lang="en-US" sz="2400" dirty="0">
                <a:latin typeface="Times New Roman" pitchFamily="18" charset="0"/>
                <a:cs typeface="Times New Roman" pitchFamily="18" charset="0"/>
              </a:rPr>
              <a:t>of a color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competitors </a:t>
            </a:r>
            <a:r>
              <a:rPr lang="en-US" sz="2400" dirty="0">
                <a:latin typeface="Times New Roman" pitchFamily="18" charset="0"/>
                <a:cs typeface="Times New Roman" pitchFamily="18" charset="0"/>
              </a:rPr>
              <a:t>may lawfully </a:t>
            </a:r>
            <a:r>
              <a:rPr lang="en-US" sz="2400" dirty="0" smtClean="0">
                <a:latin typeface="Times New Roman" pitchFamily="18" charset="0"/>
                <a:cs typeface="Times New Roman" pitchFamily="18" charset="0"/>
              </a:rPr>
              <a:t>use.</a:t>
            </a:r>
            <a:endParaRPr lang="en-US" sz="2400" dirty="0">
              <a:latin typeface="Times New Roman" pitchFamily="18" charset="0"/>
              <a:cs typeface="Times New Roman" pitchFamily="18" charset="0"/>
            </a:endParaRPr>
          </a:p>
        </p:txBody>
      </p:sp>
      <p:sp>
        <p:nvSpPr>
          <p:cNvPr id="9" name="TextBox 8"/>
          <p:cNvSpPr txBox="1"/>
          <p:nvPr/>
        </p:nvSpPr>
        <p:spPr>
          <a:xfrm>
            <a:off x="228600" y="1452400"/>
            <a:ext cx="3300712" cy="461665"/>
          </a:xfrm>
          <a:prstGeom prst="rect">
            <a:avLst/>
          </a:prstGeom>
          <a:noFill/>
        </p:spPr>
        <p:txBody>
          <a:bodyPr wrap="none" rtlCol="0">
            <a:spAutoFit/>
          </a:bodyPr>
          <a:lstStyle/>
          <a:p>
            <a:r>
              <a:rPr lang="en-US" sz="2400" i="1" dirty="0" smtClean="0">
                <a:latin typeface="Times New Roman" pitchFamily="18" charset="0"/>
                <a:cs typeface="Times New Roman" pitchFamily="18" charset="0"/>
              </a:rPr>
              <a:t>Arguments against color</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5" name="TextBox 14"/>
          <p:cNvSpPr txBox="1"/>
          <p:nvPr/>
        </p:nvSpPr>
        <p:spPr>
          <a:xfrm>
            <a:off x="828885" y="2915855"/>
            <a:ext cx="7486230" cy="83099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Response</a:t>
            </a:r>
            <a:r>
              <a:rPr lang="en-US" sz="2400" dirty="0" smtClean="0">
                <a:latin typeface="Times New Roman" pitchFamily="18" charset="0"/>
                <a:cs typeface="Times New Roman" pitchFamily="18" charset="0"/>
              </a:rPr>
              <a:t>: Courts deal with difficult questions in trademark law; color is no different.</a:t>
            </a:r>
            <a:endParaRPr lang="en-US" sz="2400" dirty="0">
              <a:latin typeface="Times New Roman" pitchFamily="18" charset="0"/>
              <a:cs typeface="Times New Roman" pitchFamily="18" charset="0"/>
            </a:endParaRPr>
          </a:p>
        </p:txBody>
      </p:sp>
      <p:sp>
        <p:nvSpPr>
          <p:cNvPr id="14" name="TextBox 13"/>
          <p:cNvSpPr txBox="1"/>
          <p:nvPr/>
        </p:nvSpPr>
        <p:spPr>
          <a:xfrm>
            <a:off x="848191" y="3791532"/>
            <a:ext cx="410965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(2) Colors are limited in supply.</a:t>
            </a:r>
            <a:endParaRPr lang="en-US" sz="2400" dirty="0">
              <a:latin typeface="Times New Roman" pitchFamily="18" charset="0"/>
              <a:cs typeface="Times New Roman" pitchFamily="18" charset="0"/>
            </a:endParaRPr>
          </a:p>
        </p:txBody>
      </p:sp>
      <p:sp>
        <p:nvSpPr>
          <p:cNvPr id="16" name="TextBox 15"/>
          <p:cNvSpPr txBox="1"/>
          <p:nvPr/>
        </p:nvSpPr>
        <p:spPr>
          <a:xfrm>
            <a:off x="848191" y="4253197"/>
            <a:ext cx="7486230" cy="83099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Response</a:t>
            </a:r>
            <a:r>
              <a:rPr lang="en-US" sz="2400" dirty="0" smtClean="0">
                <a:latin typeface="Times New Roman" pitchFamily="18" charset="0"/>
                <a:cs typeface="Times New Roman" pitchFamily="18" charset="0"/>
              </a:rPr>
              <a:t>: If color depletion arises, the functionality doctrine would prevent anti-competitive effects.</a:t>
            </a:r>
            <a:endParaRPr lang="en-US" sz="2400" dirty="0">
              <a:latin typeface="Times New Roman" pitchFamily="18" charset="0"/>
              <a:cs typeface="Times New Roman" pitchFamily="18" charset="0"/>
            </a:endParaRPr>
          </a:p>
        </p:txBody>
      </p:sp>
      <p:sp>
        <p:nvSpPr>
          <p:cNvPr id="17" name="TextBox 16"/>
          <p:cNvSpPr txBox="1"/>
          <p:nvPr/>
        </p:nvSpPr>
        <p:spPr>
          <a:xfrm>
            <a:off x="848191" y="5211552"/>
            <a:ext cx="84592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(3) There’s no need to include color as subject matter of trademark.</a:t>
            </a:r>
            <a:endParaRPr lang="en-US" sz="2400" dirty="0">
              <a:latin typeface="Times New Roman" pitchFamily="18" charset="0"/>
              <a:cs typeface="Times New Roman" pitchFamily="18" charset="0"/>
            </a:endParaRPr>
          </a:p>
        </p:txBody>
      </p:sp>
      <p:sp>
        <p:nvSpPr>
          <p:cNvPr id="18" name="TextBox 17"/>
          <p:cNvSpPr txBox="1"/>
          <p:nvPr/>
        </p:nvSpPr>
        <p:spPr>
          <a:xfrm>
            <a:off x="848191" y="5722433"/>
            <a:ext cx="8246168" cy="83099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Response</a:t>
            </a:r>
            <a:r>
              <a:rPr lang="en-US" sz="2400" dirty="0" smtClean="0">
                <a:latin typeface="Times New Roman" pitchFamily="18" charset="0"/>
                <a:cs typeface="Times New Roman" pitchFamily="18" charset="0"/>
              </a:rPr>
              <a:t>: Some products may not allow for more marks to be attached.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4583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0242"/>
                                        </p:tgtEl>
                                        <p:attrNameLst>
                                          <p:attrName>style.opacity</p:attrName>
                                        </p:attrNameLst>
                                      </p:cBhvr>
                                      <p:to>
                                        <p:strVal val="0.15"/>
                                      </p:to>
                                    </p:set>
                                    <p:animEffect filter="image" prLst="opacity: 0.15">
                                      <p:cBhvr rctx="IE">
                                        <p:cTn id="7" dur="indefinite"/>
                                        <p:tgtEl>
                                          <p:spTgt spid="10242"/>
                                        </p:tgtEl>
                                      </p:cBhvr>
                                    </p:animEffect>
                                  </p:childTnLst>
                                </p:cTn>
                              </p:par>
                              <p:par>
                                <p:cTn id="8" presetID="9" presetClass="emph" presetSubtype="0" nodeType="withEffect">
                                  <p:stCondLst>
                                    <p:cond delay="0"/>
                                  </p:stCondLst>
                                  <p:childTnLst>
                                    <p:set>
                                      <p:cBhvr rctx="PPT">
                                        <p:cTn id="9" dur="indefinite"/>
                                        <p:tgtEl>
                                          <p:spTgt spid="10248"/>
                                        </p:tgtEl>
                                        <p:attrNameLst>
                                          <p:attrName>style.opacity</p:attrName>
                                        </p:attrNameLst>
                                      </p:cBhvr>
                                      <p:to>
                                        <p:strVal val="0.15"/>
                                      </p:to>
                                    </p:set>
                                    <p:animEffect filter="image" prLst="opacity: 0.15">
                                      <p:cBhvr rctx="IE">
                                        <p:cTn id="10" dur="indefinite"/>
                                        <p:tgtEl>
                                          <p:spTgt spid="10248"/>
                                        </p:tgtEl>
                                      </p:cBhvr>
                                    </p:animEffect>
                                  </p:childTnLst>
                                </p:cTn>
                              </p:par>
                              <p:par>
                                <p:cTn id="11" presetID="9" presetClass="emph" presetSubtype="0" nodeType="withEffect">
                                  <p:stCondLst>
                                    <p:cond delay="0"/>
                                  </p:stCondLst>
                                  <p:childTnLst>
                                    <p:set>
                                      <p:cBhvr rctx="PPT">
                                        <p:cTn id="12" dur="indefinite"/>
                                        <p:tgtEl>
                                          <p:spTgt spid="10246"/>
                                        </p:tgtEl>
                                        <p:attrNameLst>
                                          <p:attrName>style.opacity</p:attrName>
                                        </p:attrNameLst>
                                      </p:cBhvr>
                                      <p:to>
                                        <p:strVal val="0.15"/>
                                      </p:to>
                                    </p:set>
                                    <p:animEffect filter="image" prLst="opacity: 0.15">
                                      <p:cBhvr rctx="IE">
                                        <p:cTn id="13" dur="indefinite"/>
                                        <p:tgtEl>
                                          <p:spTgt spid="102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9" presetClass="emph" presetSubtype="0" grpId="1" nodeType="withEffect">
                                  <p:stCondLst>
                                    <p:cond delay="0"/>
                                  </p:stCondLst>
                                  <p:childTnLst>
                                    <p:set>
                                      <p:cBhvr rctx="PPT">
                                        <p:cTn id="27" dur="indefinite"/>
                                        <p:tgtEl>
                                          <p:spTgt spid="8"/>
                                        </p:tgtEl>
                                        <p:attrNameLst>
                                          <p:attrName>style.opacity</p:attrName>
                                        </p:attrNameLst>
                                      </p:cBhvr>
                                      <p:to>
                                        <p:strVal val="0.25"/>
                                      </p:to>
                                    </p:set>
                                    <p:animEffect filter="image" prLst="opacity: 0.25">
                                      <p:cBhvr rctx="IE">
                                        <p:cTn id="28" dur="indefinite"/>
                                        <p:tgtEl>
                                          <p:spTgt spid="8"/>
                                        </p:tgtEl>
                                      </p:cBhvr>
                                    </p:animEffect>
                                  </p:childTnLst>
                                </p:cTn>
                              </p:par>
                              <p:par>
                                <p:cTn id="29" presetID="9" presetClass="emph" presetSubtype="0" grpId="1" nodeType="withEffect">
                                  <p:stCondLst>
                                    <p:cond delay="0"/>
                                  </p:stCondLst>
                                  <p:childTnLst>
                                    <p:set>
                                      <p:cBhvr rctx="PPT">
                                        <p:cTn id="30" dur="indefinite"/>
                                        <p:tgtEl>
                                          <p:spTgt spid="15"/>
                                        </p:tgtEl>
                                        <p:attrNameLst>
                                          <p:attrName>style.opacity</p:attrName>
                                        </p:attrNameLst>
                                      </p:cBhvr>
                                      <p:to>
                                        <p:strVal val="0.25"/>
                                      </p:to>
                                    </p:set>
                                    <p:animEffect filter="image" prLst="opacity: 0.25">
                                      <p:cBhvr rctx="IE">
                                        <p:cTn id="31" dur="indefinite"/>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9" presetClass="emph" presetSubtype="0" grpId="1" nodeType="withEffect">
                                  <p:stCondLst>
                                    <p:cond delay="0"/>
                                  </p:stCondLst>
                                  <p:childTnLst>
                                    <p:set>
                                      <p:cBhvr rctx="PPT">
                                        <p:cTn id="41" dur="indefinite"/>
                                        <p:tgtEl>
                                          <p:spTgt spid="14"/>
                                        </p:tgtEl>
                                        <p:attrNameLst>
                                          <p:attrName>style.opacity</p:attrName>
                                        </p:attrNameLst>
                                      </p:cBhvr>
                                      <p:to>
                                        <p:strVal val="0.25"/>
                                      </p:to>
                                    </p:set>
                                    <p:animEffect filter="image" prLst="opacity: 0.25">
                                      <p:cBhvr rctx="IE">
                                        <p:cTn id="42" dur="indefinite"/>
                                        <p:tgtEl>
                                          <p:spTgt spid="14"/>
                                        </p:tgtEl>
                                      </p:cBhvr>
                                    </p:animEffect>
                                  </p:childTnLst>
                                </p:cTn>
                              </p:par>
                              <p:par>
                                <p:cTn id="43" presetID="9" presetClass="emph" presetSubtype="0" grpId="1" nodeType="withEffect">
                                  <p:stCondLst>
                                    <p:cond delay="0"/>
                                  </p:stCondLst>
                                  <p:childTnLst>
                                    <p:set>
                                      <p:cBhvr rctx="PPT">
                                        <p:cTn id="44" dur="indefinite"/>
                                        <p:tgtEl>
                                          <p:spTgt spid="16"/>
                                        </p:tgtEl>
                                        <p:attrNameLst>
                                          <p:attrName>style.opacity</p:attrName>
                                        </p:attrNameLst>
                                      </p:cBhvr>
                                      <p:to>
                                        <p:strVal val="0.25"/>
                                      </p:to>
                                    </p:set>
                                    <p:animEffect filter="image" prLst="opacity: 0.25">
                                      <p:cBhvr rctx="IE">
                                        <p:cTn id="45" dur="indefinite"/>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P spid="15" grpId="1"/>
      <p:bldP spid="14" grpId="0"/>
      <p:bldP spid="14" grpId="1"/>
      <p:bldP spid="16" grpId="0"/>
      <p:bldP spid="16" grpId="1"/>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1545</TotalTime>
  <Words>2075</Words>
  <Application>Microsoft Macintosh PowerPoint</Application>
  <PresentationFormat>On-screen Show (4:3)</PresentationFormat>
  <Paragraphs>200</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Carolina</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 NED</dc:creator>
  <cp:lastModifiedBy>Microsoft Office User</cp:lastModifiedBy>
  <cp:revision>105</cp:revision>
  <dcterms:created xsi:type="dcterms:W3CDTF">2016-11-03T12:09:05Z</dcterms:created>
  <dcterms:modified xsi:type="dcterms:W3CDTF">2017-06-29T18:30:00Z</dcterms:modified>
</cp:coreProperties>
</file>