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CE09E-900E-43B5-9BF4-4071F200FCCC}"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9B4CA948-A947-4A7B-B077-A3C12C4E3BA0}">
      <dgm:prSet custT="1"/>
      <dgm:spPr/>
      <dgm:t>
        <a:bodyPr/>
        <a:lstStyle/>
        <a:p>
          <a:pPr rtl="0">
            <a:lnSpc>
              <a:spcPct val="100000"/>
            </a:lnSpc>
            <a:spcAft>
              <a:spcPts val="0"/>
            </a:spcAft>
          </a:pPr>
          <a:r>
            <a:rPr lang="en-US" sz="1800" dirty="0" smtClean="0"/>
            <a:t>European Sports Federation (UEFA)</a:t>
          </a:r>
          <a:endParaRPr lang="en-US" sz="1800" dirty="0"/>
        </a:p>
      </dgm:t>
    </dgm:pt>
    <dgm:pt modelId="{D7BBF1BA-2FC5-4DEF-93EE-F6FF70A8D9CF}" type="parTrans" cxnId="{F6BC65C9-8964-4A2C-8FB0-DFD2C0796F8F}">
      <dgm:prSet/>
      <dgm:spPr/>
      <dgm:t>
        <a:bodyPr/>
        <a:lstStyle/>
        <a:p>
          <a:endParaRPr lang="en-US"/>
        </a:p>
      </dgm:t>
    </dgm:pt>
    <dgm:pt modelId="{8A6D2A98-67D6-475C-AB4E-F9F097254A07}" type="sibTrans" cxnId="{F6BC65C9-8964-4A2C-8FB0-DFD2C0796F8F}">
      <dgm:prSet/>
      <dgm:spPr/>
      <dgm:t>
        <a:bodyPr/>
        <a:lstStyle/>
        <a:p>
          <a:endParaRPr lang="en-US"/>
        </a:p>
      </dgm:t>
    </dgm:pt>
    <dgm:pt modelId="{3E2AF5BE-E8E2-43F7-BCFD-D59C1C8EC1A3}">
      <dgm:prSet custT="1"/>
      <dgm:spPr/>
      <dgm:t>
        <a:bodyPr/>
        <a:lstStyle/>
        <a:p>
          <a:pPr defTabSz="0" rtl="0">
            <a:lnSpc>
              <a:spcPct val="100000"/>
            </a:lnSpc>
            <a:spcAft>
              <a:spcPts val="0"/>
            </a:spcAft>
          </a:pPr>
          <a:r>
            <a:rPr lang="en-US" sz="1800" dirty="0" smtClean="0"/>
            <a:t>National</a:t>
          </a:r>
          <a:r>
            <a:rPr lang="en-US" sz="2000" dirty="0" smtClean="0"/>
            <a:t> SF </a:t>
          </a:r>
        </a:p>
        <a:p>
          <a:pPr defTabSz="889000" rtl="0">
            <a:lnSpc>
              <a:spcPct val="100000"/>
            </a:lnSpc>
            <a:spcAft>
              <a:spcPts val="0"/>
            </a:spcAft>
          </a:pPr>
          <a:r>
            <a:rPr lang="en-US" sz="1600" dirty="0" smtClean="0"/>
            <a:t>National </a:t>
          </a:r>
          <a:r>
            <a:rPr lang="en-US" sz="1200" dirty="0" smtClean="0"/>
            <a:t>(Olympic, Euro, World)</a:t>
          </a:r>
        </a:p>
        <a:p>
          <a:pPr defTabSz="889000" rtl="0">
            <a:lnSpc>
              <a:spcPct val="100000"/>
            </a:lnSpc>
            <a:spcAft>
              <a:spcPts val="0"/>
            </a:spcAft>
          </a:pPr>
          <a:r>
            <a:rPr lang="en-US" sz="1600" dirty="0" smtClean="0"/>
            <a:t>Club/League </a:t>
          </a:r>
          <a:r>
            <a:rPr lang="en-US" sz="1400" dirty="0" smtClean="0"/>
            <a:t>(e.g. Premier)</a:t>
          </a:r>
          <a:endParaRPr lang="en-US" sz="1400" dirty="0"/>
        </a:p>
      </dgm:t>
    </dgm:pt>
    <dgm:pt modelId="{A70CAA22-D0B9-425A-989E-78E7EE6D7C4A}" type="parTrans" cxnId="{7F13EE79-88FA-493C-89C2-AC8480BAE443}">
      <dgm:prSet/>
      <dgm:spPr/>
      <dgm:t>
        <a:bodyPr/>
        <a:lstStyle/>
        <a:p>
          <a:endParaRPr lang="en-US"/>
        </a:p>
      </dgm:t>
    </dgm:pt>
    <dgm:pt modelId="{3B7AF255-19BA-47D1-87FB-2788A5E8FE37}" type="sibTrans" cxnId="{7F13EE79-88FA-493C-89C2-AC8480BAE443}">
      <dgm:prSet/>
      <dgm:spPr/>
      <dgm:t>
        <a:bodyPr/>
        <a:lstStyle/>
        <a:p>
          <a:endParaRPr lang="en-US"/>
        </a:p>
      </dgm:t>
    </dgm:pt>
    <dgm:pt modelId="{C6127FF9-A087-47B8-A80E-C2B4C371041A}">
      <dgm:prSet custT="1"/>
      <dgm:spPr/>
      <dgm:t>
        <a:bodyPr/>
        <a:lstStyle/>
        <a:p>
          <a:pPr rtl="0"/>
          <a:r>
            <a:rPr lang="en-US" sz="2400" dirty="0" smtClean="0"/>
            <a:t>Regional Sports Federations</a:t>
          </a:r>
          <a:endParaRPr lang="en-US" sz="2400" dirty="0"/>
        </a:p>
      </dgm:t>
    </dgm:pt>
    <dgm:pt modelId="{AF936E0B-9BD2-46AB-A4C3-A0D26A2BC71B}" type="parTrans" cxnId="{3BF41632-F545-4330-AA9E-4BB958E8619F}">
      <dgm:prSet/>
      <dgm:spPr/>
      <dgm:t>
        <a:bodyPr/>
        <a:lstStyle/>
        <a:p>
          <a:endParaRPr lang="en-US"/>
        </a:p>
      </dgm:t>
    </dgm:pt>
    <dgm:pt modelId="{645E62BF-E7CD-4C63-9EF1-D13547CA8107}" type="sibTrans" cxnId="{3BF41632-F545-4330-AA9E-4BB958E8619F}">
      <dgm:prSet/>
      <dgm:spPr/>
      <dgm:t>
        <a:bodyPr/>
        <a:lstStyle/>
        <a:p>
          <a:endParaRPr lang="en-US"/>
        </a:p>
      </dgm:t>
    </dgm:pt>
    <dgm:pt modelId="{FC2E35E6-4ACC-4C31-BE93-94B1A531C62D}">
      <dgm:prSet custT="1"/>
      <dgm:spPr/>
      <dgm:t>
        <a:bodyPr/>
        <a:lstStyle/>
        <a:p>
          <a:pPr rtl="0"/>
          <a:r>
            <a:rPr lang="en-US" sz="2400" dirty="0" smtClean="0"/>
            <a:t>Grassroots Federations/Clubs (youth &amp; amateur)</a:t>
          </a:r>
          <a:endParaRPr lang="en-US" sz="2400" dirty="0"/>
        </a:p>
      </dgm:t>
    </dgm:pt>
    <dgm:pt modelId="{D1D8E7BE-70AF-4D51-968B-2B57A6C7E3B0}" type="parTrans" cxnId="{5063774B-E277-4814-971F-3697EFEF83B4}">
      <dgm:prSet/>
      <dgm:spPr/>
      <dgm:t>
        <a:bodyPr/>
        <a:lstStyle/>
        <a:p>
          <a:endParaRPr lang="en-US"/>
        </a:p>
      </dgm:t>
    </dgm:pt>
    <dgm:pt modelId="{0EA61430-5416-4460-A75E-78E515F22BD0}" type="sibTrans" cxnId="{5063774B-E277-4814-971F-3697EFEF83B4}">
      <dgm:prSet/>
      <dgm:spPr/>
      <dgm:t>
        <a:bodyPr/>
        <a:lstStyle/>
        <a:p>
          <a:endParaRPr lang="en-US"/>
        </a:p>
      </dgm:t>
    </dgm:pt>
    <dgm:pt modelId="{0866D535-F392-4A52-91B1-BEB529356706}" type="pres">
      <dgm:prSet presAssocID="{406CE09E-900E-43B5-9BF4-4071F200FCCC}" presName="Name0" presStyleCnt="0">
        <dgm:presLayoutVars>
          <dgm:dir/>
          <dgm:animLvl val="lvl"/>
          <dgm:resizeHandles val="exact"/>
        </dgm:presLayoutVars>
      </dgm:prSet>
      <dgm:spPr/>
      <dgm:t>
        <a:bodyPr/>
        <a:lstStyle/>
        <a:p>
          <a:endParaRPr lang="en-US"/>
        </a:p>
      </dgm:t>
    </dgm:pt>
    <dgm:pt modelId="{E01C15B6-0BE4-47B1-AE48-4C9F697D3A64}" type="pres">
      <dgm:prSet presAssocID="{9B4CA948-A947-4A7B-B077-A3C12C4E3BA0}" presName="Name8" presStyleCnt="0"/>
      <dgm:spPr/>
    </dgm:pt>
    <dgm:pt modelId="{E3C554F8-72D2-4AF4-B97B-18F63364A2E8}" type="pres">
      <dgm:prSet presAssocID="{9B4CA948-A947-4A7B-B077-A3C12C4E3BA0}" presName="level" presStyleLbl="node1" presStyleIdx="0" presStyleCnt="4">
        <dgm:presLayoutVars>
          <dgm:chMax val="1"/>
          <dgm:bulletEnabled val="1"/>
        </dgm:presLayoutVars>
      </dgm:prSet>
      <dgm:spPr/>
      <dgm:t>
        <a:bodyPr/>
        <a:lstStyle/>
        <a:p>
          <a:endParaRPr lang="en-US"/>
        </a:p>
      </dgm:t>
    </dgm:pt>
    <dgm:pt modelId="{A3D5A106-3437-49C8-BAEF-03B21253CDDD}" type="pres">
      <dgm:prSet presAssocID="{9B4CA948-A947-4A7B-B077-A3C12C4E3BA0}" presName="levelTx" presStyleLbl="revTx" presStyleIdx="0" presStyleCnt="0">
        <dgm:presLayoutVars>
          <dgm:chMax val="1"/>
          <dgm:bulletEnabled val="1"/>
        </dgm:presLayoutVars>
      </dgm:prSet>
      <dgm:spPr/>
      <dgm:t>
        <a:bodyPr/>
        <a:lstStyle/>
        <a:p>
          <a:endParaRPr lang="en-US"/>
        </a:p>
      </dgm:t>
    </dgm:pt>
    <dgm:pt modelId="{8A9A4D22-BF33-4B2B-B891-7381333DC5A5}" type="pres">
      <dgm:prSet presAssocID="{3E2AF5BE-E8E2-43F7-BCFD-D59C1C8EC1A3}" presName="Name8" presStyleCnt="0"/>
      <dgm:spPr/>
    </dgm:pt>
    <dgm:pt modelId="{83A5AF86-5BEE-40B1-83F2-67DC1F00ADEB}" type="pres">
      <dgm:prSet presAssocID="{3E2AF5BE-E8E2-43F7-BCFD-D59C1C8EC1A3}" presName="level" presStyleLbl="node1" presStyleIdx="1" presStyleCnt="4" custScaleX="103704" custScaleY="101393">
        <dgm:presLayoutVars>
          <dgm:chMax val="1"/>
          <dgm:bulletEnabled val="1"/>
        </dgm:presLayoutVars>
      </dgm:prSet>
      <dgm:spPr/>
      <dgm:t>
        <a:bodyPr/>
        <a:lstStyle/>
        <a:p>
          <a:endParaRPr lang="en-US"/>
        </a:p>
      </dgm:t>
    </dgm:pt>
    <dgm:pt modelId="{2D241D6C-07E0-4DE9-AD13-89FB1BBD852A}" type="pres">
      <dgm:prSet presAssocID="{3E2AF5BE-E8E2-43F7-BCFD-D59C1C8EC1A3}" presName="levelTx" presStyleLbl="revTx" presStyleIdx="0" presStyleCnt="0">
        <dgm:presLayoutVars>
          <dgm:chMax val="1"/>
          <dgm:bulletEnabled val="1"/>
        </dgm:presLayoutVars>
      </dgm:prSet>
      <dgm:spPr/>
      <dgm:t>
        <a:bodyPr/>
        <a:lstStyle/>
        <a:p>
          <a:endParaRPr lang="en-US"/>
        </a:p>
      </dgm:t>
    </dgm:pt>
    <dgm:pt modelId="{86D126FB-A98B-4763-A47F-7A5FC1673FE4}" type="pres">
      <dgm:prSet presAssocID="{C6127FF9-A087-47B8-A80E-C2B4C371041A}" presName="Name8" presStyleCnt="0"/>
      <dgm:spPr/>
    </dgm:pt>
    <dgm:pt modelId="{433778F7-8071-4A2E-8E15-095CB2339FB7}" type="pres">
      <dgm:prSet presAssocID="{C6127FF9-A087-47B8-A80E-C2B4C371041A}" presName="level" presStyleLbl="node1" presStyleIdx="2" presStyleCnt="4">
        <dgm:presLayoutVars>
          <dgm:chMax val="1"/>
          <dgm:bulletEnabled val="1"/>
        </dgm:presLayoutVars>
      </dgm:prSet>
      <dgm:spPr/>
      <dgm:t>
        <a:bodyPr/>
        <a:lstStyle/>
        <a:p>
          <a:endParaRPr lang="en-US"/>
        </a:p>
      </dgm:t>
    </dgm:pt>
    <dgm:pt modelId="{5B92F383-4404-488B-B3A0-FDB9255159C1}" type="pres">
      <dgm:prSet presAssocID="{C6127FF9-A087-47B8-A80E-C2B4C371041A}" presName="levelTx" presStyleLbl="revTx" presStyleIdx="0" presStyleCnt="0">
        <dgm:presLayoutVars>
          <dgm:chMax val="1"/>
          <dgm:bulletEnabled val="1"/>
        </dgm:presLayoutVars>
      </dgm:prSet>
      <dgm:spPr/>
      <dgm:t>
        <a:bodyPr/>
        <a:lstStyle/>
        <a:p>
          <a:endParaRPr lang="en-US"/>
        </a:p>
      </dgm:t>
    </dgm:pt>
    <dgm:pt modelId="{82EBE69B-E31A-4E7A-BEBF-D09338FFE804}" type="pres">
      <dgm:prSet presAssocID="{FC2E35E6-4ACC-4C31-BE93-94B1A531C62D}" presName="Name8" presStyleCnt="0"/>
      <dgm:spPr/>
    </dgm:pt>
    <dgm:pt modelId="{FB7FF586-801C-4CAE-ADF6-6A157FA84EE7}" type="pres">
      <dgm:prSet presAssocID="{FC2E35E6-4ACC-4C31-BE93-94B1A531C62D}" presName="level" presStyleLbl="node1" presStyleIdx="3" presStyleCnt="4">
        <dgm:presLayoutVars>
          <dgm:chMax val="1"/>
          <dgm:bulletEnabled val="1"/>
        </dgm:presLayoutVars>
      </dgm:prSet>
      <dgm:spPr/>
      <dgm:t>
        <a:bodyPr/>
        <a:lstStyle/>
        <a:p>
          <a:endParaRPr lang="en-US"/>
        </a:p>
      </dgm:t>
    </dgm:pt>
    <dgm:pt modelId="{7AD4D844-7F0A-41AE-A1D4-37C397A77952}" type="pres">
      <dgm:prSet presAssocID="{FC2E35E6-4ACC-4C31-BE93-94B1A531C62D}" presName="levelTx" presStyleLbl="revTx" presStyleIdx="0" presStyleCnt="0">
        <dgm:presLayoutVars>
          <dgm:chMax val="1"/>
          <dgm:bulletEnabled val="1"/>
        </dgm:presLayoutVars>
      </dgm:prSet>
      <dgm:spPr/>
      <dgm:t>
        <a:bodyPr/>
        <a:lstStyle/>
        <a:p>
          <a:endParaRPr lang="en-US"/>
        </a:p>
      </dgm:t>
    </dgm:pt>
  </dgm:ptLst>
  <dgm:cxnLst>
    <dgm:cxn modelId="{7050494D-1F98-AE40-82D7-16EFA5876F8F}" type="presOf" srcId="{3E2AF5BE-E8E2-43F7-BCFD-D59C1C8EC1A3}" destId="{83A5AF86-5BEE-40B1-83F2-67DC1F00ADEB}" srcOrd="0" destOrd="0" presId="urn:microsoft.com/office/officeart/2005/8/layout/pyramid1"/>
    <dgm:cxn modelId="{08EDBDBF-981D-1146-BF04-7EA2335B6925}" type="presOf" srcId="{FC2E35E6-4ACC-4C31-BE93-94B1A531C62D}" destId="{7AD4D844-7F0A-41AE-A1D4-37C397A77952}" srcOrd="1" destOrd="0" presId="urn:microsoft.com/office/officeart/2005/8/layout/pyramid1"/>
    <dgm:cxn modelId="{CAC1E395-9804-434E-B345-EF12DDC18B4C}" type="presOf" srcId="{C6127FF9-A087-47B8-A80E-C2B4C371041A}" destId="{5B92F383-4404-488B-B3A0-FDB9255159C1}" srcOrd="1" destOrd="0" presId="urn:microsoft.com/office/officeart/2005/8/layout/pyramid1"/>
    <dgm:cxn modelId="{F50B1FB8-9077-ED4E-ACF6-9191D7A859A4}" type="presOf" srcId="{FC2E35E6-4ACC-4C31-BE93-94B1A531C62D}" destId="{FB7FF586-801C-4CAE-ADF6-6A157FA84EE7}" srcOrd="0" destOrd="0" presId="urn:microsoft.com/office/officeart/2005/8/layout/pyramid1"/>
    <dgm:cxn modelId="{8D711B8E-D903-8C41-BD3A-7258DC9EAB10}" type="presOf" srcId="{C6127FF9-A087-47B8-A80E-C2B4C371041A}" destId="{433778F7-8071-4A2E-8E15-095CB2339FB7}" srcOrd="0" destOrd="0" presId="urn:microsoft.com/office/officeart/2005/8/layout/pyramid1"/>
    <dgm:cxn modelId="{48E37F9E-A5B5-D34C-8920-B0BDE383B77A}" type="presOf" srcId="{406CE09E-900E-43B5-9BF4-4071F200FCCC}" destId="{0866D535-F392-4A52-91B1-BEB529356706}" srcOrd="0" destOrd="0" presId="urn:microsoft.com/office/officeart/2005/8/layout/pyramid1"/>
    <dgm:cxn modelId="{5063774B-E277-4814-971F-3697EFEF83B4}" srcId="{406CE09E-900E-43B5-9BF4-4071F200FCCC}" destId="{FC2E35E6-4ACC-4C31-BE93-94B1A531C62D}" srcOrd="3" destOrd="0" parTransId="{D1D8E7BE-70AF-4D51-968B-2B57A6C7E3B0}" sibTransId="{0EA61430-5416-4460-A75E-78E515F22BD0}"/>
    <dgm:cxn modelId="{405FC7FC-739A-6944-9117-B5A49842BFA8}" type="presOf" srcId="{3E2AF5BE-E8E2-43F7-BCFD-D59C1C8EC1A3}" destId="{2D241D6C-07E0-4DE9-AD13-89FB1BBD852A}" srcOrd="1" destOrd="0" presId="urn:microsoft.com/office/officeart/2005/8/layout/pyramid1"/>
    <dgm:cxn modelId="{DD840AA6-B6C0-C641-B155-E53E999995E9}" type="presOf" srcId="{9B4CA948-A947-4A7B-B077-A3C12C4E3BA0}" destId="{E3C554F8-72D2-4AF4-B97B-18F63364A2E8}" srcOrd="0" destOrd="0" presId="urn:microsoft.com/office/officeart/2005/8/layout/pyramid1"/>
    <dgm:cxn modelId="{FBE51E3E-6701-834F-B733-BD578FA94C01}" type="presOf" srcId="{9B4CA948-A947-4A7B-B077-A3C12C4E3BA0}" destId="{A3D5A106-3437-49C8-BAEF-03B21253CDDD}" srcOrd="1" destOrd="0" presId="urn:microsoft.com/office/officeart/2005/8/layout/pyramid1"/>
    <dgm:cxn modelId="{F6BC65C9-8964-4A2C-8FB0-DFD2C0796F8F}" srcId="{406CE09E-900E-43B5-9BF4-4071F200FCCC}" destId="{9B4CA948-A947-4A7B-B077-A3C12C4E3BA0}" srcOrd="0" destOrd="0" parTransId="{D7BBF1BA-2FC5-4DEF-93EE-F6FF70A8D9CF}" sibTransId="{8A6D2A98-67D6-475C-AB4E-F9F097254A07}"/>
    <dgm:cxn modelId="{3BF41632-F545-4330-AA9E-4BB958E8619F}" srcId="{406CE09E-900E-43B5-9BF4-4071F200FCCC}" destId="{C6127FF9-A087-47B8-A80E-C2B4C371041A}" srcOrd="2" destOrd="0" parTransId="{AF936E0B-9BD2-46AB-A4C3-A0D26A2BC71B}" sibTransId="{645E62BF-E7CD-4C63-9EF1-D13547CA8107}"/>
    <dgm:cxn modelId="{7F13EE79-88FA-493C-89C2-AC8480BAE443}" srcId="{406CE09E-900E-43B5-9BF4-4071F200FCCC}" destId="{3E2AF5BE-E8E2-43F7-BCFD-D59C1C8EC1A3}" srcOrd="1" destOrd="0" parTransId="{A70CAA22-D0B9-425A-989E-78E7EE6D7C4A}" sibTransId="{3B7AF255-19BA-47D1-87FB-2788A5E8FE37}"/>
    <dgm:cxn modelId="{AA46AB43-53C0-D14B-BC9F-33A8938FFEC9}" type="presParOf" srcId="{0866D535-F392-4A52-91B1-BEB529356706}" destId="{E01C15B6-0BE4-47B1-AE48-4C9F697D3A64}" srcOrd="0" destOrd="0" presId="urn:microsoft.com/office/officeart/2005/8/layout/pyramid1"/>
    <dgm:cxn modelId="{DF1C0B74-67FA-0342-A470-1A8F01E3FCF4}" type="presParOf" srcId="{E01C15B6-0BE4-47B1-AE48-4C9F697D3A64}" destId="{E3C554F8-72D2-4AF4-B97B-18F63364A2E8}" srcOrd="0" destOrd="0" presId="urn:microsoft.com/office/officeart/2005/8/layout/pyramid1"/>
    <dgm:cxn modelId="{E0A0DBB2-0663-C549-9B51-730121CDE506}" type="presParOf" srcId="{E01C15B6-0BE4-47B1-AE48-4C9F697D3A64}" destId="{A3D5A106-3437-49C8-BAEF-03B21253CDDD}" srcOrd="1" destOrd="0" presId="urn:microsoft.com/office/officeart/2005/8/layout/pyramid1"/>
    <dgm:cxn modelId="{30571139-339A-A24B-AC42-2C245B1E9A5A}" type="presParOf" srcId="{0866D535-F392-4A52-91B1-BEB529356706}" destId="{8A9A4D22-BF33-4B2B-B891-7381333DC5A5}" srcOrd="1" destOrd="0" presId="urn:microsoft.com/office/officeart/2005/8/layout/pyramid1"/>
    <dgm:cxn modelId="{8323EB4E-10AD-AE4D-93B7-761000F8FF72}" type="presParOf" srcId="{8A9A4D22-BF33-4B2B-B891-7381333DC5A5}" destId="{83A5AF86-5BEE-40B1-83F2-67DC1F00ADEB}" srcOrd="0" destOrd="0" presId="urn:microsoft.com/office/officeart/2005/8/layout/pyramid1"/>
    <dgm:cxn modelId="{379FFECA-D208-BF46-A8B4-DC4C95A04306}" type="presParOf" srcId="{8A9A4D22-BF33-4B2B-B891-7381333DC5A5}" destId="{2D241D6C-07E0-4DE9-AD13-89FB1BBD852A}" srcOrd="1" destOrd="0" presId="urn:microsoft.com/office/officeart/2005/8/layout/pyramid1"/>
    <dgm:cxn modelId="{65C70CBA-1704-DC4F-A272-6185ABE0B8BC}" type="presParOf" srcId="{0866D535-F392-4A52-91B1-BEB529356706}" destId="{86D126FB-A98B-4763-A47F-7A5FC1673FE4}" srcOrd="2" destOrd="0" presId="urn:microsoft.com/office/officeart/2005/8/layout/pyramid1"/>
    <dgm:cxn modelId="{51D765AF-FBB0-CC41-9782-1E5FE9A2F4B3}" type="presParOf" srcId="{86D126FB-A98B-4763-A47F-7A5FC1673FE4}" destId="{433778F7-8071-4A2E-8E15-095CB2339FB7}" srcOrd="0" destOrd="0" presId="urn:microsoft.com/office/officeart/2005/8/layout/pyramid1"/>
    <dgm:cxn modelId="{A6975712-906D-5E42-9719-3293F22D646E}" type="presParOf" srcId="{86D126FB-A98B-4763-A47F-7A5FC1673FE4}" destId="{5B92F383-4404-488B-B3A0-FDB9255159C1}" srcOrd="1" destOrd="0" presId="urn:microsoft.com/office/officeart/2005/8/layout/pyramid1"/>
    <dgm:cxn modelId="{970D6536-503B-D046-832E-0EF179ADCE43}" type="presParOf" srcId="{0866D535-F392-4A52-91B1-BEB529356706}" destId="{82EBE69B-E31A-4E7A-BEBF-D09338FFE804}" srcOrd="3" destOrd="0" presId="urn:microsoft.com/office/officeart/2005/8/layout/pyramid1"/>
    <dgm:cxn modelId="{199AA884-F7DA-5647-AD35-7093A2131F0F}" type="presParOf" srcId="{82EBE69B-E31A-4E7A-BEBF-D09338FFE804}" destId="{FB7FF586-801C-4CAE-ADF6-6A157FA84EE7}" srcOrd="0" destOrd="0" presId="urn:microsoft.com/office/officeart/2005/8/layout/pyramid1"/>
    <dgm:cxn modelId="{7BD1EA82-EA20-8541-8911-8A424CDCDAD6}" type="presParOf" srcId="{82EBE69B-E31A-4E7A-BEBF-D09338FFE804}" destId="{7AD4D844-7F0A-41AE-A1D4-37C397A7795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554F8-72D2-4AF4-B97B-18F63364A2E8}">
      <dsp:nvSpPr>
        <dsp:cNvPr id="0" name=""/>
        <dsp:cNvSpPr/>
      </dsp:nvSpPr>
      <dsp:spPr>
        <a:xfrm>
          <a:off x="3089670" y="0"/>
          <a:ext cx="2050259" cy="1184515"/>
        </a:xfrm>
        <a:prstGeom prst="trapezoid">
          <a:avLst>
            <a:gd name="adj" fmla="val 865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100000"/>
            </a:lnSpc>
            <a:spcBef>
              <a:spcPct val="0"/>
            </a:spcBef>
            <a:spcAft>
              <a:spcPts val="0"/>
            </a:spcAft>
          </a:pPr>
          <a:r>
            <a:rPr lang="en-US" sz="1800" kern="1200" dirty="0" smtClean="0"/>
            <a:t>European Sports Federation (UEFA)</a:t>
          </a:r>
          <a:endParaRPr lang="en-US" sz="1800" kern="1200" dirty="0"/>
        </a:p>
      </dsp:txBody>
      <dsp:txXfrm>
        <a:off x="3089670" y="0"/>
        <a:ext cx="2050259" cy="1184515"/>
      </dsp:txXfrm>
    </dsp:sp>
    <dsp:sp modelId="{83A5AF86-5BEE-40B1-83F2-67DC1F00ADEB}">
      <dsp:nvSpPr>
        <dsp:cNvPr id="0" name=""/>
        <dsp:cNvSpPr/>
      </dsp:nvSpPr>
      <dsp:spPr>
        <a:xfrm>
          <a:off x="1973789" y="1184515"/>
          <a:ext cx="4282021" cy="1201015"/>
        </a:xfrm>
        <a:prstGeom prst="trapezoid">
          <a:avLst>
            <a:gd name="adj" fmla="val 865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0" rtl="0">
            <a:lnSpc>
              <a:spcPct val="100000"/>
            </a:lnSpc>
            <a:spcBef>
              <a:spcPct val="0"/>
            </a:spcBef>
            <a:spcAft>
              <a:spcPts val="0"/>
            </a:spcAft>
          </a:pPr>
          <a:r>
            <a:rPr lang="en-US" sz="1800" kern="1200" dirty="0" smtClean="0"/>
            <a:t>National</a:t>
          </a:r>
          <a:r>
            <a:rPr lang="en-US" sz="2000" kern="1200" dirty="0" smtClean="0"/>
            <a:t> SF </a:t>
          </a:r>
        </a:p>
        <a:p>
          <a:pPr lvl="0" algn="ctr" defTabSz="889000" rtl="0">
            <a:lnSpc>
              <a:spcPct val="100000"/>
            </a:lnSpc>
            <a:spcBef>
              <a:spcPct val="0"/>
            </a:spcBef>
            <a:spcAft>
              <a:spcPts val="0"/>
            </a:spcAft>
          </a:pPr>
          <a:r>
            <a:rPr lang="en-US" sz="1600" kern="1200" dirty="0" smtClean="0"/>
            <a:t>National </a:t>
          </a:r>
          <a:r>
            <a:rPr lang="en-US" sz="1200" kern="1200" dirty="0" smtClean="0"/>
            <a:t>(Olympic, Euro, World)</a:t>
          </a:r>
        </a:p>
        <a:p>
          <a:pPr lvl="0" algn="ctr" defTabSz="889000" rtl="0">
            <a:lnSpc>
              <a:spcPct val="100000"/>
            </a:lnSpc>
            <a:spcBef>
              <a:spcPct val="0"/>
            </a:spcBef>
            <a:spcAft>
              <a:spcPts val="0"/>
            </a:spcAft>
          </a:pPr>
          <a:r>
            <a:rPr lang="en-US" sz="1600" kern="1200" dirty="0" smtClean="0"/>
            <a:t>Club/League </a:t>
          </a:r>
          <a:r>
            <a:rPr lang="en-US" sz="1400" kern="1200" dirty="0" smtClean="0"/>
            <a:t>(e.g. Premier)</a:t>
          </a:r>
          <a:endParaRPr lang="en-US" sz="1400" kern="1200" dirty="0"/>
        </a:p>
      </dsp:txBody>
      <dsp:txXfrm>
        <a:off x="2723143" y="1184515"/>
        <a:ext cx="2783313" cy="1201015"/>
      </dsp:txXfrm>
    </dsp:sp>
    <dsp:sp modelId="{433778F7-8071-4A2E-8E15-095CB2339FB7}">
      <dsp:nvSpPr>
        <dsp:cNvPr id="0" name=""/>
        <dsp:cNvSpPr/>
      </dsp:nvSpPr>
      <dsp:spPr>
        <a:xfrm>
          <a:off x="1025129" y="2385531"/>
          <a:ext cx="6179340" cy="1184515"/>
        </a:xfrm>
        <a:prstGeom prst="trapezoid">
          <a:avLst>
            <a:gd name="adj" fmla="val 865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Regional Sports Federations</a:t>
          </a:r>
          <a:endParaRPr lang="en-US" sz="2400" kern="1200" dirty="0"/>
        </a:p>
      </dsp:txBody>
      <dsp:txXfrm>
        <a:off x="2106514" y="2385531"/>
        <a:ext cx="4016571" cy="1184515"/>
      </dsp:txXfrm>
    </dsp:sp>
    <dsp:sp modelId="{FB7FF586-801C-4CAE-ADF6-6A157FA84EE7}">
      <dsp:nvSpPr>
        <dsp:cNvPr id="0" name=""/>
        <dsp:cNvSpPr/>
      </dsp:nvSpPr>
      <dsp:spPr>
        <a:xfrm>
          <a:off x="0" y="3570047"/>
          <a:ext cx="8229600" cy="1184515"/>
        </a:xfrm>
        <a:prstGeom prst="trapezoid">
          <a:avLst>
            <a:gd name="adj" fmla="val 865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Grassroots Federations/Clubs (youth &amp; amateur)</a:t>
          </a:r>
          <a:endParaRPr lang="en-US" sz="2400" kern="1200" dirty="0"/>
        </a:p>
      </dsp:txBody>
      <dsp:txXfrm>
        <a:off x="1440179" y="3570047"/>
        <a:ext cx="5349240" cy="11845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A6AB0-D3A3-4647-A801-E31E2AE402C9}" type="datetimeFigureOut">
              <a:rPr lang="en-US" smtClean="0"/>
              <a:t>1/19/18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41993-4D25-444F-A667-F961A41C2740}" type="slidenum">
              <a:rPr lang="en-US" smtClean="0"/>
              <a:t>‹#›</a:t>
            </a:fld>
            <a:endParaRPr lang="en-US"/>
          </a:p>
        </p:txBody>
      </p:sp>
    </p:spTree>
    <p:extLst>
      <p:ext uri="{BB962C8B-B14F-4D97-AF65-F5344CB8AC3E}">
        <p14:creationId xmlns:p14="http://schemas.microsoft.com/office/powerpoint/2010/main" val="2465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c.europa.eu/sport/documents/library/doc248_en.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3675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9706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6384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307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in the US do universities sponsor athletic programs whose revenues, media coverage, and enterprise resemble professional sports franchises. </a:t>
            </a:r>
          </a:p>
          <a:p>
            <a:r>
              <a:rPr lang="en-US" dirty="0" smtClean="0"/>
              <a:t>* Passion- allegiance to school, tailgating, painted face, screaming fans</a:t>
            </a:r>
          </a:p>
          <a:p>
            <a:r>
              <a:rPr lang="en-US" dirty="0" smtClean="0"/>
              <a:t>* Boosts school spirit; donations; student application; money; commercialized </a:t>
            </a:r>
            <a:endParaRPr lang="en-US" dirty="0"/>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904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word “Association”.  Organized by sport, region, education, conference…</a:t>
            </a:r>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4230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06425"/>
            <a:ext cx="6191250" cy="3482975"/>
          </a:xfrm>
        </p:spPr>
      </p:sp>
      <p:sp>
        <p:nvSpPr>
          <p:cNvPr id="3" name="Notes Placeholder 2"/>
          <p:cNvSpPr>
            <a:spLocks noGrp="1"/>
          </p:cNvSpPr>
          <p:nvPr>
            <p:ph type="body" idx="1"/>
          </p:nvPr>
        </p:nvSpPr>
        <p:spPr>
          <a:xfrm>
            <a:off x="911225" y="4492625"/>
            <a:ext cx="5603240" cy="4180523"/>
          </a:xfrm>
        </p:spPr>
        <p:txBody>
          <a:bodyPr>
            <a:normAutofit/>
          </a:bodyPr>
          <a:lstStyle/>
          <a:p>
            <a:r>
              <a:rPr lang="en-US" sz="1000" dirty="0" smtClean="0"/>
              <a:t>European Model for Sport </a:t>
            </a:r>
            <a:r>
              <a:rPr lang="en-US" sz="1000" dirty="0" smtClean="0">
                <a:hlinkClick r:id="rId3"/>
              </a:rPr>
              <a:t>http://ec.europa.eu/sport/documents/library/doc248_en.pdf</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B956EEDF-9D6A-4E71-8DF8-D0BAF4F392D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707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eaLnBrk="1" hangingPunct="1"/>
            <a:r>
              <a:rPr lang="en-US" sz="2000" dirty="0"/>
              <a:t>Limits years of eligibility student-athletes</a:t>
            </a:r>
          </a:p>
          <a:p>
            <a:pPr lvl="2" eaLnBrk="1" hangingPunct="1"/>
            <a:r>
              <a:rPr lang="en-US" sz="2000" dirty="0"/>
              <a:t>Regulates the hours student-athletes may dedicate to sports</a:t>
            </a:r>
          </a:p>
          <a:p>
            <a:pPr lvl="2" eaLnBrk="1" hangingPunct="1"/>
            <a:r>
              <a:rPr lang="en-US" sz="2000" dirty="0"/>
              <a:t>Defines what benefits may be provided to student-athletes </a:t>
            </a:r>
          </a:p>
          <a:p>
            <a:endParaRPr lang="en-US" dirty="0"/>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3881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62290C-7AE9-412F-A48F-5ED6B4DA0B9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1099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7" name="Rectangle 6"/>
          <p:cNvSpPr>
            <a:spLocks noGrp="1" noChangeArrowheads="1"/>
          </p:cNvSpPr>
          <p:nvPr>
            <p:ph type="sldNum" sz="quarter" idx="12"/>
          </p:nvPr>
        </p:nvSpPr>
        <p:spPr>
          <a:ln/>
        </p:spPr>
        <p:txBody>
          <a:bodyPr/>
          <a:lstStyle>
            <a:lvl1pPr>
              <a:defRPr/>
            </a:lvl1pPr>
          </a:lstStyle>
          <a:p>
            <a:fld id="{6FA619BB-F97D-4726-A879-AB037DF0F7E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7" name="Rectangle 6"/>
          <p:cNvSpPr>
            <a:spLocks noGrp="1" noChangeArrowheads="1"/>
          </p:cNvSpPr>
          <p:nvPr>
            <p:ph type="sldNum" sz="quarter" idx="12"/>
          </p:nvPr>
        </p:nvSpPr>
        <p:spPr>
          <a:ln/>
        </p:spPr>
        <p:txBody>
          <a:bodyPr/>
          <a:lstStyle>
            <a:lvl1pPr>
              <a:defRPr/>
            </a:lvl1pPr>
          </a:lstStyle>
          <a:p>
            <a:fld id="{1DF8D80E-DA52-4E01-A138-2174305F55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5CE7661B-001F-481A-BF66-0E18201036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5CE7661B-001F-481A-BF66-0E182010361F}"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7488BDB-51FD-4517-B76E-359A1822A202}" type="datetimeFigureOut">
              <a:rPr lang="en-US" smtClean="0">
                <a:solidFill>
                  <a:srgbClr val="DFDCB7"/>
                </a:solidFill>
              </a:rPr>
              <a:pPr/>
              <a:t>1/19/18</a:t>
            </a:fld>
            <a:endParaRPr lang="en-US">
              <a:solidFill>
                <a:srgbClr val="DFDCB7"/>
              </a:solidFill>
            </a:endParaRPr>
          </a:p>
        </p:txBody>
      </p:sp>
      <p:sp>
        <p:nvSpPr>
          <p:cNvPr id="9" name="Slide Number Placeholder 8"/>
          <p:cNvSpPr>
            <a:spLocks noGrp="1"/>
          </p:cNvSpPr>
          <p:nvPr>
            <p:ph type="sldNum" sz="quarter" idx="11"/>
          </p:nvPr>
        </p:nvSpPr>
        <p:spPr/>
        <p:txBody>
          <a:bodyPr/>
          <a:lstStyle/>
          <a:p>
            <a:fld id="{5CE7661B-001F-481A-BF66-0E182010361F}"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CE7661B-001F-481A-BF66-0E182010361F}"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87488BDB-51FD-4517-B76E-359A1822A202}" type="datetimeFigureOut">
              <a:rPr lang="en-US" smtClean="0">
                <a:solidFill>
                  <a:srgbClr val="DFDCB7"/>
                </a:solidFill>
              </a:rPr>
              <a:pPr/>
              <a:t>1/19/18</a:t>
            </a:fld>
            <a:endParaRPr lang="en-US">
              <a:solidFill>
                <a:srgbClr val="DFDCB7"/>
              </a:solidFill>
            </a:endParaRPr>
          </a:p>
        </p:txBody>
      </p:sp>
    </p:spTree>
    <p:extLst>
      <p:ext uri="{BB962C8B-B14F-4D97-AF65-F5344CB8AC3E}">
        <p14:creationId xmlns:p14="http://schemas.microsoft.com/office/powerpoint/2010/main" val="1860825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hall@cap-pres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hyperlink" Target="http://en.wikipedia.org/wiki/File:NASCAR.svg" TargetMode="External"/><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1"/>
            <a:ext cx="7543800" cy="2212975"/>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a:t/>
            </a:r>
            <a:br>
              <a:rPr lang="en-US" b="1" dirty="0"/>
            </a:br>
            <a:r>
              <a:rPr lang="en-US" b="1" dirty="0" smtClean="0"/>
              <a:t>Sports Law</a:t>
            </a:r>
            <a:br>
              <a:rPr lang="en-US" b="1" dirty="0" smtClean="0"/>
            </a:br>
            <a:r>
              <a:rPr lang="en-US" sz="3600" b="1" dirty="0"/>
              <a:t>Spring 2018 </a:t>
            </a:r>
            <a:br>
              <a:rPr lang="en-US" sz="3600" b="1" dirty="0"/>
            </a:br>
            <a:r>
              <a:rPr lang="en-US" sz="3600" b="1" dirty="0"/>
              <a:t/>
            </a:r>
            <a:br>
              <a:rPr lang="en-US" sz="3600" b="1" dirty="0"/>
            </a:br>
            <a:endParaRPr lang="en-US" sz="3600" b="1" dirty="0"/>
          </a:p>
        </p:txBody>
      </p:sp>
      <p:sp>
        <p:nvSpPr>
          <p:cNvPr id="3" name="Subtitle 2"/>
          <p:cNvSpPr>
            <a:spLocks noGrp="1"/>
          </p:cNvSpPr>
          <p:nvPr>
            <p:ph type="subTitle" idx="1"/>
          </p:nvPr>
        </p:nvSpPr>
        <p:spPr>
          <a:xfrm>
            <a:off x="2209800" y="4572000"/>
            <a:ext cx="3352800" cy="1066800"/>
          </a:xfrm>
        </p:spPr>
        <p:txBody>
          <a:bodyPr/>
          <a:lstStyle/>
          <a:p>
            <a:r>
              <a:rPr lang="en-US" b="1" dirty="0">
                <a:latin typeface="Comic Sans MS" pitchFamily="-105" charset="0"/>
              </a:rPr>
              <a:t>Chapter 1: Legal Relationships in Amateur Sports</a:t>
            </a:r>
            <a:endParaRPr lang="en-US" b="1" dirty="0" smtClean="0"/>
          </a:p>
        </p:txBody>
      </p:sp>
      <p:pic>
        <p:nvPicPr>
          <p:cNvPr id="4" name="Picture 9"/>
          <p:cNvPicPr>
            <a:picLocks noChangeAspect="1" noChangeArrowheads="1"/>
          </p:cNvPicPr>
          <p:nvPr/>
        </p:nvPicPr>
        <p:blipFill>
          <a:blip r:embed="rId3" cstate="print"/>
          <a:srcRect/>
          <a:stretch>
            <a:fillRect/>
          </a:stretch>
        </p:blipFill>
        <p:spPr bwMode="auto">
          <a:xfrm>
            <a:off x="4343400" y="5389597"/>
            <a:ext cx="1676400" cy="1290638"/>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6553200" y="162663"/>
            <a:ext cx="2819400" cy="1828800"/>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91263"/>
            <a:ext cx="2857500" cy="1600200"/>
          </a:xfrm>
          <a:prstGeom prst="rect">
            <a:avLst/>
          </a:prstGeom>
        </p:spPr>
      </p:pic>
      <p:pic>
        <p:nvPicPr>
          <p:cNvPr id="7"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1" y="3931858"/>
            <a:ext cx="1804987" cy="2410142"/>
          </a:xfrm>
          <a:prstGeom prst="rect">
            <a:avLst/>
          </a:prstGeom>
        </p:spPr>
      </p:pic>
      <p:sp>
        <p:nvSpPr>
          <p:cNvPr id="9" name="TextBox 8"/>
          <p:cNvSpPr txBox="1"/>
          <p:nvPr/>
        </p:nvSpPr>
        <p:spPr>
          <a:xfrm>
            <a:off x="5715000" y="6526347"/>
            <a:ext cx="4495800" cy="307777"/>
          </a:xfrm>
          <a:prstGeom prst="rect">
            <a:avLst/>
          </a:prstGeom>
          <a:noFill/>
        </p:spPr>
        <p:txBody>
          <a:bodyPr wrap="square" rtlCol="0">
            <a:spAutoFit/>
          </a:bodyPr>
          <a:lstStyle/>
          <a:p>
            <a:r>
              <a:rPr lang="en-US" sz="1200" dirty="0">
                <a:solidFill>
                  <a:srgbClr val="2F2B20"/>
                </a:solidFill>
              </a:rPr>
              <a:t>Copyright © 2018 Carolina Academic Press, LLC. All rights reserved</a:t>
            </a:r>
            <a:r>
              <a:rPr lang="en-US" sz="1400" dirty="0">
                <a:solidFill>
                  <a:srgbClr val="2F2B20"/>
                </a:solidFill>
              </a:rPr>
              <a:t>.</a:t>
            </a:r>
            <a:endParaRPr lang="en-US" sz="1400" dirty="0">
              <a:solidFill>
                <a:srgbClr val="2F2B20"/>
              </a:solidFill>
            </a:endParaRPr>
          </a:p>
        </p:txBody>
      </p:sp>
    </p:spTree>
    <p:extLst>
      <p:ext uri="{BB962C8B-B14F-4D97-AF65-F5344CB8AC3E}">
        <p14:creationId xmlns:p14="http://schemas.microsoft.com/office/powerpoint/2010/main" val="109490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The Principle of Amateurism</a:t>
            </a:r>
            <a:endParaRPr lang="en-US" dirty="0"/>
          </a:p>
        </p:txBody>
      </p:sp>
      <p:sp>
        <p:nvSpPr>
          <p:cNvPr id="3" name="Content Placeholder 2"/>
          <p:cNvSpPr>
            <a:spLocks noGrp="1"/>
          </p:cNvSpPr>
          <p:nvPr>
            <p:ph idx="1"/>
          </p:nvPr>
        </p:nvSpPr>
        <p:spPr>
          <a:xfrm>
            <a:off x="1981201" y="1219201"/>
            <a:ext cx="7762743" cy="4906963"/>
          </a:xfrm>
        </p:spPr>
        <p:txBody>
          <a:bodyPr>
            <a:normAutofit/>
          </a:bodyPr>
          <a:lstStyle/>
          <a:p>
            <a:pPr marL="114300" indent="0">
              <a:buNone/>
            </a:pPr>
            <a:r>
              <a:rPr lang="en-US" dirty="0" smtClean="0"/>
              <a:t>“Student-athletes shall be </a:t>
            </a:r>
            <a:r>
              <a:rPr lang="en-US" dirty="0" smtClean="0">
                <a:solidFill>
                  <a:srgbClr val="FF0000"/>
                </a:solidFill>
              </a:rPr>
              <a:t>amateurs </a:t>
            </a:r>
            <a:r>
              <a:rPr lang="en-US" dirty="0" smtClean="0"/>
              <a:t>in an intercollegiate sport, and their participation should be motivated primarily by education and by the physical, mental and social benefits to be derived.  Student participation in ICA is an avocation, and student-athletes should be protected from exploitation by professional and commercial enterprises. “</a:t>
            </a:r>
          </a:p>
          <a:p>
            <a:endParaRPr lang="en-US" sz="2400" dirty="0"/>
          </a:p>
          <a:p>
            <a:r>
              <a:rPr lang="en-US" sz="2400" dirty="0"/>
              <a:t>NCAA, Div. I Manual 2.9 (2012-13)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1" y="5181601"/>
            <a:ext cx="1057143" cy="1047619"/>
          </a:xfrm>
          <a:prstGeom prst="rect">
            <a:avLst/>
          </a:prstGeom>
        </p:spPr>
      </p:pic>
    </p:spTree>
    <p:extLst>
      <p:ext uri="{BB962C8B-B14F-4D97-AF65-F5344CB8AC3E}">
        <p14:creationId xmlns:p14="http://schemas.microsoft.com/office/powerpoint/2010/main" val="175090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spcBef>
                <a:spcPts val="0"/>
              </a:spcBef>
              <a:buClrTx/>
              <a:buNone/>
            </a:pPr>
            <a:r>
              <a:rPr lang="en-US" dirty="0"/>
              <a:t>The full set </a:t>
            </a:r>
            <a:r>
              <a:rPr lang="en-US" dirty="0" smtClean="0"/>
              <a:t>of 489 </a:t>
            </a:r>
            <a:r>
              <a:rPr lang="en-US" dirty="0"/>
              <a:t>PowerPoint slides is available upon </a:t>
            </a:r>
            <a:r>
              <a:rPr lang="en-US" dirty="0" smtClean="0"/>
              <a:t>adoption of this book. If you are a professor using this book for a class, please email Beth at </a:t>
            </a:r>
            <a:r>
              <a:rPr lang="en-US" dirty="0">
                <a:hlinkClick r:id="rId2"/>
              </a:rPr>
              <a:t>bhall@cap-press.com</a:t>
            </a:r>
            <a:r>
              <a:rPr lang="en-US" dirty="0"/>
              <a:t> for more information.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2441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Sports Law</a:t>
            </a:r>
            <a:endParaRPr lang="en-US" dirty="0"/>
          </a:p>
        </p:txBody>
      </p:sp>
      <p:sp>
        <p:nvSpPr>
          <p:cNvPr id="6" name="Content Placeholder 5"/>
          <p:cNvSpPr>
            <a:spLocks noGrp="1"/>
          </p:cNvSpPr>
          <p:nvPr>
            <p:ph idx="1"/>
          </p:nvPr>
        </p:nvSpPr>
        <p:spPr/>
        <p:txBody>
          <a:bodyPr>
            <a:normAutofit/>
          </a:bodyPr>
          <a:lstStyle/>
          <a:p>
            <a:r>
              <a:rPr lang="en-US" i="1" dirty="0" smtClean="0"/>
              <a:t>Administrative Details</a:t>
            </a:r>
          </a:p>
          <a:p>
            <a:r>
              <a:rPr lang="en-US" i="1" dirty="0" smtClean="0"/>
              <a:t>Class Format &amp; Syllabus</a:t>
            </a:r>
          </a:p>
          <a:p>
            <a:r>
              <a:rPr lang="en-US" i="1" dirty="0" smtClean="0"/>
              <a:t>Problem Method, Experiential</a:t>
            </a:r>
          </a:p>
          <a:p>
            <a:r>
              <a:rPr lang="en-US" i="1" dirty="0" smtClean="0"/>
              <a:t>Team Hot Topics Reports</a:t>
            </a:r>
          </a:p>
          <a:p>
            <a:r>
              <a:rPr lang="en-US" i="1" dirty="0" smtClean="0"/>
              <a:t>Industry Experts</a:t>
            </a:r>
          </a:p>
          <a:p>
            <a:r>
              <a:rPr lang="en-US" i="1" dirty="0" smtClean="0"/>
              <a:t>Writing, Presenting</a:t>
            </a:r>
          </a:p>
          <a:p>
            <a:r>
              <a:rPr lang="en-US" i="1" dirty="0" smtClean="0"/>
              <a:t>Get Involved!  Sports Lawyer </a:t>
            </a:r>
            <a:r>
              <a:rPr lang="en-US" i="1" dirty="0" err="1" smtClean="0"/>
              <a:t>Ass’n</a:t>
            </a:r>
            <a:r>
              <a:rPr lang="en-US" i="1" dirty="0" smtClean="0"/>
              <a:t>, BHBA</a:t>
            </a:r>
          </a:p>
          <a:p>
            <a:r>
              <a:rPr lang="en-US" i="1" dirty="0" smtClean="0"/>
              <a:t>Your Interests in Sports, Sports Law?</a:t>
            </a:r>
          </a:p>
          <a:p>
            <a:endParaRPr lang="en-US" i="1" dirty="0" smtClean="0"/>
          </a:p>
          <a:p>
            <a:r>
              <a:rPr lang="en-US" i="1" dirty="0" smtClean="0"/>
              <a:t>Part I – Amateur Sports &amp; The Law </a:t>
            </a:r>
          </a:p>
          <a:p>
            <a:r>
              <a:rPr lang="en-US" i="1" dirty="0" smtClean="0"/>
              <a:t>Chapter 1 – Legal Relationships in Amateur Sports</a:t>
            </a:r>
          </a:p>
          <a:p>
            <a:endParaRPr lang="en-US" i="1" dirty="0"/>
          </a:p>
        </p:txBody>
      </p:sp>
    </p:spTree>
    <p:extLst>
      <p:ext uri="{BB962C8B-B14F-4D97-AF65-F5344CB8AC3E}">
        <p14:creationId xmlns:p14="http://schemas.microsoft.com/office/powerpoint/2010/main" val="1232351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a:t>
            </a:r>
            <a:r>
              <a:rPr lang="en-US" dirty="0" smtClean="0"/>
              <a:t>Sports Law?  </a:t>
            </a:r>
            <a:br>
              <a:rPr lang="en-US" dirty="0" smtClean="0"/>
            </a:br>
            <a:r>
              <a:rPr lang="en-US" i="1" dirty="0" smtClean="0"/>
              <a:t>What is </a:t>
            </a:r>
            <a:r>
              <a:rPr lang="en-US" dirty="0" smtClean="0"/>
              <a:t>Sports Law?</a:t>
            </a:r>
            <a:endParaRPr lang="en-US" dirty="0"/>
          </a:p>
        </p:txBody>
      </p:sp>
      <p:sp>
        <p:nvSpPr>
          <p:cNvPr id="3" name="Content Placeholder 2"/>
          <p:cNvSpPr>
            <a:spLocks noGrp="1"/>
          </p:cNvSpPr>
          <p:nvPr>
            <p:ph idx="1"/>
          </p:nvPr>
        </p:nvSpPr>
        <p:spPr/>
        <p:txBody>
          <a:bodyPr/>
          <a:lstStyle/>
          <a:p>
            <a:endParaRPr lang="en-US" i="1" dirty="0" smtClean="0"/>
          </a:p>
          <a:p>
            <a:endParaRPr lang="en-US" i="1" dirty="0"/>
          </a:p>
          <a:p>
            <a:endParaRPr lang="en-US" i="1" dirty="0" smtClean="0"/>
          </a:p>
          <a:p>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4683617"/>
            <a:ext cx="2667000" cy="2133600"/>
          </a:xfrm>
          <a:prstGeom prst="rect">
            <a:avLst/>
          </a:prstGeom>
        </p:spPr>
      </p:pic>
      <p:pic>
        <p:nvPicPr>
          <p:cNvPr id="5" name="Content Placeholder 4" descr="uclanc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061" y="3962400"/>
            <a:ext cx="2134520" cy="2667418"/>
          </a:xfrm>
          <a:prstGeom prst="rect">
            <a:avLst/>
          </a:prstGeom>
        </p:spPr>
      </p:pic>
      <p:pic>
        <p:nvPicPr>
          <p:cNvPr id="6"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4923" y="1416838"/>
            <a:ext cx="1945279" cy="22098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8140" y="304801"/>
            <a:ext cx="2057400" cy="1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p:cNvPicPr>
          <p:nvPr/>
        </p:nvPicPr>
        <p:blipFill rotWithShape="1">
          <a:blip r:embed="rId6" cstate="screen">
            <a:extLst>
              <a:ext uri="{28A0092B-C50C-407E-A947-70E740481C1C}">
                <a14:useLocalDpi xmlns:a14="http://schemas.microsoft.com/office/drawing/2010/main"/>
              </a:ext>
            </a:extLst>
          </a:blip>
          <a:srcRect l="14447" t="2385" r="14197" b="3123"/>
          <a:stretch/>
        </p:blipFill>
        <p:spPr bwMode="auto">
          <a:xfrm>
            <a:off x="2064913" y="2133601"/>
            <a:ext cx="1524000" cy="172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6446" y="2346120"/>
            <a:ext cx="1551033" cy="11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rotWithShape="1">
          <a:blip r:embed="rId8" cstate="screen">
            <a:extLst>
              <a:ext uri="{28A0092B-C50C-407E-A947-70E740481C1C}">
                <a14:useLocalDpi xmlns:a14="http://schemas.microsoft.com/office/drawing/2010/main"/>
              </a:ext>
            </a:extLst>
          </a:blip>
          <a:srcRect l="28695" r="28785"/>
          <a:stretch/>
        </p:blipFill>
        <p:spPr bwMode="auto">
          <a:xfrm>
            <a:off x="4502548" y="4891219"/>
            <a:ext cx="1367101" cy="149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52339" y="2914846"/>
            <a:ext cx="1001722" cy="939115"/>
          </a:xfrm>
          <a:prstGeom prst="rect">
            <a:avLst/>
          </a:prstGeom>
        </p:spPr>
      </p:pic>
      <p:pic>
        <p:nvPicPr>
          <p:cNvPr id="12" name="Picture 2" descr="NASCAR.svg">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606581" y="4234446"/>
            <a:ext cx="169333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83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Autofit/>
          </a:bodyPr>
          <a:lstStyle/>
          <a:p>
            <a:r>
              <a:rPr lang="en-US" sz="2800" b="1" dirty="0">
                <a:latin typeface="Comic Sans MS" pitchFamily="-105" charset="0"/>
              </a:rPr>
              <a:t/>
            </a:r>
            <a:br>
              <a:rPr lang="en-US" sz="2800" b="1" dirty="0">
                <a:latin typeface="Comic Sans MS" pitchFamily="-105" charset="0"/>
              </a:rPr>
            </a:br>
            <a:r>
              <a:rPr lang="en-US" sz="2800" b="1" dirty="0" err="1">
                <a:latin typeface="Comic Sans MS" pitchFamily="-105" charset="0"/>
              </a:rPr>
              <a:t>Ch</a:t>
            </a:r>
            <a:r>
              <a:rPr lang="en-US" sz="2800" b="1" dirty="0">
                <a:latin typeface="Comic Sans MS" pitchFamily="-105" charset="0"/>
              </a:rPr>
              <a:t> </a:t>
            </a:r>
            <a:r>
              <a:rPr lang="en-US" sz="2800" b="1" dirty="0">
                <a:latin typeface="Comic Sans MS" pitchFamily="-105" charset="0"/>
              </a:rPr>
              <a:t>1: Legal Relationships in Amateur Sports</a:t>
            </a:r>
            <a:r>
              <a:rPr lang="en-US" sz="2800" b="1" dirty="0"/>
              <a:t/>
            </a:r>
            <a:br>
              <a:rPr lang="en-US" sz="2800" b="1" dirty="0"/>
            </a:br>
            <a:endParaRPr lang="en-US" sz="2800" dirty="0"/>
          </a:p>
        </p:txBody>
      </p:sp>
      <p:sp>
        <p:nvSpPr>
          <p:cNvPr id="3" name="Content Placeholder 2"/>
          <p:cNvSpPr>
            <a:spLocks noGrp="1"/>
          </p:cNvSpPr>
          <p:nvPr>
            <p:ph idx="1"/>
          </p:nvPr>
        </p:nvSpPr>
        <p:spPr>
          <a:xfrm>
            <a:off x="1752600" y="990600"/>
            <a:ext cx="8458200" cy="5867400"/>
          </a:xfrm>
        </p:spPr>
        <p:txBody>
          <a:bodyPr>
            <a:normAutofit fontScale="92500" lnSpcReduction="10000"/>
          </a:bodyPr>
          <a:lstStyle/>
          <a:p>
            <a:pPr marL="0" indent="0">
              <a:buNone/>
            </a:pPr>
            <a:r>
              <a:rPr lang="en-US" dirty="0" smtClean="0">
                <a:solidFill>
                  <a:schemeClr val="accent5">
                    <a:lumMod val="75000"/>
                  </a:schemeClr>
                </a:solidFill>
              </a:rPr>
              <a:t>What </a:t>
            </a:r>
            <a:r>
              <a:rPr lang="en-US" dirty="0">
                <a:solidFill>
                  <a:schemeClr val="accent5">
                    <a:lumMod val="75000"/>
                  </a:schemeClr>
                </a:solidFill>
              </a:rPr>
              <a:t>is Amateurism</a:t>
            </a:r>
            <a:r>
              <a:rPr lang="en-US" dirty="0" smtClean="0">
                <a:solidFill>
                  <a:schemeClr val="accent5">
                    <a:lumMod val="75000"/>
                  </a:schemeClr>
                </a:solidFill>
              </a:rPr>
              <a:t>?  Why?</a:t>
            </a:r>
          </a:p>
          <a:p>
            <a:pPr lvl="0"/>
            <a:r>
              <a:rPr lang="en-US" dirty="0" smtClean="0"/>
              <a:t>Governing Bodies &amp; Rules – NCAA, CFP, Conference Structure</a:t>
            </a:r>
            <a:endParaRPr lang="en-US" dirty="0"/>
          </a:p>
          <a:p>
            <a:pPr marL="0" indent="0">
              <a:buNone/>
            </a:pPr>
            <a:r>
              <a:rPr lang="en-US" dirty="0" smtClean="0">
                <a:solidFill>
                  <a:schemeClr val="accent5">
                    <a:lumMod val="75000"/>
                  </a:schemeClr>
                </a:solidFill>
              </a:rPr>
              <a:t>Amateur Athletes</a:t>
            </a:r>
            <a:r>
              <a:rPr lang="en-US" dirty="0">
                <a:solidFill>
                  <a:schemeClr val="accent5">
                    <a:lumMod val="75000"/>
                  </a:schemeClr>
                </a:solidFill>
              </a:rPr>
              <a:t>’ </a:t>
            </a:r>
            <a:r>
              <a:rPr lang="en-US" dirty="0" smtClean="0">
                <a:solidFill>
                  <a:schemeClr val="accent5">
                    <a:lumMod val="75000"/>
                  </a:schemeClr>
                </a:solidFill>
              </a:rPr>
              <a:t>Rights &amp; Athletic </a:t>
            </a:r>
            <a:r>
              <a:rPr lang="en-US" dirty="0">
                <a:solidFill>
                  <a:schemeClr val="accent5">
                    <a:lumMod val="75000"/>
                  </a:schemeClr>
                </a:solidFill>
              </a:rPr>
              <a:t>Scholarship</a:t>
            </a:r>
          </a:p>
          <a:p>
            <a:r>
              <a:rPr lang="en-US" dirty="0" smtClean="0"/>
              <a:t>Barney Moore v. SSU  --  jilted recruit’s options?</a:t>
            </a:r>
          </a:p>
          <a:p>
            <a:r>
              <a:rPr lang="en-US" i="1" dirty="0" smtClean="0"/>
              <a:t>Taylor v. Wake Forest -</a:t>
            </a:r>
            <a:r>
              <a:rPr lang="en-US" dirty="0" smtClean="0"/>
              <a:t>(reciprocal obligations)</a:t>
            </a:r>
          </a:p>
          <a:p>
            <a:r>
              <a:rPr lang="en-US" i="1" dirty="0"/>
              <a:t>Ross v. </a:t>
            </a:r>
            <a:r>
              <a:rPr lang="en-US" i="1" dirty="0" smtClean="0"/>
              <a:t>Creighton – </a:t>
            </a:r>
            <a:r>
              <a:rPr lang="en-US" dirty="0" smtClean="0"/>
              <a:t>K claim- </a:t>
            </a:r>
            <a:r>
              <a:rPr lang="en-US" u="sng" dirty="0" smtClean="0"/>
              <a:t>identifiable promise</a:t>
            </a:r>
            <a:r>
              <a:rPr lang="en-US" dirty="0" smtClean="0"/>
              <a:t> that D failed to honor; judicial reluctance to inquire into quality of educational services (e.g., educational MP).</a:t>
            </a:r>
          </a:p>
          <a:p>
            <a:r>
              <a:rPr lang="en-US" i="1" dirty="0" smtClean="0"/>
              <a:t>McAdoo v. UNC</a:t>
            </a:r>
            <a:r>
              <a:rPr lang="en-US" dirty="0" smtClean="0"/>
              <a:t> – injured pro prospects claim speculative</a:t>
            </a:r>
            <a:endParaRPr lang="en-US" i="1" dirty="0" smtClean="0"/>
          </a:p>
          <a:p>
            <a:pPr lvl="0"/>
            <a:r>
              <a:rPr lang="en-US" dirty="0" smtClean="0"/>
              <a:t>Advise Athletic Director/Coaches </a:t>
            </a:r>
            <a:r>
              <a:rPr lang="en-US" dirty="0"/>
              <a:t>regarding </a:t>
            </a:r>
            <a:r>
              <a:rPr lang="en-US" dirty="0" smtClean="0"/>
              <a:t>recruitment activities</a:t>
            </a:r>
            <a:endParaRPr lang="en-US" dirty="0"/>
          </a:p>
          <a:p>
            <a:pPr lvl="0"/>
            <a:r>
              <a:rPr lang="en-US" dirty="0" smtClean="0"/>
              <a:t>Advise </a:t>
            </a:r>
            <a:r>
              <a:rPr lang="en-US" dirty="0"/>
              <a:t>the </a:t>
            </a:r>
            <a:r>
              <a:rPr lang="en-US" dirty="0" smtClean="0"/>
              <a:t>student-athlete  - </a:t>
            </a:r>
          </a:p>
          <a:p>
            <a:pPr lvl="0"/>
            <a:r>
              <a:rPr lang="en-US" dirty="0" smtClean="0"/>
              <a:t>National Letter of Intent</a:t>
            </a:r>
          </a:p>
          <a:p>
            <a:pPr marL="114300" indent="0">
              <a:buNone/>
            </a:pPr>
            <a:r>
              <a:rPr lang="en-US" dirty="0" smtClean="0">
                <a:solidFill>
                  <a:schemeClr val="accent5">
                    <a:lumMod val="75000"/>
                  </a:schemeClr>
                </a:solidFill>
              </a:rPr>
              <a:t>The Athlete as Employee --  </a:t>
            </a:r>
            <a:r>
              <a:rPr lang="en-US" sz="2400" i="1" dirty="0">
                <a:solidFill>
                  <a:srgbClr val="0070C0"/>
                </a:solidFill>
              </a:rPr>
              <a:t>Are scholarship </a:t>
            </a:r>
            <a:r>
              <a:rPr lang="en-US" sz="2400" i="1" dirty="0">
                <a:solidFill>
                  <a:srgbClr val="0070C0"/>
                </a:solidFill>
              </a:rPr>
              <a:t>athletes </a:t>
            </a:r>
            <a:r>
              <a:rPr lang="en-US" sz="2400" i="1" dirty="0">
                <a:solidFill>
                  <a:srgbClr val="0070C0"/>
                </a:solidFill>
              </a:rPr>
              <a:t>entitled to: </a:t>
            </a:r>
            <a:r>
              <a:rPr lang="en-US" sz="2400" i="1" dirty="0">
                <a:solidFill>
                  <a:srgbClr val="0070C0"/>
                </a:solidFill>
              </a:rPr>
              <a:t/>
            </a:r>
            <a:br>
              <a:rPr lang="en-US" sz="2400" i="1" dirty="0">
                <a:solidFill>
                  <a:srgbClr val="0070C0"/>
                </a:solidFill>
              </a:rPr>
            </a:br>
            <a:r>
              <a:rPr lang="en-US" sz="2400" i="1" dirty="0">
                <a:solidFill>
                  <a:srgbClr val="0070C0"/>
                </a:solidFill>
              </a:rPr>
              <a:t>1. Worker’s </a:t>
            </a:r>
            <a:r>
              <a:rPr lang="en-US" sz="2400" i="1" dirty="0">
                <a:solidFill>
                  <a:srgbClr val="0070C0"/>
                </a:solidFill>
              </a:rPr>
              <a:t>Comp for sports-injuries</a:t>
            </a:r>
            <a:r>
              <a:rPr lang="en-US" sz="2400" i="1" dirty="0">
                <a:solidFill>
                  <a:srgbClr val="0070C0"/>
                </a:solidFill>
              </a:rPr>
              <a:t>?  </a:t>
            </a:r>
          </a:p>
          <a:p>
            <a:pPr marL="114300" indent="0">
              <a:buNone/>
            </a:pPr>
            <a:r>
              <a:rPr lang="en-US" sz="2400" i="1" dirty="0">
                <a:solidFill>
                  <a:srgbClr val="0070C0"/>
                </a:solidFill>
              </a:rPr>
              <a:t>2. Unionization?  </a:t>
            </a:r>
          </a:p>
          <a:p>
            <a:pPr marL="114300" indent="0">
              <a:buNone/>
            </a:pPr>
            <a:r>
              <a:rPr lang="en-US" sz="2400" i="1" dirty="0">
                <a:solidFill>
                  <a:srgbClr val="0070C0"/>
                </a:solidFill>
              </a:rPr>
              <a:t>3.  Minimum Wages?</a:t>
            </a:r>
            <a:r>
              <a:rPr lang="en-US" sz="2400" i="1" dirty="0">
                <a:solidFill>
                  <a:srgbClr val="0070C0"/>
                </a:solidFill>
              </a:rPr>
              <a:t/>
            </a:r>
            <a:br>
              <a:rPr lang="en-US" sz="2400" i="1" dirty="0">
                <a:solidFill>
                  <a:srgbClr val="0070C0"/>
                </a:solidFill>
              </a:rPr>
            </a:br>
            <a:endParaRPr lang="en-US" dirty="0"/>
          </a:p>
          <a:p>
            <a:endParaRPr lang="en-US" dirty="0"/>
          </a:p>
          <a:p>
            <a:endParaRPr lang="en-US" dirty="0"/>
          </a:p>
        </p:txBody>
      </p:sp>
    </p:spTree>
    <p:extLst>
      <p:ext uri="{BB962C8B-B14F-4D97-AF65-F5344CB8AC3E}">
        <p14:creationId xmlns:p14="http://schemas.microsoft.com/office/powerpoint/2010/main" val="149701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lstStyle/>
          <a:p>
            <a:r>
              <a:rPr lang="en-US" dirty="0" smtClean="0"/>
              <a:t>What </a:t>
            </a:r>
            <a:r>
              <a:rPr lang="en-US" dirty="0"/>
              <a:t>is Sports Law</a:t>
            </a:r>
            <a:r>
              <a:rPr lang="en-US" dirty="0" smtClean="0"/>
              <a:t>?</a:t>
            </a:r>
            <a:endParaRPr lang="en-US" dirty="0"/>
          </a:p>
        </p:txBody>
      </p:sp>
      <p:sp>
        <p:nvSpPr>
          <p:cNvPr id="3" name="Text Placeholder 2"/>
          <p:cNvSpPr>
            <a:spLocks noGrp="1"/>
          </p:cNvSpPr>
          <p:nvPr>
            <p:ph type="body" idx="1"/>
          </p:nvPr>
        </p:nvSpPr>
        <p:spPr>
          <a:xfrm>
            <a:off x="1981200" y="1295401"/>
            <a:ext cx="4040188" cy="533400"/>
          </a:xfrm>
        </p:spPr>
        <p:txBody>
          <a:bodyPr>
            <a:normAutofit/>
          </a:bodyPr>
          <a:lstStyle/>
          <a:p>
            <a:pPr lvl="1"/>
            <a:r>
              <a:rPr lang="en-US" sz="2800" i="1" dirty="0">
                <a:solidFill>
                  <a:schemeClr val="accent1"/>
                </a:solidFill>
              </a:rPr>
              <a:t>Governance</a:t>
            </a:r>
            <a:endParaRPr lang="en-US" sz="2800" i="1" dirty="0">
              <a:solidFill>
                <a:schemeClr val="accent1"/>
              </a:solidFill>
            </a:endParaRPr>
          </a:p>
        </p:txBody>
      </p:sp>
      <p:sp>
        <p:nvSpPr>
          <p:cNvPr id="4" name="Content Placeholder 3"/>
          <p:cNvSpPr>
            <a:spLocks noGrp="1"/>
          </p:cNvSpPr>
          <p:nvPr>
            <p:ph sz="half" idx="2"/>
          </p:nvPr>
        </p:nvSpPr>
        <p:spPr>
          <a:xfrm>
            <a:off x="1600200" y="1905001"/>
            <a:ext cx="4267200" cy="4953001"/>
          </a:xfrm>
        </p:spPr>
        <p:txBody>
          <a:bodyPr>
            <a:normAutofit/>
          </a:bodyPr>
          <a:lstStyle/>
          <a:p>
            <a:pPr lvl="0"/>
            <a:r>
              <a:rPr lang="en-US" i="1" dirty="0"/>
              <a:t>Operational &amp; Governance</a:t>
            </a:r>
            <a:r>
              <a:rPr lang="en-US" dirty="0"/>
              <a:t>:  How does competitive sport happen?  Who organizes and runs sports? </a:t>
            </a:r>
          </a:p>
          <a:p>
            <a:r>
              <a:rPr lang="en-US" dirty="0"/>
              <a:t>Under what authority?  </a:t>
            </a:r>
          </a:p>
          <a:p>
            <a:pPr lvl="0"/>
            <a:r>
              <a:rPr lang="en-US" i="1" dirty="0"/>
              <a:t>Selection &amp; </a:t>
            </a:r>
            <a:r>
              <a:rPr lang="en-US" i="1" dirty="0" smtClean="0"/>
              <a:t>Eligibility</a:t>
            </a:r>
            <a:endParaRPr lang="en-US" dirty="0"/>
          </a:p>
          <a:p>
            <a:pPr lvl="0"/>
            <a:r>
              <a:rPr lang="en-US" i="1" dirty="0"/>
              <a:t>Discipline &amp; Sanction</a:t>
            </a:r>
          </a:p>
          <a:p>
            <a:pPr lvl="0"/>
            <a:r>
              <a:rPr lang="en-US" i="1" dirty="0">
                <a:solidFill>
                  <a:srgbClr val="FF0000"/>
                </a:solidFill>
              </a:rPr>
              <a:t>Law &amp; Process:</a:t>
            </a:r>
            <a:r>
              <a:rPr lang="en-US" dirty="0">
                <a:solidFill>
                  <a:srgbClr val="FF0000"/>
                </a:solidFill>
              </a:rPr>
              <a:t>  </a:t>
            </a:r>
            <a:r>
              <a:rPr lang="en-US" dirty="0"/>
              <a:t>What are the respective rights and responsibilities of sport governing bodies and the athletes?  </a:t>
            </a:r>
          </a:p>
          <a:p>
            <a:pPr marL="457200" lvl="1" indent="0">
              <a:buNone/>
            </a:pPr>
            <a:endParaRPr lang="en-US" b="1" dirty="0" smtClean="0"/>
          </a:p>
        </p:txBody>
      </p:sp>
      <p:sp>
        <p:nvSpPr>
          <p:cNvPr id="7" name="Text Placeholder 6"/>
          <p:cNvSpPr>
            <a:spLocks noGrp="1"/>
          </p:cNvSpPr>
          <p:nvPr>
            <p:ph type="body" sz="quarter" idx="3"/>
          </p:nvPr>
        </p:nvSpPr>
        <p:spPr>
          <a:xfrm>
            <a:off x="6169026" y="1219201"/>
            <a:ext cx="4041775" cy="838201"/>
          </a:xfrm>
        </p:spPr>
        <p:txBody>
          <a:bodyPr>
            <a:normAutofit fontScale="32500" lnSpcReduction="20000"/>
          </a:bodyPr>
          <a:lstStyle/>
          <a:p>
            <a:endParaRPr lang="en-US" i="1" dirty="0" smtClean="0">
              <a:solidFill>
                <a:schemeClr val="accent1"/>
              </a:solidFill>
            </a:endParaRPr>
          </a:p>
          <a:p>
            <a:endParaRPr lang="en-US" i="1" dirty="0">
              <a:solidFill>
                <a:schemeClr val="accent1"/>
              </a:solidFill>
            </a:endParaRPr>
          </a:p>
          <a:p>
            <a:r>
              <a:rPr lang="en-US" sz="7400" i="1" dirty="0">
                <a:solidFill>
                  <a:schemeClr val="accent1"/>
                </a:solidFill>
              </a:rPr>
              <a:t>Law &amp; Sport &amp; Lex </a:t>
            </a:r>
            <a:r>
              <a:rPr lang="en-US" sz="7400" i="1" dirty="0" err="1">
                <a:solidFill>
                  <a:schemeClr val="accent1"/>
                </a:solidFill>
              </a:rPr>
              <a:t>Sportiva</a:t>
            </a:r>
            <a:endParaRPr lang="en-US" sz="7400" i="1" dirty="0">
              <a:solidFill>
                <a:schemeClr val="accent1"/>
              </a:solidFill>
            </a:endParaRPr>
          </a:p>
          <a:p>
            <a:endParaRPr lang="en-US" dirty="0"/>
          </a:p>
        </p:txBody>
      </p:sp>
      <p:sp>
        <p:nvSpPr>
          <p:cNvPr id="8" name="Content Placeholder 7"/>
          <p:cNvSpPr>
            <a:spLocks noGrp="1"/>
          </p:cNvSpPr>
          <p:nvPr>
            <p:ph sz="quarter" idx="4"/>
          </p:nvPr>
        </p:nvSpPr>
        <p:spPr>
          <a:xfrm>
            <a:off x="5943600" y="2057401"/>
            <a:ext cx="3657600" cy="4648199"/>
          </a:xfrm>
        </p:spPr>
        <p:txBody>
          <a:bodyPr>
            <a:noAutofit/>
          </a:bodyPr>
          <a:lstStyle/>
          <a:p>
            <a:pPr marL="0" lvl="1" indent="0">
              <a:lnSpc>
                <a:spcPct val="120000"/>
              </a:lnSpc>
              <a:spcBef>
                <a:spcPts val="0"/>
              </a:spcBef>
              <a:buNone/>
            </a:pPr>
            <a:r>
              <a:rPr lang="en-US" b="1" dirty="0" smtClean="0"/>
              <a:t>State </a:t>
            </a:r>
            <a:r>
              <a:rPr lang="en-US" dirty="0"/>
              <a:t>statutory and common laws </a:t>
            </a:r>
          </a:p>
          <a:p>
            <a:pPr marL="0" lvl="1" indent="0">
              <a:lnSpc>
                <a:spcPct val="120000"/>
              </a:lnSpc>
              <a:spcBef>
                <a:spcPts val="0"/>
              </a:spcBef>
              <a:buNone/>
            </a:pPr>
            <a:r>
              <a:rPr lang="en-US" dirty="0" smtClean="0"/>
              <a:t>Contract/Tort ;  Criminal </a:t>
            </a:r>
            <a:endParaRPr lang="en-US" dirty="0"/>
          </a:p>
          <a:p>
            <a:pPr marL="0" lvl="1" indent="0">
              <a:lnSpc>
                <a:spcPct val="120000"/>
              </a:lnSpc>
              <a:spcBef>
                <a:spcPts val="0"/>
              </a:spcBef>
              <a:buFont typeface="Arial" charset="0"/>
              <a:buChar char="•"/>
            </a:pPr>
            <a:r>
              <a:rPr lang="en-US" dirty="0" smtClean="0"/>
              <a:t>Law </a:t>
            </a:r>
            <a:r>
              <a:rPr lang="en-US" dirty="0"/>
              <a:t>of Private Association</a:t>
            </a:r>
          </a:p>
          <a:p>
            <a:pPr marL="0" lvl="1" indent="0">
              <a:lnSpc>
                <a:spcPct val="120000"/>
              </a:lnSpc>
              <a:spcBef>
                <a:spcPts val="0"/>
              </a:spcBef>
              <a:buNone/>
            </a:pPr>
            <a:r>
              <a:rPr lang="en-US" b="1" dirty="0"/>
              <a:t>Federal</a:t>
            </a:r>
            <a:r>
              <a:rPr lang="en-US" dirty="0"/>
              <a:t>:  </a:t>
            </a:r>
            <a:r>
              <a:rPr lang="en-US" dirty="0" smtClean="0"/>
              <a:t> Constitutional</a:t>
            </a:r>
            <a:r>
              <a:rPr lang="en-US" dirty="0"/>
              <a:t>: due process, 1</a:t>
            </a:r>
            <a:r>
              <a:rPr lang="en-US" baseline="30000" dirty="0"/>
              <a:t>st</a:t>
            </a:r>
            <a:r>
              <a:rPr lang="en-US" dirty="0"/>
              <a:t>  Am</a:t>
            </a:r>
          </a:p>
          <a:p>
            <a:pPr marL="0" lvl="1" indent="0">
              <a:lnSpc>
                <a:spcPct val="120000"/>
              </a:lnSpc>
              <a:spcBef>
                <a:spcPts val="0"/>
              </a:spcBef>
              <a:buFont typeface="Arial" charset="0"/>
              <a:buChar char="•"/>
            </a:pPr>
            <a:r>
              <a:rPr lang="en-US" dirty="0"/>
              <a:t>Statutory - </a:t>
            </a:r>
            <a:r>
              <a:rPr lang="en-US" dirty="0" smtClean="0"/>
              <a:t>Labor</a:t>
            </a:r>
            <a:r>
              <a:rPr lang="en-US" dirty="0"/>
              <a:t>;  Antitrust;  IP; </a:t>
            </a:r>
          </a:p>
          <a:p>
            <a:pPr marL="0" lvl="1" indent="0">
              <a:lnSpc>
                <a:spcPct val="120000"/>
              </a:lnSpc>
              <a:spcBef>
                <a:spcPts val="0"/>
              </a:spcBef>
              <a:buNone/>
            </a:pPr>
            <a:r>
              <a:rPr lang="en-US" dirty="0"/>
              <a:t>	Title IX; Civil Rights; ADA </a:t>
            </a:r>
          </a:p>
          <a:p>
            <a:pPr marL="0" indent="0">
              <a:lnSpc>
                <a:spcPct val="120000"/>
              </a:lnSpc>
              <a:spcBef>
                <a:spcPts val="0"/>
              </a:spcBef>
              <a:buNone/>
            </a:pPr>
            <a:r>
              <a:rPr lang="en-US" sz="2000" b="1" i="1" dirty="0"/>
              <a:t>Lex </a:t>
            </a:r>
            <a:r>
              <a:rPr lang="en-US" sz="2000" b="1" i="1" dirty="0" err="1"/>
              <a:t>Sportiva</a:t>
            </a:r>
            <a:r>
              <a:rPr lang="en-US" sz="2000" b="1" i="1" dirty="0"/>
              <a:t>: </a:t>
            </a:r>
            <a:r>
              <a:rPr lang="en-US" sz="2000" dirty="0"/>
              <a:t>Distinctive </a:t>
            </a:r>
            <a:r>
              <a:rPr lang="en-US" sz="2000" dirty="0"/>
              <a:t>body of law applicable to sport.</a:t>
            </a:r>
          </a:p>
          <a:p>
            <a:pPr marL="0" indent="0">
              <a:lnSpc>
                <a:spcPct val="120000"/>
              </a:lnSpc>
              <a:spcBef>
                <a:spcPts val="0"/>
              </a:spcBef>
              <a:buFont typeface="Arial" charset="0"/>
              <a:buChar char="•"/>
            </a:pPr>
            <a:r>
              <a:rPr lang="en-US" sz="2000" dirty="0"/>
              <a:t>Sport-specific </a:t>
            </a:r>
            <a:r>
              <a:rPr lang="en-US" sz="2000" dirty="0"/>
              <a:t>legislation; </a:t>
            </a:r>
            <a:endParaRPr lang="en-US" sz="2000" dirty="0"/>
          </a:p>
          <a:p>
            <a:pPr marL="0" indent="0">
              <a:lnSpc>
                <a:spcPct val="120000"/>
              </a:lnSpc>
              <a:spcBef>
                <a:spcPts val="0"/>
              </a:spcBef>
              <a:buFont typeface="Arial" charset="0"/>
              <a:buChar char="•"/>
            </a:pPr>
            <a:r>
              <a:rPr lang="en-US" sz="2000" dirty="0"/>
              <a:t>Arbitration </a:t>
            </a:r>
            <a:r>
              <a:rPr lang="en-US" sz="2000" dirty="0"/>
              <a:t>rulings/precedent?</a:t>
            </a:r>
            <a:endParaRPr lang="en-US" sz="2000" dirty="0"/>
          </a:p>
          <a:p>
            <a:pPr marL="0" indent="0">
              <a:lnSpc>
                <a:spcPct val="120000"/>
              </a:lnSpc>
              <a:spcBef>
                <a:spcPts val="0"/>
              </a:spcBef>
              <a:buNone/>
            </a:pPr>
            <a:endParaRPr lang="en-US" sz="2000" dirty="0"/>
          </a:p>
          <a:p>
            <a:pPr marL="0" indent="0">
              <a:lnSpc>
                <a:spcPct val="120000"/>
              </a:lnSpc>
              <a:spcBef>
                <a:spcPts val="0"/>
              </a:spcBef>
            </a:pPr>
            <a:endParaRPr lang="en-US" sz="2000" dirty="0"/>
          </a:p>
        </p:txBody>
      </p:sp>
    </p:spTree>
    <p:extLst>
      <p:ext uri="{BB962C8B-B14F-4D97-AF65-F5344CB8AC3E}">
        <p14:creationId xmlns:p14="http://schemas.microsoft.com/office/powerpoint/2010/main" val="40078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Loves College Sports?  Why?</a:t>
            </a:r>
            <a:endParaRPr lang="en-US" dirty="0"/>
          </a:p>
        </p:txBody>
      </p:sp>
      <p:pic>
        <p:nvPicPr>
          <p:cNvPr id="5" name="Content Placeholder 4" descr="ncaa_football_top58attendance07_c.gif"/>
          <p:cNvPicPr>
            <a:picLocks noGrp="1" noChangeAspect="1"/>
          </p:cNvPicPr>
          <p:nvPr>
            <p:ph idx="1"/>
          </p:nvPr>
        </p:nvPicPr>
        <p:blipFill>
          <a:blip r:embed="rId3" cstate="print"/>
          <a:stretch>
            <a:fillRect/>
          </a:stretch>
        </p:blipFill>
        <p:spPr>
          <a:xfrm>
            <a:off x="1981200" y="2096550"/>
            <a:ext cx="7620000" cy="3807900"/>
          </a:xfrm>
        </p:spPr>
      </p:pic>
    </p:spTree>
    <p:extLst>
      <p:ext uri="{BB962C8B-B14F-4D97-AF65-F5344CB8AC3E}">
        <p14:creationId xmlns:p14="http://schemas.microsoft.com/office/powerpoint/2010/main" val="196222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dirty="0" smtClean="0"/>
              <a:t>U.S. Sports Structure: Pro/Amateur</a:t>
            </a:r>
            <a:endParaRPr lang="en-US" dirty="0"/>
          </a:p>
        </p:txBody>
      </p:sp>
      <p:sp>
        <p:nvSpPr>
          <p:cNvPr id="3" name="Text Placeholder 2"/>
          <p:cNvSpPr>
            <a:spLocks noGrp="1"/>
          </p:cNvSpPr>
          <p:nvPr>
            <p:ph type="body" idx="1"/>
          </p:nvPr>
        </p:nvSpPr>
        <p:spPr>
          <a:xfrm>
            <a:off x="1981200" y="1752600"/>
            <a:ext cx="3048000" cy="533400"/>
          </a:xfrm>
        </p:spPr>
        <p:txBody>
          <a:bodyPr>
            <a:noAutofit/>
          </a:bodyPr>
          <a:lstStyle/>
          <a:p>
            <a:endParaRPr lang="en-US" sz="2800" dirty="0"/>
          </a:p>
          <a:p>
            <a:endParaRPr lang="en-US" sz="2800" dirty="0"/>
          </a:p>
          <a:p>
            <a:r>
              <a:rPr lang="en-US" sz="2800" dirty="0"/>
              <a:t>Education-Based Associations</a:t>
            </a:r>
            <a:endParaRPr lang="en-US" sz="2800" dirty="0"/>
          </a:p>
        </p:txBody>
      </p:sp>
      <p:sp>
        <p:nvSpPr>
          <p:cNvPr id="4" name="Content Placeholder 3"/>
          <p:cNvSpPr>
            <a:spLocks noGrp="1"/>
          </p:cNvSpPr>
          <p:nvPr>
            <p:ph sz="half" idx="2"/>
          </p:nvPr>
        </p:nvSpPr>
        <p:spPr>
          <a:xfrm>
            <a:off x="1981200" y="2667000"/>
            <a:ext cx="2667000" cy="3459163"/>
          </a:xfrm>
        </p:spPr>
        <p:txBody>
          <a:bodyPr>
            <a:normAutofit/>
          </a:bodyPr>
          <a:lstStyle/>
          <a:p>
            <a:endParaRPr lang="en-US" b="1" dirty="0" smtClean="0"/>
          </a:p>
          <a:p>
            <a:pPr>
              <a:buNone/>
            </a:pPr>
            <a:endParaRPr lang="en-US" sz="2000" dirty="0"/>
          </a:p>
          <a:p>
            <a:pPr>
              <a:buNone/>
            </a:pPr>
            <a:r>
              <a:rPr lang="en-US" sz="2000" dirty="0"/>
              <a:t>NCAA</a:t>
            </a:r>
          </a:p>
          <a:p>
            <a:pPr>
              <a:buNone/>
            </a:pPr>
            <a:endParaRPr lang="en-US" sz="2000" dirty="0"/>
          </a:p>
          <a:p>
            <a:pPr>
              <a:buNone/>
            </a:pPr>
            <a:r>
              <a:rPr lang="en-US" sz="2000" dirty="0"/>
              <a:t>State High School </a:t>
            </a:r>
          </a:p>
          <a:p>
            <a:pPr>
              <a:buNone/>
            </a:pPr>
            <a:r>
              <a:rPr lang="en-US" sz="2000" dirty="0"/>
              <a:t>Athletic Associations</a:t>
            </a:r>
          </a:p>
          <a:p>
            <a:pPr>
              <a:buNone/>
            </a:pPr>
            <a:r>
              <a:rPr lang="en-US" sz="2000" i="1" dirty="0"/>
              <a:t>www.nfhs.org</a:t>
            </a:r>
          </a:p>
          <a:p>
            <a:pPr>
              <a:buNone/>
            </a:pPr>
            <a:endParaRPr lang="en-US" sz="2000" dirty="0"/>
          </a:p>
          <a:p>
            <a:pPr>
              <a:buNone/>
            </a:pPr>
            <a:r>
              <a:rPr lang="en-US" sz="2000" dirty="0"/>
              <a:t>Little League Intl, etc.</a:t>
            </a:r>
            <a:endParaRPr lang="en-US" sz="2000" dirty="0"/>
          </a:p>
        </p:txBody>
      </p:sp>
      <p:sp>
        <p:nvSpPr>
          <p:cNvPr id="5" name="Text Placeholder 4"/>
          <p:cNvSpPr>
            <a:spLocks noGrp="1"/>
          </p:cNvSpPr>
          <p:nvPr>
            <p:ph type="body" sz="quarter" idx="3"/>
          </p:nvPr>
        </p:nvSpPr>
        <p:spPr>
          <a:xfrm>
            <a:off x="6629400" y="1676401"/>
            <a:ext cx="3581400" cy="498475"/>
          </a:xfrm>
        </p:spPr>
        <p:txBody>
          <a:bodyPr>
            <a:normAutofit fontScale="92500"/>
          </a:bodyPr>
          <a:lstStyle/>
          <a:p>
            <a:r>
              <a:rPr lang="en-US" sz="2800" dirty="0"/>
              <a:t>	By Sport - League</a:t>
            </a:r>
            <a:endParaRPr lang="en-US" sz="2800" dirty="0"/>
          </a:p>
        </p:txBody>
      </p:sp>
      <p:sp>
        <p:nvSpPr>
          <p:cNvPr id="6" name="Content Placeholder 5"/>
          <p:cNvSpPr>
            <a:spLocks noGrp="1"/>
          </p:cNvSpPr>
          <p:nvPr>
            <p:ph sz="quarter" idx="4"/>
          </p:nvPr>
        </p:nvSpPr>
        <p:spPr>
          <a:xfrm>
            <a:off x="7467600" y="2174875"/>
            <a:ext cx="2743200" cy="3951288"/>
          </a:xfrm>
        </p:spPr>
        <p:txBody>
          <a:bodyPr/>
          <a:lstStyle/>
          <a:p>
            <a:pPr algn="ctr">
              <a:buNone/>
            </a:pPr>
            <a:endParaRPr lang="en-US" sz="2800" b="1" dirty="0"/>
          </a:p>
          <a:p>
            <a:pPr algn="ctr">
              <a:buNone/>
            </a:pPr>
            <a:r>
              <a:rPr lang="en-US" sz="2800" b="1" dirty="0"/>
              <a:t>Olympic Sports</a:t>
            </a:r>
          </a:p>
          <a:p>
            <a:pPr algn="ctr">
              <a:buNone/>
            </a:pPr>
            <a:r>
              <a:rPr lang="en-US" sz="2800" b="1" dirty="0"/>
              <a:t>USOC</a:t>
            </a:r>
          </a:p>
          <a:p>
            <a:pPr algn="ctr">
              <a:buNone/>
            </a:pPr>
            <a:r>
              <a:rPr lang="en-US" dirty="0" smtClean="0"/>
              <a:t>[NGB]</a:t>
            </a:r>
            <a:endParaRPr lang="en-US" dirty="0"/>
          </a:p>
          <a:p>
            <a:pPr algn="ctr">
              <a:buNone/>
            </a:pPr>
            <a:endParaRPr lang="en-US" sz="2800" b="1" dirty="0"/>
          </a:p>
          <a:p>
            <a:pPr algn="ctr">
              <a:buNone/>
            </a:pPr>
            <a:endParaRPr lang="en-US" sz="2800" b="1" dirty="0"/>
          </a:p>
          <a:p>
            <a:pPr algn="ctr">
              <a:buNone/>
            </a:pPr>
            <a:endParaRPr lang="en-US" sz="2800" b="1" dirty="0"/>
          </a:p>
          <a:p>
            <a:pPr algn="ctr">
              <a:buNone/>
            </a:pPr>
            <a:endParaRPr lang="en-US" sz="2800" b="1" dirty="0"/>
          </a:p>
          <a:p>
            <a:pPr algn="ctr">
              <a:buNone/>
            </a:pPr>
            <a:endParaRPr lang="en-US" dirty="0"/>
          </a:p>
        </p:txBody>
      </p:sp>
      <p:pic>
        <p:nvPicPr>
          <p:cNvPr id="7" name="Content Placeholder 6" descr="Sports Pyramid.png"/>
          <p:cNvPicPr>
            <a:picLocks noChangeAspect="1"/>
          </p:cNvPicPr>
          <p:nvPr/>
        </p:nvPicPr>
        <p:blipFill>
          <a:blip r:embed="rId3" cstate="print"/>
          <a:stretch>
            <a:fillRect/>
          </a:stretch>
        </p:blipFill>
        <p:spPr>
          <a:xfrm>
            <a:off x="4191000" y="1600200"/>
            <a:ext cx="3124200" cy="4572000"/>
          </a:xfrm>
          <a:prstGeom prst="rect">
            <a:avLst/>
          </a:prstGeom>
        </p:spPr>
      </p:pic>
    </p:spTree>
    <p:extLst>
      <p:ext uri="{BB962C8B-B14F-4D97-AF65-F5344CB8AC3E}">
        <p14:creationId xmlns:p14="http://schemas.microsoft.com/office/powerpoint/2010/main" val="1318018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European Sports Structure:  Club System</a:t>
            </a:r>
            <a:endParaRPr lang="en-US" sz="3200" dirty="0"/>
          </a:p>
        </p:txBody>
      </p:sp>
      <p:graphicFrame>
        <p:nvGraphicFramePr>
          <p:cNvPr id="4" name="Content Placeholder 3"/>
          <p:cNvGraphicFramePr>
            <a:graphicFrameLocks noGrp="1"/>
          </p:cNvGraphicFramePr>
          <p:nvPr>
            <p:ph idx="1"/>
          </p:nvPr>
        </p:nvGraphicFramePr>
        <p:xfrm>
          <a:off x="1981200" y="1219201"/>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81200" y="3048000"/>
            <a:ext cx="1600200" cy="1107996"/>
          </a:xfrm>
          <a:prstGeom prst="rect">
            <a:avLst/>
          </a:prstGeom>
          <a:noFill/>
        </p:spPr>
        <p:txBody>
          <a:bodyPr wrap="square" rtlCol="0">
            <a:spAutoFit/>
          </a:bodyPr>
          <a:lstStyle/>
          <a:p>
            <a:r>
              <a:rPr lang="en-US" sz="1600" dirty="0">
                <a:solidFill>
                  <a:srgbClr val="2F2B20"/>
                </a:solidFill>
              </a:rPr>
              <a:t>System of Promotion &amp; Relegation</a:t>
            </a:r>
          </a:p>
          <a:p>
            <a:endParaRPr lang="en-US" dirty="0">
              <a:solidFill>
                <a:srgbClr val="2F2B20"/>
              </a:solidFill>
            </a:endParaRPr>
          </a:p>
        </p:txBody>
      </p:sp>
      <p:sp>
        <p:nvSpPr>
          <p:cNvPr id="6" name="TextBox 5"/>
          <p:cNvSpPr txBox="1"/>
          <p:nvPr/>
        </p:nvSpPr>
        <p:spPr>
          <a:xfrm>
            <a:off x="8001001" y="2743201"/>
            <a:ext cx="1815049" cy="461665"/>
          </a:xfrm>
          <a:prstGeom prst="rect">
            <a:avLst/>
          </a:prstGeom>
          <a:noFill/>
        </p:spPr>
        <p:txBody>
          <a:bodyPr wrap="none" rtlCol="0">
            <a:spAutoFit/>
          </a:bodyPr>
          <a:lstStyle/>
          <a:p>
            <a:r>
              <a:rPr lang="en-US" sz="1200" dirty="0">
                <a:solidFill>
                  <a:srgbClr val="2F2B20"/>
                </a:solidFill>
              </a:rPr>
              <a:t>EU Restraint of  Trade Law</a:t>
            </a:r>
          </a:p>
          <a:p>
            <a:r>
              <a:rPr lang="en-US" sz="1200" i="1" dirty="0">
                <a:solidFill>
                  <a:srgbClr val="2F2B20"/>
                </a:solidFill>
              </a:rPr>
              <a:t>Pure  Sporting Exception?</a:t>
            </a:r>
            <a:endParaRPr lang="en-US" sz="1200" i="1" dirty="0">
              <a:solidFill>
                <a:srgbClr val="2F2B20"/>
              </a:solidFill>
            </a:endParaRPr>
          </a:p>
        </p:txBody>
      </p:sp>
    </p:spTree>
    <p:extLst>
      <p:ext uri="{BB962C8B-B14F-4D97-AF65-F5344CB8AC3E}">
        <p14:creationId xmlns:p14="http://schemas.microsoft.com/office/powerpoint/2010/main" val="194982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609600"/>
            <a:ext cx="7772400" cy="762000"/>
          </a:xfrm>
        </p:spPr>
        <p:txBody>
          <a:bodyPr>
            <a:normAutofit fontScale="90000"/>
          </a:bodyPr>
          <a:lstStyle/>
          <a:p>
            <a:r>
              <a:rPr lang="en-US" sz="3200" b="1" dirty="0">
                <a:latin typeface="Comic Sans MS" pitchFamily="-105" charset="0"/>
              </a:rPr>
              <a:t/>
            </a:r>
            <a:br>
              <a:rPr lang="en-US" sz="3200" b="1" dirty="0">
                <a:latin typeface="Comic Sans MS" pitchFamily="-105" charset="0"/>
              </a:rPr>
            </a:br>
            <a:r>
              <a:rPr lang="en-US" sz="3200" b="1" dirty="0">
                <a:latin typeface="Comic Sans MS" pitchFamily="-105" charset="0"/>
              </a:rPr>
              <a:t/>
            </a:r>
            <a:br>
              <a:rPr lang="en-US" sz="3200" b="1" dirty="0">
                <a:latin typeface="Comic Sans MS" pitchFamily="-105" charset="0"/>
              </a:rPr>
            </a:br>
            <a:r>
              <a:rPr lang="en-US" sz="3200" b="1" dirty="0">
                <a:latin typeface="Comic Sans MS" pitchFamily="-105" charset="0"/>
              </a:rPr>
              <a:t>Who Regulates College Sports?</a:t>
            </a:r>
            <a:br>
              <a:rPr lang="en-US" sz="3200" b="1" dirty="0">
                <a:latin typeface="Comic Sans MS" pitchFamily="-105" charset="0"/>
              </a:rPr>
            </a:br>
            <a:r>
              <a:rPr lang="en-US" sz="2800" dirty="0"/>
              <a:t>National Collegiate Athletic Association</a:t>
            </a:r>
            <a:br>
              <a:rPr lang="en-US" sz="2800" dirty="0"/>
            </a:br>
            <a:r>
              <a:rPr lang="en-US" sz="3200" b="1" dirty="0">
                <a:latin typeface="Comic Sans MS" pitchFamily="-105" charset="0"/>
              </a:rPr>
              <a:t/>
            </a:r>
            <a:br>
              <a:rPr lang="en-US" sz="3200" b="1" dirty="0">
                <a:latin typeface="Comic Sans MS" pitchFamily="-105" charset="0"/>
              </a:rPr>
            </a:br>
            <a:endParaRPr lang="en-US" dirty="0" smtClean="0"/>
          </a:p>
        </p:txBody>
      </p:sp>
      <p:pic>
        <p:nvPicPr>
          <p:cNvPr id="16388" name="Picture 5"/>
          <p:cNvPicPr>
            <a:picLocks noGrp="1" noChangeAspect="1" noChangeArrowheads="1"/>
          </p:cNvPicPr>
          <p:nvPr>
            <p:ph sz="half" idx="1"/>
          </p:nvPr>
        </p:nvPicPr>
        <p:blipFill>
          <a:blip r:embed="rId3" cstate="print"/>
          <a:srcRect/>
          <a:stretch>
            <a:fillRect/>
          </a:stretch>
        </p:blipFill>
        <p:spPr>
          <a:xfrm>
            <a:off x="7772401" y="4495800"/>
            <a:ext cx="1971675" cy="1981200"/>
          </a:xfrm>
          <a:noFill/>
        </p:spPr>
      </p:pic>
      <p:sp>
        <p:nvSpPr>
          <p:cNvPr id="16387" name="Rectangle 4"/>
          <p:cNvSpPr>
            <a:spLocks noGrp="1" noChangeArrowheads="1"/>
          </p:cNvSpPr>
          <p:nvPr>
            <p:ph type="body" sz="half" idx="2"/>
          </p:nvPr>
        </p:nvSpPr>
        <p:spPr>
          <a:xfrm>
            <a:off x="1981200" y="1588532"/>
            <a:ext cx="6019800" cy="4888468"/>
          </a:xfrm>
        </p:spPr>
        <p:txBody>
          <a:bodyPr>
            <a:normAutofit lnSpcReduction="10000"/>
          </a:bodyPr>
          <a:lstStyle/>
          <a:p>
            <a:pPr lvl="1" eaLnBrk="1" hangingPunct="1">
              <a:buNone/>
            </a:pPr>
            <a:r>
              <a:rPr lang="en-US" sz="2400" dirty="0">
                <a:solidFill>
                  <a:srgbClr val="FF0000"/>
                </a:solidFill>
              </a:rPr>
              <a:t>Voluntary Association </a:t>
            </a:r>
            <a:r>
              <a:rPr lang="en-US" sz="2400" dirty="0"/>
              <a:t>of over 1,200 member institutions; 460,000 s/a</a:t>
            </a:r>
          </a:p>
          <a:p>
            <a:pPr lvl="1" eaLnBrk="1" hangingPunct="1">
              <a:buNone/>
            </a:pPr>
            <a:r>
              <a:rPr lang="en-US" sz="2400" dirty="0">
                <a:solidFill>
                  <a:srgbClr val="FF0000"/>
                </a:solidFill>
              </a:rPr>
              <a:t>Purposes:</a:t>
            </a:r>
          </a:p>
          <a:p>
            <a:pPr lvl="1">
              <a:buNone/>
            </a:pPr>
            <a:r>
              <a:rPr lang="en-US" sz="2400" dirty="0"/>
              <a:t>	* Responsible for governance; maintaining amateurism in college sports</a:t>
            </a:r>
          </a:p>
          <a:p>
            <a:pPr lvl="1">
              <a:buNone/>
            </a:pPr>
            <a:r>
              <a:rPr lang="en-US" sz="2400" dirty="0">
                <a:solidFill>
                  <a:srgbClr val="FF0000"/>
                </a:solidFill>
              </a:rPr>
              <a:t>Fundamental Policy</a:t>
            </a:r>
          </a:p>
          <a:p>
            <a:pPr lvl="1" eaLnBrk="1" hangingPunct="1">
              <a:buNone/>
            </a:pPr>
            <a:r>
              <a:rPr lang="en-US" sz="2400" dirty="0"/>
              <a:t>* ICA as vital part of education system</a:t>
            </a:r>
          </a:p>
          <a:p>
            <a:pPr marL="457200" lvl="1" indent="0">
              <a:buNone/>
            </a:pPr>
            <a:r>
              <a:rPr lang="en-US" sz="2400" dirty="0"/>
              <a:t>* Maintain ICA as integral to education by clear demarcation amateurism</a:t>
            </a:r>
          </a:p>
          <a:p>
            <a:pPr lvl="1">
              <a:buNone/>
            </a:pPr>
            <a:r>
              <a:rPr lang="en-US" sz="2400" dirty="0"/>
              <a:t>* Regulates virtually every aspect of ICA</a:t>
            </a:r>
          </a:p>
          <a:p>
            <a:pPr lvl="1">
              <a:buFontTx/>
              <a:buChar char="-"/>
            </a:pPr>
            <a:r>
              <a:rPr lang="en-US" sz="2400" dirty="0"/>
              <a:t>Institutional control</a:t>
            </a:r>
          </a:p>
          <a:p>
            <a:pPr lvl="1">
              <a:buFontTx/>
              <a:buChar char="-"/>
            </a:pPr>
            <a:r>
              <a:rPr lang="en-US" sz="2400" dirty="0"/>
              <a:t>Rules of play for ICA</a:t>
            </a:r>
          </a:p>
          <a:p>
            <a:pPr lvl="1"/>
            <a:r>
              <a:rPr lang="en-US" sz="1200" dirty="0"/>
              <a:t>http://www.ncaa.org/about</a:t>
            </a:r>
            <a:endParaRPr lang="en-US" sz="1200" dirty="0"/>
          </a:p>
        </p:txBody>
      </p:sp>
    </p:spTree>
    <p:extLst>
      <p:ext uri="{BB962C8B-B14F-4D97-AF65-F5344CB8AC3E}">
        <p14:creationId xmlns:p14="http://schemas.microsoft.com/office/powerpoint/2010/main" val="1905549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565</Words>
  <Application>Microsoft Macintosh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Cambria</vt:lpstr>
      <vt:lpstr>Comic Sans MS</vt:lpstr>
      <vt:lpstr>Arial</vt:lpstr>
      <vt:lpstr>Adjacency</vt:lpstr>
      <vt:lpstr>   Sports Law Spring 2018   </vt:lpstr>
      <vt:lpstr>Welcome to Sports Law</vt:lpstr>
      <vt:lpstr>Why Sports Law?   What is Sports Law?</vt:lpstr>
      <vt:lpstr> Ch 1: Legal Relationships in Amateur Sports </vt:lpstr>
      <vt:lpstr>What is Sports Law?</vt:lpstr>
      <vt:lpstr>Who Loves College Sports?  Why?</vt:lpstr>
      <vt:lpstr>U.S. Sports Structure: Pro/Amateur</vt:lpstr>
      <vt:lpstr>European Sports Structure:  Club System</vt:lpstr>
      <vt:lpstr>  Who Regulates College Sports? National Collegiate Athletic Association  </vt:lpstr>
      <vt:lpstr>The Principle of Amateurism</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Sports Law Spring 2018   </dc:title>
  <dc:creator>Microsoft Office User</dc:creator>
  <cp:lastModifiedBy>Microsoft Office User</cp:lastModifiedBy>
  <cp:revision>1</cp:revision>
  <dcterms:created xsi:type="dcterms:W3CDTF">2018-01-19T17:47:21Z</dcterms:created>
  <dcterms:modified xsi:type="dcterms:W3CDTF">2018-01-19T17:50:04Z</dcterms:modified>
</cp:coreProperties>
</file>