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6" roundtripDataSignature="AMtx7mhdMwkDS9QpkRLyyqv7gFK+/P4n/Q=="/>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77"/>
  </p:normalViewPr>
  <p:slideViewPr>
    <p:cSldViewPr snapToGrid="0">
      <p:cViewPr varScale="1">
        <p:scale>
          <a:sx n="101" d="100"/>
          <a:sy n="101" d="100"/>
        </p:scale>
        <p:origin x="1960" y="19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customschemas.google.com/relationships/presentationmetadata" Target="metadata"/><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0FD66DD-2D12-264B-AFE4-8AC0CAAE76D2}" type="doc">
      <dgm:prSet loTypeId="urn:microsoft.com/office/officeart/2005/8/layout/venn3" loCatId="process" qsTypeId="urn:microsoft.com/office/officeart/2005/8/quickstyle/simple1" qsCatId="simple" csTypeId="urn:microsoft.com/office/officeart/2005/8/colors/accent1_2" csCatId="accent1" phldr="1"/>
      <dgm:spPr/>
      <dgm:t>
        <a:bodyPr/>
        <a:lstStyle/>
        <a:p>
          <a:endParaRPr lang="en-US"/>
        </a:p>
      </dgm:t>
    </dgm:pt>
    <dgm:pt modelId="{1D116D25-597F-104B-B63E-459FC9EB284B}">
      <dgm:prSet/>
      <dgm:spPr/>
      <dgm:t>
        <a:bodyPr/>
        <a:lstStyle/>
        <a:p>
          <a:r>
            <a:rPr lang="en-US" b="0" i="0" dirty="0"/>
            <a:t>Using a Conclusion to Begin a Legal Argument</a:t>
          </a:r>
          <a:endParaRPr lang="en-US" dirty="0"/>
        </a:p>
      </dgm:t>
    </dgm:pt>
    <dgm:pt modelId="{786FF3AE-6948-DC43-AD27-E89EBA8B47C6}" type="parTrans" cxnId="{47679E6C-F874-0E4C-86B4-E2C023C9DD31}">
      <dgm:prSet/>
      <dgm:spPr/>
      <dgm:t>
        <a:bodyPr/>
        <a:lstStyle/>
        <a:p>
          <a:endParaRPr lang="en-US"/>
        </a:p>
      </dgm:t>
    </dgm:pt>
    <dgm:pt modelId="{5ABDC8D9-61A3-EA40-8AED-E7FA1FC0F8F7}" type="sibTrans" cxnId="{47679E6C-F874-0E4C-86B4-E2C023C9DD31}">
      <dgm:prSet/>
      <dgm:spPr/>
      <dgm:t>
        <a:bodyPr/>
        <a:lstStyle/>
        <a:p>
          <a:endParaRPr lang="en-US"/>
        </a:p>
      </dgm:t>
    </dgm:pt>
    <dgm:pt modelId="{C47419E3-ED51-7447-A8EE-039587D80D07}">
      <dgm:prSet/>
      <dgm:spPr/>
      <dgm:t>
        <a:bodyPr/>
        <a:lstStyle/>
        <a:p>
          <a:r>
            <a:rPr lang="en-US" b="0" i="0" dirty="0"/>
            <a:t>Using a Conclusion to End a Legal Argument</a:t>
          </a:r>
          <a:endParaRPr lang="en-US" dirty="0"/>
        </a:p>
      </dgm:t>
    </dgm:pt>
    <dgm:pt modelId="{79DE8303-393A-E449-8CCC-0FE7565E76C1}" type="parTrans" cxnId="{E244B783-BA0E-7949-ABBD-F9E01EDF6D89}">
      <dgm:prSet/>
      <dgm:spPr/>
      <dgm:t>
        <a:bodyPr/>
        <a:lstStyle/>
        <a:p>
          <a:endParaRPr lang="en-US"/>
        </a:p>
      </dgm:t>
    </dgm:pt>
    <dgm:pt modelId="{824E9BEE-008F-E243-9C0B-000631EC998B}" type="sibTrans" cxnId="{E244B783-BA0E-7949-ABBD-F9E01EDF6D89}">
      <dgm:prSet/>
      <dgm:spPr/>
      <dgm:t>
        <a:bodyPr/>
        <a:lstStyle/>
        <a:p>
          <a:endParaRPr lang="en-US"/>
        </a:p>
      </dgm:t>
    </dgm:pt>
    <dgm:pt modelId="{CFA80B56-F7B3-EC4F-B9DC-28B6AFA74FF3}">
      <dgm:prSet/>
      <dgm:spPr/>
      <dgm:t>
        <a:bodyPr/>
        <a:lstStyle/>
        <a:p>
          <a:r>
            <a:rPr lang="en-US" b="0" i="0" dirty="0"/>
            <a:t>Drafting Conclusions</a:t>
          </a:r>
          <a:endParaRPr lang="en-US" dirty="0"/>
        </a:p>
      </dgm:t>
    </dgm:pt>
    <dgm:pt modelId="{71F0AB65-08DC-114A-8CDC-BA3741A05E6E}" type="parTrans" cxnId="{080977A5-96EE-0940-8C9C-E81EE68BD001}">
      <dgm:prSet/>
      <dgm:spPr/>
      <dgm:t>
        <a:bodyPr/>
        <a:lstStyle/>
        <a:p>
          <a:endParaRPr lang="en-US"/>
        </a:p>
      </dgm:t>
    </dgm:pt>
    <dgm:pt modelId="{CCA10E29-C6C3-D246-ACBF-E1D74DDE5849}" type="sibTrans" cxnId="{080977A5-96EE-0940-8C9C-E81EE68BD001}">
      <dgm:prSet/>
      <dgm:spPr/>
      <dgm:t>
        <a:bodyPr/>
        <a:lstStyle/>
        <a:p>
          <a:endParaRPr lang="en-US"/>
        </a:p>
      </dgm:t>
    </dgm:pt>
    <dgm:pt modelId="{CF13A592-3B3A-9942-9C18-A70B63E715B1}" type="pres">
      <dgm:prSet presAssocID="{10FD66DD-2D12-264B-AFE4-8AC0CAAE76D2}" presName="Name0" presStyleCnt="0">
        <dgm:presLayoutVars>
          <dgm:dir/>
          <dgm:resizeHandles val="exact"/>
        </dgm:presLayoutVars>
      </dgm:prSet>
      <dgm:spPr/>
    </dgm:pt>
    <dgm:pt modelId="{2A3FE7C0-C926-3C41-A107-C4681BC6B411}" type="pres">
      <dgm:prSet presAssocID="{1D116D25-597F-104B-B63E-459FC9EB284B}" presName="Name5" presStyleLbl="vennNode1" presStyleIdx="0" presStyleCnt="3">
        <dgm:presLayoutVars>
          <dgm:bulletEnabled val="1"/>
        </dgm:presLayoutVars>
      </dgm:prSet>
      <dgm:spPr/>
    </dgm:pt>
    <dgm:pt modelId="{D607D630-6013-FF48-92F0-3F58C7C5E779}" type="pres">
      <dgm:prSet presAssocID="{5ABDC8D9-61A3-EA40-8AED-E7FA1FC0F8F7}" presName="space" presStyleCnt="0"/>
      <dgm:spPr/>
    </dgm:pt>
    <dgm:pt modelId="{9115D473-2EB9-974B-9B34-A5CCC7F80011}" type="pres">
      <dgm:prSet presAssocID="{C47419E3-ED51-7447-A8EE-039587D80D07}" presName="Name5" presStyleLbl="vennNode1" presStyleIdx="1" presStyleCnt="3">
        <dgm:presLayoutVars>
          <dgm:bulletEnabled val="1"/>
        </dgm:presLayoutVars>
      </dgm:prSet>
      <dgm:spPr/>
    </dgm:pt>
    <dgm:pt modelId="{FB484718-2CAD-BD4C-BCC0-CAAA1B496759}" type="pres">
      <dgm:prSet presAssocID="{824E9BEE-008F-E243-9C0B-000631EC998B}" presName="space" presStyleCnt="0"/>
      <dgm:spPr/>
    </dgm:pt>
    <dgm:pt modelId="{3C06787E-90FF-3849-9A51-B14FCAAD6406}" type="pres">
      <dgm:prSet presAssocID="{CFA80B56-F7B3-EC4F-B9DC-28B6AFA74FF3}" presName="Name5" presStyleLbl="vennNode1" presStyleIdx="2" presStyleCnt="3">
        <dgm:presLayoutVars>
          <dgm:bulletEnabled val="1"/>
        </dgm:presLayoutVars>
      </dgm:prSet>
      <dgm:spPr/>
    </dgm:pt>
  </dgm:ptLst>
  <dgm:cxnLst>
    <dgm:cxn modelId="{8B03BD0B-3D94-7D4E-9D02-A8AE32A0791A}" type="presOf" srcId="{C47419E3-ED51-7447-A8EE-039587D80D07}" destId="{9115D473-2EB9-974B-9B34-A5CCC7F80011}" srcOrd="0" destOrd="0" presId="urn:microsoft.com/office/officeart/2005/8/layout/venn3"/>
    <dgm:cxn modelId="{E585E91C-2811-DB4A-8D1D-2266E7C2D6AE}" type="presOf" srcId="{CFA80B56-F7B3-EC4F-B9DC-28B6AFA74FF3}" destId="{3C06787E-90FF-3849-9A51-B14FCAAD6406}" srcOrd="0" destOrd="0" presId="urn:microsoft.com/office/officeart/2005/8/layout/venn3"/>
    <dgm:cxn modelId="{47679E6C-F874-0E4C-86B4-E2C023C9DD31}" srcId="{10FD66DD-2D12-264B-AFE4-8AC0CAAE76D2}" destId="{1D116D25-597F-104B-B63E-459FC9EB284B}" srcOrd="0" destOrd="0" parTransId="{786FF3AE-6948-DC43-AD27-E89EBA8B47C6}" sibTransId="{5ABDC8D9-61A3-EA40-8AED-E7FA1FC0F8F7}"/>
    <dgm:cxn modelId="{E244B783-BA0E-7949-ABBD-F9E01EDF6D89}" srcId="{10FD66DD-2D12-264B-AFE4-8AC0CAAE76D2}" destId="{C47419E3-ED51-7447-A8EE-039587D80D07}" srcOrd="1" destOrd="0" parTransId="{79DE8303-393A-E449-8CCC-0FE7565E76C1}" sibTransId="{824E9BEE-008F-E243-9C0B-000631EC998B}"/>
    <dgm:cxn modelId="{03F086A3-B680-E040-8887-D84FFD7D4823}" type="presOf" srcId="{10FD66DD-2D12-264B-AFE4-8AC0CAAE76D2}" destId="{CF13A592-3B3A-9942-9C18-A70B63E715B1}" srcOrd="0" destOrd="0" presId="urn:microsoft.com/office/officeart/2005/8/layout/venn3"/>
    <dgm:cxn modelId="{080977A5-96EE-0940-8C9C-E81EE68BD001}" srcId="{10FD66DD-2D12-264B-AFE4-8AC0CAAE76D2}" destId="{CFA80B56-F7B3-EC4F-B9DC-28B6AFA74FF3}" srcOrd="2" destOrd="0" parTransId="{71F0AB65-08DC-114A-8CDC-BA3741A05E6E}" sibTransId="{CCA10E29-C6C3-D246-ACBF-E1D74DDE5849}"/>
    <dgm:cxn modelId="{C320C9CD-259C-8A45-A330-B318E95C59B7}" type="presOf" srcId="{1D116D25-597F-104B-B63E-459FC9EB284B}" destId="{2A3FE7C0-C926-3C41-A107-C4681BC6B411}" srcOrd="0" destOrd="0" presId="urn:microsoft.com/office/officeart/2005/8/layout/venn3"/>
    <dgm:cxn modelId="{F77C632B-3960-BF4B-9AFE-8D6522818FE7}" type="presParOf" srcId="{CF13A592-3B3A-9942-9C18-A70B63E715B1}" destId="{2A3FE7C0-C926-3C41-A107-C4681BC6B411}" srcOrd="0" destOrd="0" presId="urn:microsoft.com/office/officeart/2005/8/layout/venn3"/>
    <dgm:cxn modelId="{15A718FD-16EB-8B40-B1AE-50FE2185D62A}" type="presParOf" srcId="{CF13A592-3B3A-9942-9C18-A70B63E715B1}" destId="{D607D630-6013-FF48-92F0-3F58C7C5E779}" srcOrd="1" destOrd="0" presId="urn:microsoft.com/office/officeart/2005/8/layout/venn3"/>
    <dgm:cxn modelId="{9377A713-E8DF-F14C-9555-6C4C099B800B}" type="presParOf" srcId="{CF13A592-3B3A-9942-9C18-A70B63E715B1}" destId="{9115D473-2EB9-974B-9B34-A5CCC7F80011}" srcOrd="2" destOrd="0" presId="urn:microsoft.com/office/officeart/2005/8/layout/venn3"/>
    <dgm:cxn modelId="{1F41A79D-A359-AB48-9A29-6F8E0141F365}" type="presParOf" srcId="{CF13A592-3B3A-9942-9C18-A70B63E715B1}" destId="{FB484718-2CAD-BD4C-BCC0-CAAA1B496759}" srcOrd="3" destOrd="0" presId="urn:microsoft.com/office/officeart/2005/8/layout/venn3"/>
    <dgm:cxn modelId="{B9EAE875-A057-1249-B960-F36CD6E78DD9}" type="presParOf" srcId="{CF13A592-3B3A-9942-9C18-A70B63E715B1}" destId="{3C06787E-90FF-3849-9A51-B14FCAAD6406}" srcOrd="4" destOrd="0" presId="urn:microsoft.com/office/officeart/2005/8/layout/venn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DC935C6-05F2-064E-92F3-13C81139D556}" type="doc">
      <dgm:prSet loTypeId="urn:microsoft.com/office/officeart/2005/8/layout/process1" loCatId="process" qsTypeId="urn:microsoft.com/office/officeart/2005/8/quickstyle/simple1" qsCatId="simple" csTypeId="urn:microsoft.com/office/officeart/2005/8/colors/accent1_2" csCatId="accent1"/>
      <dgm:spPr/>
      <dgm:t>
        <a:bodyPr/>
        <a:lstStyle/>
        <a:p>
          <a:endParaRPr lang="en-US"/>
        </a:p>
      </dgm:t>
    </dgm:pt>
    <dgm:pt modelId="{E8A9E405-5B19-FB4C-97AC-BAAFF593E22D}">
      <dgm:prSet/>
      <dgm:spPr/>
      <dgm:t>
        <a:bodyPr/>
        <a:lstStyle/>
        <a:p>
          <a:r>
            <a:rPr lang="en-US" b="0" i="0"/>
            <a:t>Decide how certain you are about the outcome.  </a:t>
          </a:r>
          <a:endParaRPr lang="en-US"/>
        </a:p>
      </dgm:t>
    </dgm:pt>
    <dgm:pt modelId="{8D66ED8D-98EC-E94F-B203-F6551BFE72AF}" type="parTrans" cxnId="{B5FCD9CC-982E-6247-AB01-30286C3AF762}">
      <dgm:prSet/>
      <dgm:spPr/>
      <dgm:t>
        <a:bodyPr/>
        <a:lstStyle/>
        <a:p>
          <a:endParaRPr lang="en-US"/>
        </a:p>
      </dgm:t>
    </dgm:pt>
    <dgm:pt modelId="{87FCB59E-D052-5749-B28B-EFD719F3B3BC}" type="sibTrans" cxnId="{B5FCD9CC-982E-6247-AB01-30286C3AF762}">
      <dgm:prSet/>
      <dgm:spPr/>
      <dgm:t>
        <a:bodyPr/>
        <a:lstStyle/>
        <a:p>
          <a:endParaRPr lang="en-US"/>
        </a:p>
      </dgm:t>
    </dgm:pt>
    <dgm:pt modelId="{DCB937D9-A458-9945-8C02-461C4F593118}">
      <dgm:prSet/>
      <dgm:spPr/>
      <dgm:t>
        <a:bodyPr/>
        <a:lstStyle/>
        <a:p>
          <a:r>
            <a:rPr lang="en-US" b="0" i="0"/>
            <a:t>Then, indicate the outcome that is more likely, and how likely that outcome is to occur.</a:t>
          </a:r>
          <a:endParaRPr lang="en-US"/>
        </a:p>
      </dgm:t>
    </dgm:pt>
    <dgm:pt modelId="{23091F3A-1F94-C64E-9479-4C4763BE01D5}" type="parTrans" cxnId="{27BB1181-8E90-0C49-8C0D-3B025B1448AE}">
      <dgm:prSet/>
      <dgm:spPr/>
      <dgm:t>
        <a:bodyPr/>
        <a:lstStyle/>
        <a:p>
          <a:endParaRPr lang="en-US"/>
        </a:p>
      </dgm:t>
    </dgm:pt>
    <dgm:pt modelId="{7EA42FD8-0D67-1D43-A462-E5E899082666}" type="sibTrans" cxnId="{27BB1181-8E90-0C49-8C0D-3B025B1448AE}">
      <dgm:prSet/>
      <dgm:spPr/>
      <dgm:t>
        <a:bodyPr/>
        <a:lstStyle/>
        <a:p>
          <a:endParaRPr lang="en-US"/>
        </a:p>
      </dgm:t>
    </dgm:pt>
    <dgm:pt modelId="{776CBB41-1AF6-9948-8438-4A231CAB3B9D}" type="pres">
      <dgm:prSet presAssocID="{EDC935C6-05F2-064E-92F3-13C81139D556}" presName="Name0" presStyleCnt="0">
        <dgm:presLayoutVars>
          <dgm:dir/>
          <dgm:resizeHandles val="exact"/>
        </dgm:presLayoutVars>
      </dgm:prSet>
      <dgm:spPr/>
    </dgm:pt>
    <dgm:pt modelId="{903C9AF1-FDD7-0A42-B482-70367A313577}" type="pres">
      <dgm:prSet presAssocID="{E8A9E405-5B19-FB4C-97AC-BAAFF593E22D}" presName="node" presStyleLbl="node1" presStyleIdx="0" presStyleCnt="2">
        <dgm:presLayoutVars>
          <dgm:bulletEnabled val="1"/>
        </dgm:presLayoutVars>
      </dgm:prSet>
      <dgm:spPr/>
    </dgm:pt>
    <dgm:pt modelId="{7CF119C2-70ED-6040-BE4B-752F916975BF}" type="pres">
      <dgm:prSet presAssocID="{87FCB59E-D052-5749-B28B-EFD719F3B3BC}" presName="sibTrans" presStyleLbl="sibTrans2D1" presStyleIdx="0" presStyleCnt="1"/>
      <dgm:spPr/>
    </dgm:pt>
    <dgm:pt modelId="{BF475608-FD70-2646-919A-B55987A9E85D}" type="pres">
      <dgm:prSet presAssocID="{87FCB59E-D052-5749-B28B-EFD719F3B3BC}" presName="connectorText" presStyleLbl="sibTrans2D1" presStyleIdx="0" presStyleCnt="1"/>
      <dgm:spPr/>
    </dgm:pt>
    <dgm:pt modelId="{B453BB75-60F0-EC44-9FC4-051EAAB81C4B}" type="pres">
      <dgm:prSet presAssocID="{DCB937D9-A458-9945-8C02-461C4F593118}" presName="node" presStyleLbl="node1" presStyleIdx="1" presStyleCnt="2">
        <dgm:presLayoutVars>
          <dgm:bulletEnabled val="1"/>
        </dgm:presLayoutVars>
      </dgm:prSet>
      <dgm:spPr/>
    </dgm:pt>
  </dgm:ptLst>
  <dgm:cxnLst>
    <dgm:cxn modelId="{FFB06311-0E2C-4045-B404-9850A8416221}" type="presOf" srcId="{E8A9E405-5B19-FB4C-97AC-BAAFF593E22D}" destId="{903C9AF1-FDD7-0A42-B482-70367A313577}" srcOrd="0" destOrd="0" presId="urn:microsoft.com/office/officeart/2005/8/layout/process1"/>
    <dgm:cxn modelId="{43156C71-992D-894C-B71E-762318A0D7A7}" type="presOf" srcId="{EDC935C6-05F2-064E-92F3-13C81139D556}" destId="{776CBB41-1AF6-9948-8438-4A231CAB3B9D}" srcOrd="0" destOrd="0" presId="urn:microsoft.com/office/officeart/2005/8/layout/process1"/>
    <dgm:cxn modelId="{C24A3E7B-FEE9-6740-8428-BA86D41BB5CB}" type="presOf" srcId="{87FCB59E-D052-5749-B28B-EFD719F3B3BC}" destId="{BF475608-FD70-2646-919A-B55987A9E85D}" srcOrd="1" destOrd="0" presId="urn:microsoft.com/office/officeart/2005/8/layout/process1"/>
    <dgm:cxn modelId="{27BB1181-8E90-0C49-8C0D-3B025B1448AE}" srcId="{EDC935C6-05F2-064E-92F3-13C81139D556}" destId="{DCB937D9-A458-9945-8C02-461C4F593118}" srcOrd="1" destOrd="0" parTransId="{23091F3A-1F94-C64E-9479-4C4763BE01D5}" sibTransId="{7EA42FD8-0D67-1D43-A462-E5E899082666}"/>
    <dgm:cxn modelId="{A02B62A5-3F22-E845-993B-C18884979279}" type="presOf" srcId="{87FCB59E-D052-5749-B28B-EFD719F3B3BC}" destId="{7CF119C2-70ED-6040-BE4B-752F916975BF}" srcOrd="0" destOrd="0" presId="urn:microsoft.com/office/officeart/2005/8/layout/process1"/>
    <dgm:cxn modelId="{1FC4FDB9-226D-D54A-93B5-81EC80DEC0AB}" type="presOf" srcId="{DCB937D9-A458-9945-8C02-461C4F593118}" destId="{B453BB75-60F0-EC44-9FC4-051EAAB81C4B}" srcOrd="0" destOrd="0" presId="urn:microsoft.com/office/officeart/2005/8/layout/process1"/>
    <dgm:cxn modelId="{B5FCD9CC-982E-6247-AB01-30286C3AF762}" srcId="{EDC935C6-05F2-064E-92F3-13C81139D556}" destId="{E8A9E405-5B19-FB4C-97AC-BAAFF593E22D}" srcOrd="0" destOrd="0" parTransId="{8D66ED8D-98EC-E94F-B203-F6551BFE72AF}" sibTransId="{87FCB59E-D052-5749-B28B-EFD719F3B3BC}"/>
    <dgm:cxn modelId="{90C69E72-B178-2140-B20F-691D0ECFCB7D}" type="presParOf" srcId="{776CBB41-1AF6-9948-8438-4A231CAB3B9D}" destId="{903C9AF1-FDD7-0A42-B482-70367A313577}" srcOrd="0" destOrd="0" presId="urn:microsoft.com/office/officeart/2005/8/layout/process1"/>
    <dgm:cxn modelId="{0184ED63-037A-7048-9666-FAD5DBAEF184}" type="presParOf" srcId="{776CBB41-1AF6-9948-8438-4A231CAB3B9D}" destId="{7CF119C2-70ED-6040-BE4B-752F916975BF}" srcOrd="1" destOrd="0" presId="urn:microsoft.com/office/officeart/2005/8/layout/process1"/>
    <dgm:cxn modelId="{06486EF6-C1D1-C449-BB36-D1D3577FBD7B}" type="presParOf" srcId="{7CF119C2-70ED-6040-BE4B-752F916975BF}" destId="{BF475608-FD70-2646-919A-B55987A9E85D}" srcOrd="0" destOrd="0" presId="urn:microsoft.com/office/officeart/2005/8/layout/process1"/>
    <dgm:cxn modelId="{0D35DCA4-8319-5145-B94A-D89BD4EADAA8}" type="presParOf" srcId="{776CBB41-1AF6-9948-8438-4A231CAB3B9D}" destId="{B453BB75-60F0-EC44-9FC4-051EAAB81C4B}" srcOrd="2"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FB47E70-B196-484A-B9C7-CC7848730B0D}" type="doc">
      <dgm:prSet loTypeId="urn:microsoft.com/office/officeart/2005/8/layout/pyramid2" loCatId="pyramid" qsTypeId="urn:microsoft.com/office/officeart/2005/8/quickstyle/simple1" qsCatId="simple" csTypeId="urn:microsoft.com/office/officeart/2005/8/colors/accent1_2" csCatId="accent1" phldr="1"/>
      <dgm:spPr/>
    </dgm:pt>
    <dgm:pt modelId="{3CBE71DE-E4E1-6D43-A37D-CE401AA5964A}">
      <dgm:prSet phldrT="[Text]"/>
      <dgm:spPr/>
      <dgm:t>
        <a:bodyPr/>
        <a:lstStyle/>
        <a:p>
          <a:r>
            <a:rPr lang="en-US" dirty="0"/>
            <a:t>Use a conclusion at the start of an argument to identify the element or factor and to tell the reader where the argument is headed.</a:t>
          </a:r>
        </a:p>
      </dgm:t>
    </dgm:pt>
    <dgm:pt modelId="{65C46321-F84A-8C4C-ADD0-80C515388093}" type="parTrans" cxnId="{344C90F6-9701-734D-86BB-70ED2C93AA7E}">
      <dgm:prSet/>
      <dgm:spPr/>
      <dgm:t>
        <a:bodyPr/>
        <a:lstStyle/>
        <a:p>
          <a:endParaRPr lang="en-US"/>
        </a:p>
      </dgm:t>
    </dgm:pt>
    <dgm:pt modelId="{180A63BC-9576-6749-85C4-2E8927676A9B}" type="sibTrans" cxnId="{344C90F6-9701-734D-86BB-70ED2C93AA7E}">
      <dgm:prSet/>
      <dgm:spPr/>
      <dgm:t>
        <a:bodyPr/>
        <a:lstStyle/>
        <a:p>
          <a:endParaRPr lang="en-US"/>
        </a:p>
      </dgm:t>
    </dgm:pt>
    <dgm:pt modelId="{431C1DDA-2FD9-A147-BEDE-38D9E97CC9E1}">
      <dgm:prSet phldrT="[Text]"/>
      <dgm:spPr/>
      <dgm:t>
        <a:bodyPr/>
        <a:lstStyle/>
        <a:p>
          <a:r>
            <a:rPr lang="en-US" dirty="0"/>
            <a:t>Use a conclusion at the end of the argument to remind the reader the point the argument establishes.</a:t>
          </a:r>
        </a:p>
      </dgm:t>
    </dgm:pt>
    <dgm:pt modelId="{375C86F5-AC88-0C40-B147-041E9B4E9AA9}" type="parTrans" cxnId="{2B5E8DE3-549E-6440-9B3E-3DC4108DE9AA}">
      <dgm:prSet/>
      <dgm:spPr/>
      <dgm:t>
        <a:bodyPr/>
        <a:lstStyle/>
        <a:p>
          <a:endParaRPr lang="en-US"/>
        </a:p>
      </dgm:t>
    </dgm:pt>
    <dgm:pt modelId="{15583209-0365-B741-82DF-49D90694506D}" type="sibTrans" cxnId="{2B5E8DE3-549E-6440-9B3E-3DC4108DE9AA}">
      <dgm:prSet/>
      <dgm:spPr/>
      <dgm:t>
        <a:bodyPr/>
        <a:lstStyle/>
        <a:p>
          <a:endParaRPr lang="en-US"/>
        </a:p>
      </dgm:t>
    </dgm:pt>
    <dgm:pt modelId="{9721C499-42DC-6F45-98E3-4CE6DA135EDB}">
      <dgm:prSet phldrT="[Text]"/>
      <dgm:spPr/>
      <dgm:t>
        <a:bodyPr/>
        <a:lstStyle/>
        <a:p>
          <a:r>
            <a:rPr lang="en-US" dirty="0"/>
            <a:t>The conclusions at the beginning and ending should be the same in substance but the word choice should be varied to avoid sounding robotic.</a:t>
          </a:r>
        </a:p>
      </dgm:t>
    </dgm:pt>
    <dgm:pt modelId="{7EA2E68B-1637-3E4F-8D29-F1B33401A71E}" type="parTrans" cxnId="{8E720BCF-5667-7D43-801F-0C0C6D1FB315}">
      <dgm:prSet/>
      <dgm:spPr/>
      <dgm:t>
        <a:bodyPr/>
        <a:lstStyle/>
        <a:p>
          <a:endParaRPr lang="en-US"/>
        </a:p>
      </dgm:t>
    </dgm:pt>
    <dgm:pt modelId="{6D2F2AFE-2DF2-2145-B36B-FA14D5FC755F}" type="sibTrans" cxnId="{8E720BCF-5667-7D43-801F-0C0C6D1FB315}">
      <dgm:prSet/>
      <dgm:spPr/>
      <dgm:t>
        <a:bodyPr/>
        <a:lstStyle/>
        <a:p>
          <a:endParaRPr lang="en-US"/>
        </a:p>
      </dgm:t>
    </dgm:pt>
    <dgm:pt modelId="{5AAEAAEE-2720-9C44-88E3-4634AF4FC6EA}" type="pres">
      <dgm:prSet presAssocID="{EFB47E70-B196-484A-B9C7-CC7848730B0D}" presName="compositeShape" presStyleCnt="0">
        <dgm:presLayoutVars>
          <dgm:dir/>
          <dgm:resizeHandles/>
        </dgm:presLayoutVars>
      </dgm:prSet>
      <dgm:spPr/>
    </dgm:pt>
    <dgm:pt modelId="{420D60CE-FA59-184E-861F-3E47EB50AC3C}" type="pres">
      <dgm:prSet presAssocID="{EFB47E70-B196-484A-B9C7-CC7848730B0D}" presName="pyramid" presStyleLbl="node1" presStyleIdx="0" presStyleCnt="1"/>
      <dgm:spPr/>
    </dgm:pt>
    <dgm:pt modelId="{D2241515-3FEF-194E-9769-CD099315AA38}" type="pres">
      <dgm:prSet presAssocID="{EFB47E70-B196-484A-B9C7-CC7848730B0D}" presName="theList" presStyleCnt="0"/>
      <dgm:spPr/>
    </dgm:pt>
    <dgm:pt modelId="{614F075B-8B3B-EE4B-9521-F61998877B8E}" type="pres">
      <dgm:prSet presAssocID="{3CBE71DE-E4E1-6D43-A37D-CE401AA5964A}" presName="aNode" presStyleLbl="fgAcc1" presStyleIdx="0" presStyleCnt="3">
        <dgm:presLayoutVars>
          <dgm:bulletEnabled val="1"/>
        </dgm:presLayoutVars>
      </dgm:prSet>
      <dgm:spPr/>
    </dgm:pt>
    <dgm:pt modelId="{F008CE27-B748-4345-8DB7-F5A4219C56DE}" type="pres">
      <dgm:prSet presAssocID="{3CBE71DE-E4E1-6D43-A37D-CE401AA5964A}" presName="aSpace" presStyleCnt="0"/>
      <dgm:spPr/>
    </dgm:pt>
    <dgm:pt modelId="{8256E6B7-F6A9-5E47-A904-EE0CB7006041}" type="pres">
      <dgm:prSet presAssocID="{431C1DDA-2FD9-A147-BEDE-38D9E97CC9E1}" presName="aNode" presStyleLbl="fgAcc1" presStyleIdx="1" presStyleCnt="3">
        <dgm:presLayoutVars>
          <dgm:bulletEnabled val="1"/>
        </dgm:presLayoutVars>
      </dgm:prSet>
      <dgm:spPr/>
    </dgm:pt>
    <dgm:pt modelId="{735D8EB3-7DF7-BD4D-8D45-78F1BC4913C7}" type="pres">
      <dgm:prSet presAssocID="{431C1DDA-2FD9-A147-BEDE-38D9E97CC9E1}" presName="aSpace" presStyleCnt="0"/>
      <dgm:spPr/>
    </dgm:pt>
    <dgm:pt modelId="{ABAF87C0-5D8B-964A-A6FA-C356F9DA7174}" type="pres">
      <dgm:prSet presAssocID="{9721C499-42DC-6F45-98E3-4CE6DA135EDB}" presName="aNode" presStyleLbl="fgAcc1" presStyleIdx="2" presStyleCnt="3">
        <dgm:presLayoutVars>
          <dgm:bulletEnabled val="1"/>
        </dgm:presLayoutVars>
      </dgm:prSet>
      <dgm:spPr/>
    </dgm:pt>
    <dgm:pt modelId="{65E73107-9B25-5640-B0C2-476D9C9BE703}" type="pres">
      <dgm:prSet presAssocID="{9721C499-42DC-6F45-98E3-4CE6DA135EDB}" presName="aSpace" presStyleCnt="0"/>
      <dgm:spPr/>
    </dgm:pt>
  </dgm:ptLst>
  <dgm:cxnLst>
    <dgm:cxn modelId="{D30CA7A7-382F-7A4F-9BE3-147F692E600A}" type="presOf" srcId="{431C1DDA-2FD9-A147-BEDE-38D9E97CC9E1}" destId="{8256E6B7-F6A9-5E47-A904-EE0CB7006041}" srcOrd="0" destOrd="0" presId="urn:microsoft.com/office/officeart/2005/8/layout/pyramid2"/>
    <dgm:cxn modelId="{93D67CBB-52E0-CE43-810D-EC7CBB2BE344}" type="presOf" srcId="{3CBE71DE-E4E1-6D43-A37D-CE401AA5964A}" destId="{614F075B-8B3B-EE4B-9521-F61998877B8E}" srcOrd="0" destOrd="0" presId="urn:microsoft.com/office/officeart/2005/8/layout/pyramid2"/>
    <dgm:cxn modelId="{76260CC4-C9B7-5F4C-886F-4133D51A1975}" type="presOf" srcId="{EFB47E70-B196-484A-B9C7-CC7848730B0D}" destId="{5AAEAAEE-2720-9C44-88E3-4634AF4FC6EA}" srcOrd="0" destOrd="0" presId="urn:microsoft.com/office/officeart/2005/8/layout/pyramid2"/>
    <dgm:cxn modelId="{147FDEC8-4656-1345-9AD8-E1FF73E2FE5B}" type="presOf" srcId="{9721C499-42DC-6F45-98E3-4CE6DA135EDB}" destId="{ABAF87C0-5D8B-964A-A6FA-C356F9DA7174}" srcOrd="0" destOrd="0" presId="urn:microsoft.com/office/officeart/2005/8/layout/pyramid2"/>
    <dgm:cxn modelId="{8E720BCF-5667-7D43-801F-0C0C6D1FB315}" srcId="{EFB47E70-B196-484A-B9C7-CC7848730B0D}" destId="{9721C499-42DC-6F45-98E3-4CE6DA135EDB}" srcOrd="2" destOrd="0" parTransId="{7EA2E68B-1637-3E4F-8D29-F1B33401A71E}" sibTransId="{6D2F2AFE-2DF2-2145-B36B-FA14D5FC755F}"/>
    <dgm:cxn modelId="{2B5E8DE3-549E-6440-9B3E-3DC4108DE9AA}" srcId="{EFB47E70-B196-484A-B9C7-CC7848730B0D}" destId="{431C1DDA-2FD9-A147-BEDE-38D9E97CC9E1}" srcOrd="1" destOrd="0" parTransId="{375C86F5-AC88-0C40-B147-041E9B4E9AA9}" sibTransId="{15583209-0365-B741-82DF-49D90694506D}"/>
    <dgm:cxn modelId="{344C90F6-9701-734D-86BB-70ED2C93AA7E}" srcId="{EFB47E70-B196-484A-B9C7-CC7848730B0D}" destId="{3CBE71DE-E4E1-6D43-A37D-CE401AA5964A}" srcOrd="0" destOrd="0" parTransId="{65C46321-F84A-8C4C-ADD0-80C515388093}" sibTransId="{180A63BC-9576-6749-85C4-2E8927676A9B}"/>
    <dgm:cxn modelId="{2B1DDD4E-DBA2-054D-8FEE-C43B230EE1AF}" type="presParOf" srcId="{5AAEAAEE-2720-9C44-88E3-4634AF4FC6EA}" destId="{420D60CE-FA59-184E-861F-3E47EB50AC3C}" srcOrd="0" destOrd="0" presId="urn:microsoft.com/office/officeart/2005/8/layout/pyramid2"/>
    <dgm:cxn modelId="{C18E1116-C0FB-CB4A-BDDD-152DA0EE6EC3}" type="presParOf" srcId="{5AAEAAEE-2720-9C44-88E3-4634AF4FC6EA}" destId="{D2241515-3FEF-194E-9769-CD099315AA38}" srcOrd="1" destOrd="0" presId="urn:microsoft.com/office/officeart/2005/8/layout/pyramid2"/>
    <dgm:cxn modelId="{03ED4CEB-EDAE-A04B-8BAD-44D0C9B63790}" type="presParOf" srcId="{D2241515-3FEF-194E-9769-CD099315AA38}" destId="{614F075B-8B3B-EE4B-9521-F61998877B8E}" srcOrd="0" destOrd="0" presId="urn:microsoft.com/office/officeart/2005/8/layout/pyramid2"/>
    <dgm:cxn modelId="{3C9D85B0-764A-BE48-A3A3-9DAD4E56CFF5}" type="presParOf" srcId="{D2241515-3FEF-194E-9769-CD099315AA38}" destId="{F008CE27-B748-4345-8DB7-F5A4219C56DE}" srcOrd="1" destOrd="0" presId="urn:microsoft.com/office/officeart/2005/8/layout/pyramid2"/>
    <dgm:cxn modelId="{099DBDED-4F1A-124C-BA65-8248793CF8FB}" type="presParOf" srcId="{D2241515-3FEF-194E-9769-CD099315AA38}" destId="{8256E6B7-F6A9-5E47-A904-EE0CB7006041}" srcOrd="2" destOrd="0" presId="urn:microsoft.com/office/officeart/2005/8/layout/pyramid2"/>
    <dgm:cxn modelId="{D21556FD-E158-6A4E-AF52-9EB50A76D3A8}" type="presParOf" srcId="{D2241515-3FEF-194E-9769-CD099315AA38}" destId="{735D8EB3-7DF7-BD4D-8D45-78F1BC4913C7}" srcOrd="3" destOrd="0" presId="urn:microsoft.com/office/officeart/2005/8/layout/pyramid2"/>
    <dgm:cxn modelId="{ACB5032F-1B48-6A4D-B1FA-766D6FFED449}" type="presParOf" srcId="{D2241515-3FEF-194E-9769-CD099315AA38}" destId="{ABAF87C0-5D8B-964A-A6FA-C356F9DA7174}" srcOrd="4" destOrd="0" presId="urn:microsoft.com/office/officeart/2005/8/layout/pyramid2"/>
    <dgm:cxn modelId="{ADB9F987-E9CF-A242-B552-DFEB523C6717}" type="presParOf" srcId="{D2241515-3FEF-194E-9769-CD099315AA38}" destId="{65E73107-9B25-5640-B0C2-476D9C9BE703}" srcOrd="5"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3FE7C0-C926-3C41-A107-C4681BC6B411}">
      <dsp:nvSpPr>
        <dsp:cNvPr id="0" name=""/>
        <dsp:cNvSpPr/>
      </dsp:nvSpPr>
      <dsp:spPr>
        <a:xfrm>
          <a:off x="3616" y="681757"/>
          <a:ext cx="3162448" cy="3162448"/>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74040" tIns="34290" rIns="174040" bIns="34290" numCol="1" spcCol="1270" anchor="ctr" anchorCtr="0">
          <a:noAutofit/>
        </a:bodyPr>
        <a:lstStyle/>
        <a:p>
          <a:pPr marL="0" lvl="0" indent="0" algn="ctr" defTabSz="1200150">
            <a:lnSpc>
              <a:spcPct val="90000"/>
            </a:lnSpc>
            <a:spcBef>
              <a:spcPct val="0"/>
            </a:spcBef>
            <a:spcAft>
              <a:spcPct val="35000"/>
            </a:spcAft>
            <a:buNone/>
          </a:pPr>
          <a:r>
            <a:rPr lang="en-US" sz="2700" b="0" i="0" kern="1200" dirty="0"/>
            <a:t>Using a Conclusion to Begin a Legal Argument</a:t>
          </a:r>
          <a:endParaRPr lang="en-US" sz="2700" kern="1200" dirty="0"/>
        </a:p>
      </dsp:txBody>
      <dsp:txXfrm>
        <a:off x="466746" y="1144887"/>
        <a:ext cx="2236188" cy="2236188"/>
      </dsp:txXfrm>
    </dsp:sp>
    <dsp:sp modelId="{9115D473-2EB9-974B-9B34-A5CCC7F80011}">
      <dsp:nvSpPr>
        <dsp:cNvPr id="0" name=""/>
        <dsp:cNvSpPr/>
      </dsp:nvSpPr>
      <dsp:spPr>
        <a:xfrm>
          <a:off x="2533575" y="681757"/>
          <a:ext cx="3162448" cy="3162448"/>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74040" tIns="34290" rIns="174040" bIns="34290" numCol="1" spcCol="1270" anchor="ctr" anchorCtr="0">
          <a:noAutofit/>
        </a:bodyPr>
        <a:lstStyle/>
        <a:p>
          <a:pPr marL="0" lvl="0" indent="0" algn="ctr" defTabSz="1200150">
            <a:lnSpc>
              <a:spcPct val="90000"/>
            </a:lnSpc>
            <a:spcBef>
              <a:spcPct val="0"/>
            </a:spcBef>
            <a:spcAft>
              <a:spcPct val="35000"/>
            </a:spcAft>
            <a:buNone/>
          </a:pPr>
          <a:r>
            <a:rPr lang="en-US" sz="2700" b="0" i="0" kern="1200" dirty="0"/>
            <a:t>Using a Conclusion to End a Legal Argument</a:t>
          </a:r>
          <a:endParaRPr lang="en-US" sz="2700" kern="1200" dirty="0"/>
        </a:p>
      </dsp:txBody>
      <dsp:txXfrm>
        <a:off x="2996705" y="1144887"/>
        <a:ext cx="2236188" cy="2236188"/>
      </dsp:txXfrm>
    </dsp:sp>
    <dsp:sp modelId="{3C06787E-90FF-3849-9A51-B14FCAAD6406}">
      <dsp:nvSpPr>
        <dsp:cNvPr id="0" name=""/>
        <dsp:cNvSpPr/>
      </dsp:nvSpPr>
      <dsp:spPr>
        <a:xfrm>
          <a:off x="5063534" y="681757"/>
          <a:ext cx="3162448" cy="3162448"/>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74040" tIns="34290" rIns="174040" bIns="34290" numCol="1" spcCol="1270" anchor="ctr" anchorCtr="0">
          <a:noAutofit/>
        </a:bodyPr>
        <a:lstStyle/>
        <a:p>
          <a:pPr marL="0" lvl="0" indent="0" algn="ctr" defTabSz="1200150">
            <a:lnSpc>
              <a:spcPct val="90000"/>
            </a:lnSpc>
            <a:spcBef>
              <a:spcPct val="0"/>
            </a:spcBef>
            <a:spcAft>
              <a:spcPct val="35000"/>
            </a:spcAft>
            <a:buNone/>
          </a:pPr>
          <a:r>
            <a:rPr lang="en-US" sz="2700" b="0" i="0" kern="1200" dirty="0"/>
            <a:t>Drafting Conclusions</a:t>
          </a:r>
          <a:endParaRPr lang="en-US" sz="2700" kern="1200" dirty="0"/>
        </a:p>
      </dsp:txBody>
      <dsp:txXfrm>
        <a:off x="5526664" y="1144887"/>
        <a:ext cx="2236188" cy="223618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3C9AF1-FDD7-0A42-B482-70367A313577}">
      <dsp:nvSpPr>
        <dsp:cNvPr id="0" name=""/>
        <dsp:cNvSpPr/>
      </dsp:nvSpPr>
      <dsp:spPr>
        <a:xfrm>
          <a:off x="1607" y="1234683"/>
          <a:ext cx="3427660" cy="205659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b="0" i="0" kern="1200"/>
            <a:t>Decide how certain you are about the outcome.  </a:t>
          </a:r>
          <a:endParaRPr lang="en-US" sz="2600" kern="1200"/>
        </a:p>
      </dsp:txBody>
      <dsp:txXfrm>
        <a:off x="61843" y="1294919"/>
        <a:ext cx="3307188" cy="1936124"/>
      </dsp:txXfrm>
    </dsp:sp>
    <dsp:sp modelId="{7CF119C2-70ED-6040-BE4B-752F916975BF}">
      <dsp:nvSpPr>
        <dsp:cNvPr id="0" name=""/>
        <dsp:cNvSpPr/>
      </dsp:nvSpPr>
      <dsp:spPr>
        <a:xfrm>
          <a:off x="3772033" y="1837951"/>
          <a:ext cx="726664" cy="85005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33450">
            <a:lnSpc>
              <a:spcPct val="90000"/>
            </a:lnSpc>
            <a:spcBef>
              <a:spcPct val="0"/>
            </a:spcBef>
            <a:spcAft>
              <a:spcPct val="35000"/>
            </a:spcAft>
            <a:buNone/>
          </a:pPr>
          <a:endParaRPr lang="en-US" sz="2100" kern="1200"/>
        </a:p>
      </dsp:txBody>
      <dsp:txXfrm>
        <a:off x="3772033" y="2007963"/>
        <a:ext cx="508665" cy="510035"/>
      </dsp:txXfrm>
    </dsp:sp>
    <dsp:sp modelId="{B453BB75-60F0-EC44-9FC4-051EAAB81C4B}">
      <dsp:nvSpPr>
        <dsp:cNvPr id="0" name=""/>
        <dsp:cNvSpPr/>
      </dsp:nvSpPr>
      <dsp:spPr>
        <a:xfrm>
          <a:off x="4800332" y="1234683"/>
          <a:ext cx="3427660" cy="205659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b="0" i="0" kern="1200"/>
            <a:t>Then, indicate the outcome that is more likely, and how likely that outcome is to occur.</a:t>
          </a:r>
          <a:endParaRPr lang="en-US" sz="2600" kern="1200"/>
        </a:p>
      </dsp:txBody>
      <dsp:txXfrm>
        <a:off x="4860568" y="1294919"/>
        <a:ext cx="3307188" cy="193612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0D60CE-FA59-184E-861F-3E47EB50AC3C}">
      <dsp:nvSpPr>
        <dsp:cNvPr id="0" name=""/>
        <dsp:cNvSpPr/>
      </dsp:nvSpPr>
      <dsp:spPr>
        <a:xfrm>
          <a:off x="1697037" y="0"/>
          <a:ext cx="4889500" cy="4889500"/>
        </a:xfrm>
        <a:prstGeom prst="triangl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14F075B-8B3B-EE4B-9521-F61998877B8E}">
      <dsp:nvSpPr>
        <dsp:cNvPr id="0" name=""/>
        <dsp:cNvSpPr/>
      </dsp:nvSpPr>
      <dsp:spPr>
        <a:xfrm>
          <a:off x="4141787" y="491576"/>
          <a:ext cx="3178175" cy="1157436"/>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Use a conclusion at the start of an argument to identify the element or factor and to tell the reader where the argument is headed.</a:t>
          </a:r>
        </a:p>
      </dsp:txBody>
      <dsp:txXfrm>
        <a:off x="4198288" y="548077"/>
        <a:ext cx="3065173" cy="1044434"/>
      </dsp:txXfrm>
    </dsp:sp>
    <dsp:sp modelId="{8256E6B7-F6A9-5E47-A904-EE0CB7006041}">
      <dsp:nvSpPr>
        <dsp:cNvPr id="0" name=""/>
        <dsp:cNvSpPr/>
      </dsp:nvSpPr>
      <dsp:spPr>
        <a:xfrm>
          <a:off x="4141787" y="1793692"/>
          <a:ext cx="3178175" cy="1157436"/>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Use a conclusion at the end of the argument to remind the reader the point the argument establishes.</a:t>
          </a:r>
        </a:p>
      </dsp:txBody>
      <dsp:txXfrm>
        <a:off x="4198288" y="1850193"/>
        <a:ext cx="3065173" cy="1044434"/>
      </dsp:txXfrm>
    </dsp:sp>
    <dsp:sp modelId="{ABAF87C0-5D8B-964A-A6FA-C356F9DA7174}">
      <dsp:nvSpPr>
        <dsp:cNvPr id="0" name=""/>
        <dsp:cNvSpPr/>
      </dsp:nvSpPr>
      <dsp:spPr>
        <a:xfrm>
          <a:off x="4141787" y="3095807"/>
          <a:ext cx="3178175" cy="1157436"/>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The conclusions at the beginning and ending should be the same in substance but the word choice should be varied to avoid sounding robotic.</a:t>
          </a:r>
        </a:p>
      </dsp:txBody>
      <dsp:txXfrm>
        <a:off x="4198288" y="3152308"/>
        <a:ext cx="3065173" cy="1044434"/>
      </dsp:txXfrm>
    </dsp:sp>
  </dsp:spTree>
</dsp:drawing>
</file>

<file path=ppt/diagrams/layout1.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dirty="0">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9" name="Google Shape;89;p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endParaRPr dirty="0"/>
          </a:p>
        </p:txBody>
      </p:sp>
      <p:sp>
        <p:nvSpPr>
          <p:cNvPr id="90" name="Google Shape;90;p1: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a:t>
            </a:fld>
            <a:endParaRP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Google Shape;163;p1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4" name="Google Shape;164;p10: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endParaRPr dirty="0"/>
          </a:p>
        </p:txBody>
      </p:sp>
      <p:sp>
        <p:nvSpPr>
          <p:cNvPr id="165" name="Google Shape;165;p10: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10</a:t>
            </a:fld>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6" name="Google Shape;96;p2: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endParaRPr dirty="0"/>
          </a:p>
        </p:txBody>
      </p:sp>
      <p:sp>
        <p:nvSpPr>
          <p:cNvPr id="97" name="Google Shape;97;p2: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a:t>
            </a:fld>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3" name="Google Shape;103;p3: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endParaRPr dirty="0"/>
          </a:p>
        </p:txBody>
      </p:sp>
      <p:sp>
        <p:nvSpPr>
          <p:cNvPr id="104" name="Google Shape;104;p3: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a:t>
            </a:fld>
            <a:endParaRP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p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1" name="Google Shape;111;p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endParaRPr dirty="0"/>
          </a:p>
        </p:txBody>
      </p:sp>
      <p:sp>
        <p:nvSpPr>
          <p:cNvPr id="112" name="Google Shape;112;p4: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4</a:t>
            </a:fld>
            <a:endParaRP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g28f87bc68c3_0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9" name="Google Shape;119;g28f87bc68c3_0_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20" name="Google Shape;120;g28f87bc68c3_0_0: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5</a:t>
            </a:fld>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p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6" name="Google Shape;126;p6: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endParaRPr dirty="0"/>
          </a:p>
        </p:txBody>
      </p:sp>
      <p:sp>
        <p:nvSpPr>
          <p:cNvPr id="127" name="Google Shape;127;p6: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6</a:t>
            </a:fld>
            <a:endParaRP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p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3" name="Google Shape;133;p7: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endParaRPr dirty="0"/>
          </a:p>
        </p:txBody>
      </p:sp>
      <p:sp>
        <p:nvSpPr>
          <p:cNvPr id="134" name="Google Shape;134;p7: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7</a:t>
            </a:fld>
            <a:endParaRP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p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0" name="Google Shape;150;p8: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endParaRPr dirty="0"/>
          </a:p>
        </p:txBody>
      </p:sp>
      <p:sp>
        <p:nvSpPr>
          <p:cNvPr id="151" name="Google Shape;151;p8: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8</a:t>
            </a:fld>
            <a:endParaRP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p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7" name="Google Shape;157;p9: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endParaRPr dirty="0"/>
          </a:p>
        </p:txBody>
      </p:sp>
      <p:sp>
        <p:nvSpPr>
          <p:cNvPr id="158" name="Google Shape;158;p9: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9</a:t>
            </a:fld>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6"/>
        <p:cNvGrpSpPr/>
        <p:nvPr/>
      </p:nvGrpSpPr>
      <p:grpSpPr>
        <a:xfrm>
          <a:off x="0" y="0"/>
          <a:ext cx="0" cy="0"/>
          <a:chOff x="0" y="0"/>
          <a:chExt cx="0" cy="0"/>
        </a:xfrm>
      </p:grpSpPr>
      <p:sp>
        <p:nvSpPr>
          <p:cNvPr id="17" name="Google Shape;17;p12"/>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8" name="Google Shape;18;p12"/>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rmAutofit/>
          </a:bodyPr>
          <a:lstStyle>
            <a:lvl1pPr lvl="0" algn="ctr">
              <a:spcBef>
                <a:spcPts val="640"/>
              </a:spcBef>
              <a:spcAft>
                <a:spcPts val="0"/>
              </a:spcAft>
              <a:buClr>
                <a:srgbClr val="888888"/>
              </a:buClr>
              <a:buSzPts val="3200"/>
              <a:buNone/>
              <a:defRPr i="1">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
        <p:nvSpPr>
          <p:cNvPr id="19" name="Google Shape;19;p1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20" name="Google Shape;20;p1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21" name="Google Shape;21;p1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
        <p:nvSpPr>
          <p:cNvPr id="22" name="Google Shape;22;p12"/>
          <p:cNvSpPr/>
          <p:nvPr/>
        </p:nvSpPr>
        <p:spPr>
          <a:xfrm>
            <a:off x="0" y="0"/>
            <a:ext cx="9144000" cy="6858000"/>
          </a:xfrm>
          <a:prstGeom prst="rect">
            <a:avLst/>
          </a:prstGeom>
          <a:noFill/>
          <a:ln w="596900" cap="flat" cmpd="sng">
            <a:solidFill>
              <a:srgbClr val="17365D"/>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cxnSp>
        <p:nvCxnSpPr>
          <p:cNvPr id="23" name="Google Shape;23;p12"/>
          <p:cNvCxnSpPr/>
          <p:nvPr/>
        </p:nvCxnSpPr>
        <p:spPr>
          <a:xfrm>
            <a:off x="1981200" y="3352800"/>
            <a:ext cx="5181600" cy="0"/>
          </a:xfrm>
          <a:prstGeom prst="straightConnector1">
            <a:avLst/>
          </a:prstGeom>
          <a:noFill/>
          <a:ln w="9525" cap="flat" cmpd="sng">
            <a:solidFill>
              <a:srgbClr val="F54109"/>
            </a:solidFill>
            <a:prstDash val="solid"/>
            <a:round/>
            <a:headEnd type="none" w="sm" len="sm"/>
            <a:tailEnd type="none" w="sm" len="sm"/>
          </a:ln>
        </p:spPr>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5"/>
        <p:cNvGrpSpPr/>
        <p:nvPr/>
      </p:nvGrpSpPr>
      <p:grpSpPr>
        <a:xfrm>
          <a:off x="0" y="0"/>
          <a:ext cx="0" cy="0"/>
          <a:chOff x="0" y="0"/>
          <a:chExt cx="0" cy="0"/>
        </a:xfrm>
      </p:grpSpPr>
      <p:sp>
        <p:nvSpPr>
          <p:cNvPr id="76" name="Google Shape;76;p2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7" name="Google Shape;77;p21"/>
          <p:cNvSpPr txBox="1">
            <a:spLocks noGrp="1"/>
          </p:cNvSpPr>
          <p:nvPr>
            <p:ph type="body" idx="1"/>
          </p:nvPr>
        </p:nvSpPr>
        <p:spPr>
          <a:xfrm rot="5400000">
            <a:off x="2309019" y="-251618"/>
            <a:ext cx="4525963" cy="82296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8" name="Google Shape;78;p2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9" name="Google Shape;79;p2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80" name="Google Shape;80;p2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81"/>
        <p:cNvGrpSpPr/>
        <p:nvPr/>
      </p:nvGrpSpPr>
      <p:grpSpPr>
        <a:xfrm>
          <a:off x="0" y="0"/>
          <a:ext cx="0" cy="0"/>
          <a:chOff x="0" y="0"/>
          <a:chExt cx="0" cy="0"/>
        </a:xfrm>
      </p:grpSpPr>
      <p:sp>
        <p:nvSpPr>
          <p:cNvPr id="82" name="Google Shape;82;p22"/>
          <p:cNvSpPr txBox="1">
            <a:spLocks noGrp="1"/>
          </p:cNvSpPr>
          <p:nvPr>
            <p:ph type="title"/>
          </p:nvPr>
        </p:nvSpPr>
        <p:spPr>
          <a:xfrm rot="5400000">
            <a:off x="4732338" y="2171701"/>
            <a:ext cx="5851525" cy="20574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3" name="Google Shape;83;p22"/>
          <p:cNvSpPr txBox="1">
            <a:spLocks noGrp="1"/>
          </p:cNvSpPr>
          <p:nvPr>
            <p:ph type="body" idx="1"/>
          </p:nvPr>
        </p:nvSpPr>
        <p:spPr>
          <a:xfrm rot="5400000">
            <a:off x="541338" y="190500"/>
            <a:ext cx="5851525" cy="60198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84" name="Google Shape;84;p2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85" name="Google Shape;85;p2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86" name="Google Shape;86;p2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4"/>
        <p:cNvGrpSpPr/>
        <p:nvPr/>
      </p:nvGrpSpPr>
      <p:grpSpPr>
        <a:xfrm>
          <a:off x="0" y="0"/>
          <a:ext cx="0" cy="0"/>
          <a:chOff x="0" y="0"/>
          <a:chExt cx="0" cy="0"/>
        </a:xfrm>
      </p:grpSpPr>
      <p:sp>
        <p:nvSpPr>
          <p:cNvPr id="25" name="Google Shape;25;p1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6" name="Google Shape;26;p13"/>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7" name="Google Shape;27;p1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28" name="Google Shape;28;p1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29" name="Google Shape;29;p1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0"/>
        <p:cNvGrpSpPr/>
        <p:nvPr/>
      </p:nvGrpSpPr>
      <p:grpSpPr>
        <a:xfrm>
          <a:off x="0" y="0"/>
          <a:ext cx="0" cy="0"/>
          <a:chOff x="0" y="0"/>
          <a:chExt cx="0" cy="0"/>
        </a:xfrm>
      </p:grpSpPr>
      <p:sp>
        <p:nvSpPr>
          <p:cNvPr id="31" name="Google Shape;31;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2" name="Google Shape;32;p14"/>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3" name="Google Shape;33;p14"/>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4" name="Google Shape;34;p14"/>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5" name="Google Shape;35;p1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6" name="Google Shape;36;p1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7"/>
        <p:cNvGrpSpPr/>
        <p:nvPr/>
      </p:nvGrpSpPr>
      <p:grpSpPr>
        <a:xfrm>
          <a:off x="0" y="0"/>
          <a:ext cx="0" cy="0"/>
          <a:chOff x="0" y="0"/>
          <a:chExt cx="0" cy="0"/>
        </a:xfrm>
      </p:grpSpPr>
      <p:sp>
        <p:nvSpPr>
          <p:cNvPr id="38" name="Google Shape;38;p15"/>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dk1"/>
              </a:buClr>
              <a:buSzPts val="4000"/>
              <a:buFont typeface="Calibri"/>
              <a:buNone/>
              <a:defRPr sz="4000" b="1"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9" name="Google Shape;39;p15"/>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rmAutofit/>
          </a:bodyPr>
          <a:lstStyle>
            <a:lvl1pPr marL="457200" lvl="0" indent="-228600" algn="l">
              <a:spcBef>
                <a:spcPts val="400"/>
              </a:spcBef>
              <a:spcAft>
                <a:spcPts val="0"/>
              </a:spcAft>
              <a:buClr>
                <a:srgbClr val="888888"/>
              </a:buClr>
              <a:buSzPts val="2000"/>
              <a:buNone/>
              <a:defRPr sz="2000">
                <a:solidFill>
                  <a:srgbClr val="888888"/>
                </a:solidFill>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a:p>
        </p:txBody>
      </p:sp>
      <p:sp>
        <p:nvSpPr>
          <p:cNvPr id="40" name="Google Shape;40;p15"/>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1" name="Google Shape;41;p15"/>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2" name="Google Shape;42;p1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3"/>
        <p:cNvGrpSpPr/>
        <p:nvPr/>
      </p:nvGrpSpPr>
      <p:grpSpPr>
        <a:xfrm>
          <a:off x="0" y="0"/>
          <a:ext cx="0" cy="0"/>
          <a:chOff x="0" y="0"/>
          <a:chExt cx="0" cy="0"/>
        </a:xfrm>
      </p:grpSpPr>
      <p:sp>
        <p:nvSpPr>
          <p:cNvPr id="44" name="Google Shape;44;p1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5" name="Google Shape;45;p16"/>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6" name="Google Shape;46;p16"/>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7" name="Google Shape;47;p16"/>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8" name="Google Shape;48;p16"/>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9" name="Google Shape;49;p16"/>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0" name="Google Shape;50;p16"/>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1" name="Google Shape;51;p1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2"/>
        <p:cNvGrpSpPr/>
        <p:nvPr/>
      </p:nvGrpSpPr>
      <p:grpSpPr>
        <a:xfrm>
          <a:off x="0" y="0"/>
          <a:ext cx="0" cy="0"/>
          <a:chOff x="0" y="0"/>
          <a:chExt cx="0" cy="0"/>
        </a:xfrm>
      </p:grpSpPr>
      <p:sp>
        <p:nvSpPr>
          <p:cNvPr id="53" name="Google Shape;53;p1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4" name="Google Shape;54;p17"/>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5" name="Google Shape;55;p17"/>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6" name="Google Shape;56;p1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7"/>
        <p:cNvGrpSpPr/>
        <p:nvPr/>
      </p:nvGrpSpPr>
      <p:grpSpPr>
        <a:xfrm>
          <a:off x="0" y="0"/>
          <a:ext cx="0" cy="0"/>
          <a:chOff x="0" y="0"/>
          <a:chExt cx="0" cy="0"/>
        </a:xfrm>
      </p:grpSpPr>
      <p:sp>
        <p:nvSpPr>
          <p:cNvPr id="58" name="Google Shape;58;p18"/>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9" name="Google Shape;59;p18"/>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0" name="Google Shape;60;p1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61"/>
        <p:cNvGrpSpPr/>
        <p:nvPr/>
      </p:nvGrpSpPr>
      <p:grpSpPr>
        <a:xfrm>
          <a:off x="0" y="0"/>
          <a:ext cx="0" cy="0"/>
          <a:chOff x="0" y="0"/>
          <a:chExt cx="0" cy="0"/>
        </a:xfrm>
      </p:grpSpPr>
      <p:sp>
        <p:nvSpPr>
          <p:cNvPr id="62" name="Google Shape;62;p19"/>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19"/>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rmAutofit/>
          </a:bodyPr>
          <a:lstStyle>
            <a:lvl1pPr marL="457200" lvl="0" indent="-431800" algn="l">
              <a:spcBef>
                <a:spcPts val="640"/>
              </a:spcBef>
              <a:spcAft>
                <a:spcPts val="0"/>
              </a:spcAft>
              <a:buClr>
                <a:schemeClr val="dk1"/>
              </a:buClr>
              <a:buSzPts val="3200"/>
              <a:buChar char="•"/>
              <a:defRPr sz="3200"/>
            </a:lvl1pPr>
            <a:lvl2pPr marL="914400" lvl="1" indent="-406400" algn="l">
              <a:spcBef>
                <a:spcPts val="560"/>
              </a:spcBef>
              <a:spcAft>
                <a:spcPts val="0"/>
              </a:spcAft>
              <a:buClr>
                <a:schemeClr val="dk1"/>
              </a:buClr>
              <a:buSzPts val="2800"/>
              <a:buChar char="–"/>
              <a:defRPr sz="2800"/>
            </a:lvl2pPr>
            <a:lvl3pPr marL="1371600" lvl="2" indent="-381000" algn="l">
              <a:spcBef>
                <a:spcPts val="480"/>
              </a:spcBef>
              <a:spcAft>
                <a:spcPts val="0"/>
              </a:spcAft>
              <a:buClr>
                <a:schemeClr val="dk1"/>
              </a:buClr>
              <a:buSzPts val="2400"/>
              <a:buChar char="•"/>
              <a:defRPr sz="2400"/>
            </a:lvl3pPr>
            <a:lvl4pPr marL="1828800" lvl="3" indent="-355600" algn="l">
              <a:spcBef>
                <a:spcPts val="400"/>
              </a:spcBef>
              <a:spcAft>
                <a:spcPts val="0"/>
              </a:spcAft>
              <a:buClr>
                <a:schemeClr val="dk1"/>
              </a:buClr>
              <a:buSzPts val="2000"/>
              <a:buChar char="–"/>
              <a:defRPr sz="2000"/>
            </a:lvl4pPr>
            <a:lvl5pPr marL="2286000" lvl="4" indent="-355600" algn="l">
              <a:spcBef>
                <a:spcPts val="400"/>
              </a:spcBef>
              <a:spcAft>
                <a:spcPts val="0"/>
              </a:spcAft>
              <a:buClr>
                <a:schemeClr val="dk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64" name="Google Shape;64;p19"/>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5" name="Google Shape;65;p1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6" name="Google Shape;66;p1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7" name="Google Shape;67;p1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8"/>
        <p:cNvGrpSpPr/>
        <p:nvPr/>
      </p:nvGrpSpPr>
      <p:grpSpPr>
        <a:xfrm>
          <a:off x="0" y="0"/>
          <a:ext cx="0" cy="0"/>
          <a:chOff x="0" y="0"/>
          <a:chExt cx="0" cy="0"/>
        </a:xfrm>
      </p:grpSpPr>
      <p:sp>
        <p:nvSpPr>
          <p:cNvPr id="69" name="Google Shape;69;p20"/>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20"/>
          <p:cNvSpPr>
            <a:spLocks noGrp="1"/>
          </p:cNvSpPr>
          <p:nvPr>
            <p:ph type="pic" idx="2"/>
          </p:nvPr>
        </p:nvSpPr>
        <p:spPr>
          <a:xfrm>
            <a:off x="1792288" y="612775"/>
            <a:ext cx="5486400" cy="4114800"/>
          </a:xfrm>
          <a:prstGeom prst="rect">
            <a:avLst/>
          </a:prstGeom>
          <a:noFill/>
          <a:ln>
            <a:noFill/>
          </a:ln>
        </p:spPr>
      </p:sp>
      <p:sp>
        <p:nvSpPr>
          <p:cNvPr id="71" name="Google Shape;71;p20"/>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72" name="Google Shape;72;p20"/>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3" name="Google Shape;73;p20"/>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4" name="Google Shape;74;p2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4F8FB"/>
            </a:gs>
            <a:gs pos="100000">
              <a:srgbClr val="8CB3E3"/>
            </a:gs>
          </a:gsLst>
          <a:path path="circle">
            <a:fillToRect l="50000" t="50000" r="50000" b="50000"/>
          </a:path>
          <a:tileRect/>
        </a:gradFill>
        <a:effectLst/>
      </p:bgPr>
    </p:bg>
    <p:spTree>
      <p:nvGrpSpPr>
        <p:cNvPr id="1" name="Shape 9"/>
        <p:cNvGrpSpPr/>
        <p:nvPr/>
      </p:nvGrpSpPr>
      <p:grpSpPr>
        <a:xfrm>
          <a:off x="0" y="0"/>
          <a:ext cx="0" cy="0"/>
          <a:chOff x="0" y="0"/>
          <a:chExt cx="0" cy="0"/>
        </a:xfrm>
      </p:grpSpPr>
      <p:sp>
        <p:nvSpPr>
          <p:cNvPr id="10" name="Google Shape;10;p1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1"/>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2" name="Google Shape;12;p1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13" name="Google Shape;13;p1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14" name="Google Shape;14;p1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dirty="0"/>
          </a:p>
        </p:txBody>
      </p:sp>
      <p:sp>
        <p:nvSpPr>
          <p:cNvPr id="15" name="Google Shape;15;p11"/>
          <p:cNvSpPr/>
          <p:nvPr/>
        </p:nvSpPr>
        <p:spPr>
          <a:xfrm>
            <a:off x="0" y="0"/>
            <a:ext cx="9144000" cy="6858000"/>
          </a:xfrm>
          <a:prstGeom prst="rect">
            <a:avLst/>
          </a:prstGeom>
          <a:noFill/>
          <a:ln w="596900" cap="flat" cmpd="sng">
            <a:solidFill>
              <a:srgbClr val="17365D"/>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3.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
          <p:cNvSpPr txBox="1">
            <a:spLocks noGrp="1"/>
          </p:cNvSpPr>
          <p:nvPr>
            <p:ph type="ctrTitle"/>
          </p:nvPr>
        </p:nvSpPr>
        <p:spPr>
          <a:xfrm>
            <a:off x="685800" y="1905000"/>
            <a:ext cx="7772400" cy="1470025"/>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en-US" dirty="0"/>
              <a:t>Beginning and Ending One Legal Argument</a:t>
            </a:r>
            <a:endParaRPr dirty="0"/>
          </a:p>
        </p:txBody>
      </p:sp>
      <p:sp>
        <p:nvSpPr>
          <p:cNvPr id="93" name="Google Shape;93;p1"/>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rmAutofit/>
          </a:bodyPr>
          <a:lstStyle/>
          <a:p>
            <a:pPr marL="0" lvl="0" indent="0" algn="ctr" rtl="0">
              <a:spcBef>
                <a:spcPts val="0"/>
              </a:spcBef>
              <a:spcAft>
                <a:spcPts val="0"/>
              </a:spcAft>
              <a:buClr>
                <a:srgbClr val="888888"/>
              </a:buClr>
              <a:buSzPts val="3200"/>
              <a:buNone/>
            </a:pPr>
            <a:r>
              <a:rPr lang="en-US" dirty="0">
                <a:solidFill>
                  <a:schemeClr val="tx1"/>
                </a:solidFill>
              </a:rPr>
              <a:t>A Lawyer Writes</a:t>
            </a:r>
          </a:p>
          <a:p>
            <a:pPr marL="0" lvl="0" indent="0" algn="ctr" rtl="0">
              <a:spcBef>
                <a:spcPts val="0"/>
              </a:spcBef>
              <a:spcAft>
                <a:spcPts val="0"/>
              </a:spcAft>
              <a:buClr>
                <a:srgbClr val="888888"/>
              </a:buClr>
              <a:buSzPts val="3200"/>
              <a:buNone/>
            </a:pPr>
            <a:r>
              <a:rPr lang="en-US" i="0" dirty="0">
                <a:solidFill>
                  <a:schemeClr val="tx1"/>
                </a:solidFill>
              </a:rPr>
              <a:t>Chapter 9</a:t>
            </a:r>
            <a:endParaRPr i="0"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Google Shape;167;p10"/>
          <p:cNvSpPr txBox="1">
            <a:spLocks noGrp="1"/>
          </p:cNvSpPr>
          <p:nvPr>
            <p:ph type="title"/>
          </p:nvPr>
        </p:nvSpPr>
        <p:spPr>
          <a:xfrm>
            <a:off x="457200" y="381000"/>
            <a:ext cx="8229600" cy="1143000"/>
          </a:xfrm>
          <a:prstGeom prst="rect">
            <a:avLst/>
          </a:prstGeom>
          <a:noFill/>
          <a:ln>
            <a:noFill/>
          </a:ln>
        </p:spPr>
        <p:txBody>
          <a:bodyPr spcFirstLastPara="1" wrap="square" lIns="91425" tIns="45700" rIns="91425" bIns="45700" anchor="ctr" anchorCtr="0">
            <a:normAutofit fontScale="90000"/>
          </a:bodyPr>
          <a:lstStyle/>
          <a:p>
            <a:pPr marL="0" lvl="0" indent="0" algn="ctr" rtl="0">
              <a:spcBef>
                <a:spcPts val="0"/>
              </a:spcBef>
              <a:spcAft>
                <a:spcPts val="0"/>
              </a:spcAft>
              <a:buClr>
                <a:schemeClr val="dk1"/>
              </a:buClr>
              <a:buSzPct val="100000"/>
              <a:buFont typeface="Calibri"/>
              <a:buNone/>
            </a:pPr>
            <a:r>
              <a:rPr lang="en-US" dirty="0"/>
              <a:t>Vary the Wording, but not the Substance</a:t>
            </a:r>
            <a:endParaRPr dirty="0"/>
          </a:p>
        </p:txBody>
      </p:sp>
      <p:sp>
        <p:nvSpPr>
          <p:cNvPr id="168" name="Google Shape;168;p10"/>
          <p:cNvSpPr txBox="1">
            <a:spLocks noGrp="1"/>
          </p:cNvSpPr>
          <p:nvPr>
            <p:ph type="body" idx="1"/>
          </p:nvPr>
        </p:nvSpPr>
        <p:spPr>
          <a:xfrm>
            <a:off x="3657600" y="1655636"/>
            <a:ext cx="5029200" cy="4821364"/>
          </a:xfrm>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Clr>
                <a:schemeClr val="dk1"/>
              </a:buClr>
              <a:buSzPts val="2800"/>
              <a:buChar char="•"/>
            </a:pPr>
            <a:r>
              <a:rPr lang="en-US" dirty="0"/>
              <a:t>Do not just mechanically repeat the same words.</a:t>
            </a:r>
          </a:p>
          <a:p>
            <a:pPr marL="342900" lvl="0" indent="-342900" algn="l" rtl="0">
              <a:spcBef>
                <a:spcPts val="0"/>
              </a:spcBef>
              <a:spcAft>
                <a:spcPts val="0"/>
              </a:spcAft>
              <a:buClr>
                <a:schemeClr val="dk1"/>
              </a:buClr>
              <a:buSzPts val="2800"/>
              <a:buChar char="•"/>
            </a:pPr>
            <a:r>
              <a:rPr lang="en-US" dirty="0"/>
              <a:t>One option is to give more information in the final conclusion than at the beginning.  Since your reader will have  more information about the relevant law, she will also be able to absorb more details at the end of the argument.</a:t>
            </a:r>
            <a:endParaRPr dirty="0"/>
          </a:p>
        </p:txBody>
      </p:sp>
      <p:sp>
        <p:nvSpPr>
          <p:cNvPr id="169" name="Google Shape;169;p10"/>
          <p:cNvSpPr txBox="1">
            <a:spLocks noGrp="1"/>
          </p:cNvSpPr>
          <p:nvPr>
            <p:ph type="body" idx="2"/>
          </p:nvPr>
        </p:nvSpPr>
        <p:spPr>
          <a:xfrm>
            <a:off x="658906" y="4261839"/>
            <a:ext cx="8001000" cy="2054352"/>
          </a:xfrm>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Clr>
                <a:schemeClr val="dk1"/>
              </a:buClr>
              <a:buSzPts val="2800"/>
              <a:buChar char="•"/>
            </a:pPr>
            <a:r>
              <a:rPr lang="en-US" dirty="0"/>
              <a:t>.</a:t>
            </a:r>
            <a:endParaRPr dirty="0"/>
          </a:p>
          <a:p>
            <a:pPr marL="342900" lvl="0" indent="-165100" algn="l" rtl="0">
              <a:spcBef>
                <a:spcPts val="560"/>
              </a:spcBef>
              <a:spcAft>
                <a:spcPts val="0"/>
              </a:spcAft>
              <a:buClr>
                <a:schemeClr val="dk1"/>
              </a:buClr>
              <a:buSzPts val="2800"/>
              <a:buNone/>
            </a:pPr>
            <a:r>
              <a:rPr lang="en-US" dirty="0"/>
              <a:t>.</a:t>
            </a:r>
            <a:endParaRPr dirty="0"/>
          </a:p>
        </p:txBody>
      </p:sp>
      <p:pic>
        <p:nvPicPr>
          <p:cNvPr id="170" name="Google Shape;170;p10" descr="C:\Users\Alayna\Pictures\Microsoft Clip Organizer\j0434016.jpg"/>
          <p:cNvPicPr preferRelativeResize="0"/>
          <p:nvPr/>
        </p:nvPicPr>
        <p:blipFill rotWithShape="1">
          <a:blip r:embed="rId3">
            <a:alphaModFix/>
          </a:blip>
          <a:srcRect/>
          <a:stretch/>
        </p:blipFill>
        <p:spPr>
          <a:xfrm>
            <a:off x="613724" y="1537600"/>
            <a:ext cx="2935224" cy="4520299"/>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3564D7-06B2-2A56-A7FC-6E37FFD07C0E}"/>
              </a:ext>
            </a:extLst>
          </p:cNvPr>
          <p:cNvSpPr>
            <a:spLocks noGrp="1"/>
          </p:cNvSpPr>
          <p:nvPr>
            <p:ph type="title"/>
          </p:nvPr>
        </p:nvSpPr>
        <p:spPr/>
        <p:txBody>
          <a:bodyPr/>
          <a:lstStyle/>
          <a:p>
            <a:r>
              <a:rPr lang="en-US" dirty="0"/>
              <a:t>Practice Points</a:t>
            </a:r>
          </a:p>
        </p:txBody>
      </p:sp>
      <p:graphicFrame>
        <p:nvGraphicFramePr>
          <p:cNvPr id="5" name="Diagram 4">
            <a:extLst>
              <a:ext uri="{FF2B5EF4-FFF2-40B4-BE49-F238E27FC236}">
                <a16:creationId xmlns:a16="http://schemas.microsoft.com/office/drawing/2014/main" id="{D962FDBD-6B72-1312-C4F3-97626E957215}"/>
              </a:ext>
            </a:extLst>
          </p:cNvPr>
          <p:cNvGraphicFramePr/>
          <p:nvPr>
            <p:extLst>
              <p:ext uri="{D42A27DB-BD31-4B8C-83A1-F6EECF244321}">
                <p14:modId xmlns:p14="http://schemas.microsoft.com/office/powerpoint/2010/main" val="573679776"/>
              </p:ext>
            </p:extLst>
          </p:nvPr>
        </p:nvGraphicFramePr>
        <p:xfrm>
          <a:off x="0" y="1600200"/>
          <a:ext cx="9017000" cy="48895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345737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2"/>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fontScale="90000"/>
          </a:bodyPr>
          <a:lstStyle/>
          <a:p>
            <a:pPr marL="0" lvl="0" indent="0" algn="ctr" rtl="0">
              <a:spcBef>
                <a:spcPts val="0"/>
              </a:spcBef>
              <a:spcAft>
                <a:spcPts val="0"/>
              </a:spcAft>
              <a:buClr>
                <a:schemeClr val="dk1"/>
              </a:buClr>
              <a:buSzPct val="100000"/>
              <a:buFont typeface="Calibri"/>
              <a:buNone/>
            </a:pPr>
            <a:r>
              <a:rPr lang="en-US" dirty="0"/>
              <a:t>Using a Conclusion or Issue Statement to Begin a Legal Argument</a:t>
            </a:r>
            <a:endParaRPr dirty="0"/>
          </a:p>
        </p:txBody>
      </p:sp>
      <p:graphicFrame>
        <p:nvGraphicFramePr>
          <p:cNvPr id="2" name="Diagram 1">
            <a:extLst>
              <a:ext uri="{FF2B5EF4-FFF2-40B4-BE49-F238E27FC236}">
                <a16:creationId xmlns:a16="http://schemas.microsoft.com/office/drawing/2014/main" id="{16893D26-4CDB-8A43-D8F3-5115DBDC0322}"/>
              </a:ext>
            </a:extLst>
          </p:cNvPr>
          <p:cNvGraphicFramePr/>
          <p:nvPr>
            <p:extLst>
              <p:ext uri="{D42A27DB-BD31-4B8C-83A1-F6EECF244321}">
                <p14:modId xmlns:p14="http://schemas.microsoft.com/office/powerpoint/2010/main" val="2501796928"/>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fontScale="90000"/>
          </a:bodyPr>
          <a:lstStyle/>
          <a:p>
            <a:pPr marL="0" lvl="0" indent="0" algn="ctr" rtl="0">
              <a:spcBef>
                <a:spcPts val="0"/>
              </a:spcBef>
              <a:spcAft>
                <a:spcPts val="0"/>
              </a:spcAft>
              <a:buClr>
                <a:schemeClr val="dk1"/>
              </a:buClr>
              <a:buSzPct val="100000"/>
              <a:buFont typeface="Calibri"/>
              <a:buNone/>
            </a:pPr>
            <a:r>
              <a:rPr lang="en-US" dirty="0"/>
              <a:t>Using a Conclusion or Issue Statement to Begin a Legal Argument </a:t>
            </a:r>
            <a:endParaRPr dirty="0"/>
          </a:p>
        </p:txBody>
      </p:sp>
      <p:sp>
        <p:nvSpPr>
          <p:cNvPr id="107" name="Google Shape;107;p3"/>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rmAutofit fontScale="85000" lnSpcReduction="10000"/>
          </a:bodyPr>
          <a:lstStyle/>
          <a:p>
            <a:pPr marL="342900" lvl="0" indent="-342900" algn="l" rtl="0">
              <a:spcBef>
                <a:spcPts val="0"/>
              </a:spcBef>
              <a:spcAft>
                <a:spcPts val="0"/>
              </a:spcAft>
              <a:buClr>
                <a:schemeClr val="dk1"/>
              </a:buClr>
              <a:buSzPct val="100000"/>
              <a:buChar char="•"/>
            </a:pPr>
            <a:r>
              <a:rPr lang="en-US" dirty="0"/>
              <a:t>Stating a conclusion at the outset of an argument identifies the element or factor being explored and to tell the reader the direction in which the argument is headed.</a:t>
            </a:r>
            <a:endParaRPr dirty="0"/>
          </a:p>
          <a:p>
            <a:pPr marL="342900" lvl="0" indent="-342900" algn="l" rtl="0">
              <a:spcBef>
                <a:spcPts val="476"/>
              </a:spcBef>
              <a:spcAft>
                <a:spcPts val="0"/>
              </a:spcAft>
              <a:buClr>
                <a:schemeClr val="dk1"/>
              </a:buClr>
              <a:buSzPct val="100000"/>
              <a:buChar char="•"/>
            </a:pPr>
            <a:r>
              <a:rPr lang="en-US" dirty="0"/>
              <a:t>If the reader knows where an argument is headed, the reader can more easily appreciate the importance of information along the way.</a:t>
            </a:r>
            <a:endParaRPr dirty="0"/>
          </a:p>
        </p:txBody>
      </p:sp>
      <p:pic>
        <p:nvPicPr>
          <p:cNvPr id="108" name="Google Shape;108;p3" descr="C:\Users\Alayna\Pictures\Microsoft Clip Organizer\00386799.jpg"/>
          <p:cNvPicPr preferRelativeResize="0">
            <a:picLocks noGrp="1"/>
          </p:cNvPicPr>
          <p:nvPr>
            <p:ph type="body" idx="2"/>
          </p:nvPr>
        </p:nvPicPr>
        <p:blipFill rotWithShape="1">
          <a:blip r:embed="rId3">
            <a:alphaModFix/>
          </a:blip>
          <a:srcRect/>
          <a:stretch/>
        </p:blipFill>
        <p:spPr>
          <a:xfrm>
            <a:off x="4838700" y="2643981"/>
            <a:ext cx="3657600" cy="24384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fontScale="90000"/>
          </a:bodyPr>
          <a:lstStyle/>
          <a:p>
            <a:pPr marL="0" lvl="0" indent="0" algn="ctr" rtl="0">
              <a:spcBef>
                <a:spcPts val="0"/>
              </a:spcBef>
              <a:spcAft>
                <a:spcPts val="0"/>
              </a:spcAft>
              <a:buClr>
                <a:schemeClr val="dk1"/>
              </a:buClr>
              <a:buSzPct val="100000"/>
              <a:buFont typeface="Calibri"/>
              <a:buNone/>
            </a:pPr>
            <a:r>
              <a:rPr lang="en-US" dirty="0"/>
              <a:t>Using a Conclusion to End a Legal Argument</a:t>
            </a:r>
            <a:endParaRPr dirty="0"/>
          </a:p>
        </p:txBody>
      </p:sp>
      <p:pic>
        <p:nvPicPr>
          <p:cNvPr id="115" name="Google Shape;115;p4"/>
          <p:cNvPicPr preferRelativeResize="0">
            <a:picLocks noGrp="1"/>
          </p:cNvPicPr>
          <p:nvPr>
            <p:ph type="body" idx="1"/>
          </p:nvPr>
        </p:nvPicPr>
        <p:blipFill rotWithShape="1">
          <a:blip r:embed="rId3">
            <a:alphaModFix/>
          </a:blip>
          <a:srcRect/>
          <a:stretch/>
        </p:blipFill>
        <p:spPr>
          <a:xfrm>
            <a:off x="712697" y="2302467"/>
            <a:ext cx="3527604" cy="3121429"/>
          </a:xfrm>
          <a:prstGeom prst="rect">
            <a:avLst/>
          </a:prstGeom>
          <a:noFill/>
          <a:ln>
            <a:noFill/>
          </a:ln>
        </p:spPr>
      </p:pic>
      <p:sp>
        <p:nvSpPr>
          <p:cNvPr id="116" name="Google Shape;116;p4"/>
          <p:cNvSpPr txBox="1">
            <a:spLocks noGrp="1"/>
          </p:cNvSpPr>
          <p:nvPr>
            <p:ph type="body" idx="2"/>
          </p:nvPr>
        </p:nvSpPr>
        <p:spPr>
          <a:xfrm>
            <a:off x="4648200" y="1773936"/>
            <a:ext cx="4038600" cy="4855464"/>
          </a:xfrm>
          <a:prstGeom prst="rect">
            <a:avLst/>
          </a:prstGeom>
          <a:noFill/>
          <a:ln>
            <a:noFill/>
          </a:ln>
        </p:spPr>
        <p:txBody>
          <a:bodyPr spcFirstLastPara="1" wrap="square" lIns="91425" tIns="45700" rIns="91425" bIns="45700" anchor="t" anchorCtr="0">
            <a:normAutofit fontScale="92500" lnSpcReduction="10000"/>
          </a:bodyPr>
          <a:lstStyle/>
          <a:p>
            <a:pPr marL="342900" lvl="0" indent="-342900" algn="l" rtl="0">
              <a:spcBef>
                <a:spcPts val="0"/>
              </a:spcBef>
              <a:spcAft>
                <a:spcPts val="0"/>
              </a:spcAft>
              <a:buClr>
                <a:schemeClr val="dk1"/>
              </a:buClr>
              <a:buSzPct val="100000"/>
              <a:buChar char="•"/>
            </a:pPr>
            <a:r>
              <a:rPr lang="en-US" dirty="0"/>
              <a:t>The final conclusion reminds the reader of the point that has been established in the legal argument.</a:t>
            </a:r>
            <a:endParaRPr dirty="0"/>
          </a:p>
          <a:p>
            <a:pPr marL="342900" lvl="0" indent="-342900" algn="l" rtl="0">
              <a:spcBef>
                <a:spcPts val="518"/>
              </a:spcBef>
              <a:spcAft>
                <a:spcPts val="0"/>
              </a:spcAft>
              <a:buClr>
                <a:schemeClr val="dk1"/>
              </a:buClr>
              <a:buSzPct val="100000"/>
              <a:buChar char="•"/>
            </a:pPr>
            <a:r>
              <a:rPr lang="en-US" dirty="0"/>
              <a:t>The conclusion wraps up the legal argument for the reader and reinforces the prediction, increasing the likelihood that your reader will retain your point.</a:t>
            </a:r>
            <a:endParaRPr dirty="0"/>
          </a:p>
          <a:p>
            <a:pPr marL="342900" lvl="0" indent="-178435" algn="l" rtl="0">
              <a:spcBef>
                <a:spcPts val="518"/>
              </a:spcBef>
              <a:spcAft>
                <a:spcPts val="0"/>
              </a:spcAft>
              <a:buClr>
                <a:schemeClr val="dk1"/>
              </a:buClr>
              <a:buSzPct val="100000"/>
              <a:buNone/>
            </a:pPr>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8f87bc68c3_0_0"/>
          <p:cNvSpPr txBox="1">
            <a:spLocks noGrp="1"/>
          </p:cNvSpPr>
          <p:nvPr>
            <p:ph type="title"/>
          </p:nvPr>
        </p:nvSpPr>
        <p:spPr>
          <a:xfrm>
            <a:off x="457200" y="274638"/>
            <a:ext cx="8229600" cy="1143000"/>
          </a:xfrm>
          <a:prstGeom prst="rect">
            <a:avLst/>
          </a:prstGeom>
        </p:spPr>
        <p:txBody>
          <a:bodyPr spcFirstLastPara="1" wrap="square" lIns="91425" tIns="45700" rIns="91425" bIns="45700" anchor="ctr" anchorCtr="0">
            <a:normAutofit/>
          </a:bodyPr>
          <a:lstStyle/>
          <a:p>
            <a:pPr marL="0" lvl="0" indent="0" algn="ctr" rtl="0">
              <a:spcBef>
                <a:spcPts val="0"/>
              </a:spcBef>
              <a:spcAft>
                <a:spcPts val="0"/>
              </a:spcAft>
              <a:buNone/>
            </a:pPr>
            <a:r>
              <a:rPr lang="en-US" dirty="0"/>
              <a:t>Drafting Conclusions</a:t>
            </a:r>
            <a:endParaRPr dirty="0"/>
          </a:p>
        </p:txBody>
      </p:sp>
      <p:sp>
        <p:nvSpPr>
          <p:cNvPr id="123" name="Google Shape;123;g28f87bc68c3_0_0"/>
          <p:cNvSpPr txBox="1">
            <a:spLocks noGrp="1"/>
          </p:cNvSpPr>
          <p:nvPr>
            <p:ph type="body" idx="1"/>
          </p:nvPr>
        </p:nvSpPr>
        <p:spPr>
          <a:xfrm>
            <a:off x="644100" y="1557075"/>
            <a:ext cx="8042700" cy="4711500"/>
          </a:xfrm>
          <a:prstGeom prst="rect">
            <a:avLst/>
          </a:prstGeom>
        </p:spPr>
        <p:txBody>
          <a:bodyPr spcFirstLastPara="1" wrap="square" lIns="91425" tIns="45700" rIns="91425" bIns="45700" anchor="t" anchorCtr="0">
            <a:normAutofit/>
          </a:bodyPr>
          <a:lstStyle/>
          <a:p>
            <a:pPr marL="457200" lvl="0" indent="-406400" algn="l" rtl="0">
              <a:spcBef>
                <a:spcPts val="560"/>
              </a:spcBef>
              <a:spcAft>
                <a:spcPts val="0"/>
              </a:spcAft>
              <a:buSzPts val="2800"/>
              <a:buChar char="•"/>
            </a:pPr>
            <a:r>
              <a:rPr lang="en-US" dirty="0"/>
              <a:t>Drafting conclusions is a straightforward process. The goal is to convey your bottom-line point as precisely and concisely as possible. The following tips will help you do that. </a:t>
            </a:r>
            <a:endParaRPr dirty="0"/>
          </a:p>
          <a:p>
            <a:pPr marL="914400" lvl="1" indent="-381000" algn="l" rtl="0">
              <a:spcBef>
                <a:spcPts val="0"/>
              </a:spcBef>
              <a:spcAft>
                <a:spcPts val="0"/>
              </a:spcAft>
              <a:buSzPts val="2400"/>
              <a:buChar char="–"/>
            </a:pPr>
            <a:r>
              <a:rPr lang="en-US" dirty="0"/>
              <a:t>Describe the certainty of your prediction. </a:t>
            </a:r>
            <a:endParaRPr dirty="0"/>
          </a:p>
          <a:p>
            <a:pPr marL="914400" lvl="1" indent="-381000" algn="l" rtl="0">
              <a:spcBef>
                <a:spcPts val="0"/>
              </a:spcBef>
              <a:spcAft>
                <a:spcPts val="0"/>
              </a:spcAft>
              <a:buSzPts val="2400"/>
              <a:buChar char="–"/>
            </a:pPr>
            <a:r>
              <a:rPr lang="en-US" dirty="0"/>
              <a:t>Focus on the element or factor being explored. </a:t>
            </a:r>
            <a:endParaRPr dirty="0"/>
          </a:p>
          <a:p>
            <a:pPr marL="914400" lvl="1" indent="-381000" algn="l" rtl="0">
              <a:spcBef>
                <a:spcPts val="0"/>
              </a:spcBef>
              <a:spcAft>
                <a:spcPts val="0"/>
              </a:spcAft>
              <a:buSzPts val="2400"/>
              <a:buChar char="–"/>
            </a:pPr>
            <a:r>
              <a:rPr lang="en-US" dirty="0"/>
              <a:t>The line between your application and your final conclusion may blur. </a:t>
            </a:r>
            <a:endParaRPr dirty="0"/>
          </a:p>
          <a:p>
            <a:pPr marL="914400" lvl="1" indent="-381000" algn="l" rtl="0">
              <a:spcBef>
                <a:spcPts val="0"/>
              </a:spcBef>
              <a:spcAft>
                <a:spcPts val="0"/>
              </a:spcAft>
              <a:buSzPts val="2400"/>
              <a:buChar char="–"/>
            </a:pPr>
            <a:r>
              <a:rPr lang="en-US" dirty="0"/>
              <a:t>Vary the wording, but not the substance, of your initial and final conclusions. </a:t>
            </a:r>
            <a:endParaRP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Google Shape;129;p6"/>
          <p:cNvSpPr txBox="1">
            <a:spLocks noGrp="1"/>
          </p:cNvSpPr>
          <p:nvPr>
            <p:ph type="title"/>
          </p:nvPr>
        </p:nvSpPr>
        <p:spPr>
          <a:xfrm>
            <a:off x="457200" y="381000"/>
            <a:ext cx="8229600" cy="1143000"/>
          </a:xfrm>
          <a:prstGeom prst="rect">
            <a:avLst/>
          </a:prstGeom>
          <a:noFill/>
          <a:ln>
            <a:noFill/>
          </a:ln>
        </p:spPr>
        <p:txBody>
          <a:bodyPr spcFirstLastPara="1" wrap="square" lIns="91425" tIns="45700" rIns="91425" bIns="45700" anchor="ctr" anchorCtr="0">
            <a:normAutofit fontScale="90000"/>
          </a:bodyPr>
          <a:lstStyle/>
          <a:p>
            <a:pPr marL="0" lvl="0" indent="0" algn="ctr" rtl="0">
              <a:spcBef>
                <a:spcPts val="0"/>
              </a:spcBef>
              <a:spcAft>
                <a:spcPts val="0"/>
              </a:spcAft>
              <a:buClr>
                <a:schemeClr val="dk1"/>
              </a:buClr>
              <a:buSzPct val="100000"/>
              <a:buFont typeface="Calibri"/>
              <a:buNone/>
            </a:pPr>
            <a:r>
              <a:rPr lang="en-US" dirty="0"/>
              <a:t>Describe the Certainty of Your Prediction</a:t>
            </a:r>
            <a:endParaRPr dirty="0"/>
          </a:p>
        </p:txBody>
      </p:sp>
      <p:graphicFrame>
        <p:nvGraphicFramePr>
          <p:cNvPr id="2" name="Diagram 1">
            <a:extLst>
              <a:ext uri="{FF2B5EF4-FFF2-40B4-BE49-F238E27FC236}">
                <a16:creationId xmlns:a16="http://schemas.microsoft.com/office/drawing/2014/main" id="{9B1A5726-664A-C43B-9DDD-8D9EC4D7A9C7}"/>
              </a:ext>
            </a:extLst>
          </p:cNvPr>
          <p:cNvGraphicFramePr/>
          <p:nvPr/>
        </p:nvGraphicFramePr>
        <p:xfrm>
          <a:off x="457200" y="16764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en-US" dirty="0"/>
              <a:t>Degrees of Certainty</a:t>
            </a:r>
            <a:endParaRPr dirty="0"/>
          </a:p>
        </p:txBody>
      </p:sp>
      <p:grpSp>
        <p:nvGrpSpPr>
          <p:cNvPr id="137" name="Google Shape;137;p7"/>
          <p:cNvGrpSpPr/>
          <p:nvPr/>
        </p:nvGrpSpPr>
        <p:grpSpPr>
          <a:xfrm>
            <a:off x="826027" y="2009488"/>
            <a:ext cx="7607002" cy="3292777"/>
            <a:chOff x="546277" y="1156938"/>
            <a:chExt cx="7607002" cy="3292777"/>
          </a:xfrm>
        </p:grpSpPr>
        <p:sp>
          <p:nvSpPr>
            <p:cNvPr id="138" name="Google Shape;138;p7"/>
            <p:cNvSpPr/>
            <p:nvPr/>
          </p:nvSpPr>
          <p:spPr>
            <a:xfrm>
              <a:off x="546277" y="1156938"/>
              <a:ext cx="6522600" cy="978900"/>
            </a:xfrm>
            <a:prstGeom prst="roundRect">
              <a:avLst>
                <a:gd name="adj" fmla="val 10000"/>
              </a:avLst>
            </a:prstGeom>
            <a:gradFill>
              <a:gsLst>
                <a:gs pos="0">
                  <a:srgbClr val="AAB7DB"/>
                </a:gs>
                <a:gs pos="35000">
                  <a:srgbClr val="C4CDE5"/>
                </a:gs>
                <a:gs pos="100000">
                  <a:srgbClr val="E8EBF6"/>
                </a:gs>
              </a:gsLst>
              <a:lin ang="16200038" scaled="0"/>
            </a:gradFill>
            <a:ln>
              <a:noFill/>
            </a:ln>
            <a:effectLst>
              <a:outerShdw blurRad="40000" dist="20000" dir="5400000" rotWithShape="0">
                <a:srgbClr val="000000">
                  <a:alpha val="3765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9" name="Google Shape;139;p7"/>
            <p:cNvSpPr txBox="1"/>
            <p:nvPr/>
          </p:nvSpPr>
          <p:spPr>
            <a:xfrm>
              <a:off x="574949" y="1185610"/>
              <a:ext cx="5282700" cy="921600"/>
            </a:xfrm>
            <a:prstGeom prst="rect">
              <a:avLst/>
            </a:prstGeom>
            <a:noFill/>
            <a:ln>
              <a:noFill/>
            </a:ln>
          </p:spPr>
          <p:txBody>
            <a:bodyPr spcFirstLastPara="1" wrap="square" lIns="95250" tIns="95250" rIns="95250" bIns="95250" anchor="ctr" anchorCtr="0">
              <a:noAutofit/>
            </a:bodyPr>
            <a:lstStyle/>
            <a:p>
              <a:pPr marL="0" marR="0" lvl="0" indent="0" algn="l" rtl="0">
                <a:lnSpc>
                  <a:spcPct val="90000"/>
                </a:lnSpc>
                <a:spcBef>
                  <a:spcPts val="0"/>
                </a:spcBef>
                <a:spcAft>
                  <a:spcPts val="0"/>
                </a:spcAft>
                <a:buClr>
                  <a:schemeClr val="dk1"/>
                </a:buClr>
                <a:buSzPts val="2500"/>
                <a:buFont typeface="Calibri"/>
                <a:buNone/>
              </a:pPr>
              <a:r>
                <a:rPr lang="en-US" sz="2500" b="0" i="0" u="none" strike="noStrike" cap="none" dirty="0">
                  <a:solidFill>
                    <a:schemeClr val="dk1"/>
                  </a:solidFill>
                  <a:latin typeface="Calibri"/>
                  <a:ea typeface="Calibri"/>
                  <a:cs typeface="Calibri"/>
                  <a:sym typeface="Calibri"/>
                </a:rPr>
                <a:t>A court </a:t>
              </a:r>
              <a:r>
                <a:rPr lang="en-US" sz="2500" b="1" i="0" u="none" strike="noStrike" cap="none" dirty="0">
                  <a:solidFill>
                    <a:schemeClr val="dk1"/>
                  </a:solidFill>
                  <a:latin typeface="Calibri"/>
                  <a:ea typeface="Calibri"/>
                  <a:cs typeface="Calibri"/>
                  <a:sym typeface="Calibri"/>
                </a:rPr>
                <a:t>will likely</a:t>
              </a:r>
              <a:r>
                <a:rPr lang="en-US" sz="2500" b="0" i="0" u="none" strike="noStrike" cap="none" dirty="0">
                  <a:solidFill>
                    <a:schemeClr val="dk1"/>
                  </a:solidFill>
                  <a:latin typeface="Calibri"/>
                  <a:ea typeface="Calibri"/>
                  <a:cs typeface="Calibri"/>
                  <a:sym typeface="Calibri"/>
                </a:rPr>
                <a:t> conclude the plaintiff can (cannot) establish …</a:t>
              </a:r>
              <a:endParaRPr sz="2500" b="0" i="0" u="none" strike="noStrike" cap="none" dirty="0">
                <a:solidFill>
                  <a:schemeClr val="dk1"/>
                </a:solidFill>
                <a:latin typeface="Calibri"/>
                <a:ea typeface="Calibri"/>
                <a:cs typeface="Calibri"/>
                <a:sym typeface="Calibri"/>
              </a:endParaRPr>
            </a:p>
          </p:txBody>
        </p:sp>
        <p:sp>
          <p:nvSpPr>
            <p:cNvPr id="140" name="Google Shape;140;p7"/>
            <p:cNvSpPr/>
            <p:nvPr/>
          </p:nvSpPr>
          <p:spPr>
            <a:xfrm>
              <a:off x="1084402" y="2313876"/>
              <a:ext cx="6522600" cy="978900"/>
            </a:xfrm>
            <a:prstGeom prst="roundRect">
              <a:avLst>
                <a:gd name="adj" fmla="val 10000"/>
              </a:avLst>
            </a:prstGeom>
            <a:gradFill>
              <a:gsLst>
                <a:gs pos="0">
                  <a:srgbClr val="AAB7DB"/>
                </a:gs>
                <a:gs pos="35000">
                  <a:srgbClr val="C4CDE5"/>
                </a:gs>
                <a:gs pos="100000">
                  <a:srgbClr val="E8EBF6"/>
                </a:gs>
              </a:gsLst>
              <a:lin ang="16200038" scaled="0"/>
            </a:gradFill>
            <a:ln>
              <a:noFill/>
            </a:ln>
            <a:effectLst>
              <a:outerShdw blurRad="40000" dist="20000" dir="5400000" rotWithShape="0">
                <a:srgbClr val="000000">
                  <a:alpha val="3765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1" name="Google Shape;141;p7"/>
            <p:cNvSpPr txBox="1"/>
            <p:nvPr/>
          </p:nvSpPr>
          <p:spPr>
            <a:xfrm>
              <a:off x="1113074" y="2342548"/>
              <a:ext cx="5290800" cy="921600"/>
            </a:xfrm>
            <a:prstGeom prst="rect">
              <a:avLst/>
            </a:prstGeom>
            <a:noFill/>
            <a:ln>
              <a:noFill/>
            </a:ln>
          </p:spPr>
          <p:txBody>
            <a:bodyPr spcFirstLastPara="1" wrap="square" lIns="95250" tIns="95250" rIns="95250" bIns="95250" anchor="ctr" anchorCtr="0">
              <a:noAutofit/>
            </a:bodyPr>
            <a:lstStyle/>
            <a:p>
              <a:pPr marL="0" marR="0" lvl="0" indent="0" algn="l" rtl="0">
                <a:lnSpc>
                  <a:spcPct val="90000"/>
                </a:lnSpc>
                <a:spcBef>
                  <a:spcPts val="0"/>
                </a:spcBef>
                <a:spcAft>
                  <a:spcPts val="0"/>
                </a:spcAft>
                <a:buClr>
                  <a:schemeClr val="dk1"/>
                </a:buClr>
                <a:buSzPts val="2500"/>
                <a:buFont typeface="Calibri"/>
                <a:buNone/>
              </a:pPr>
              <a:r>
                <a:rPr lang="en-US" sz="2500" b="0" i="0" u="none" strike="noStrike" cap="none" dirty="0">
                  <a:solidFill>
                    <a:schemeClr val="dk1"/>
                  </a:solidFill>
                  <a:latin typeface="Calibri"/>
                  <a:ea typeface="Calibri"/>
                  <a:cs typeface="Calibri"/>
                  <a:sym typeface="Calibri"/>
                </a:rPr>
                <a:t>A court </a:t>
              </a:r>
              <a:r>
                <a:rPr lang="en-US" sz="2500" b="1" i="0" u="none" strike="noStrike" cap="none" dirty="0">
                  <a:solidFill>
                    <a:schemeClr val="dk1"/>
                  </a:solidFill>
                  <a:latin typeface="Calibri"/>
                  <a:ea typeface="Calibri"/>
                  <a:cs typeface="Calibri"/>
                  <a:sym typeface="Calibri"/>
                </a:rPr>
                <a:t>will probably</a:t>
              </a:r>
              <a:r>
                <a:rPr lang="en-US" sz="2500" b="0" i="0" u="none" strike="noStrike" cap="none" dirty="0">
                  <a:solidFill>
                    <a:schemeClr val="dk1"/>
                  </a:solidFill>
                  <a:latin typeface="Calibri"/>
                  <a:ea typeface="Calibri"/>
                  <a:cs typeface="Calibri"/>
                  <a:sym typeface="Calibri"/>
                </a:rPr>
                <a:t> decide the government did (did not) prove …</a:t>
              </a:r>
              <a:endParaRPr sz="2500" b="0" i="0" u="none" strike="noStrike" cap="none" dirty="0">
                <a:solidFill>
                  <a:schemeClr val="dk1"/>
                </a:solidFill>
                <a:latin typeface="Calibri"/>
                <a:ea typeface="Calibri"/>
                <a:cs typeface="Calibri"/>
                <a:sym typeface="Calibri"/>
              </a:endParaRPr>
            </a:p>
          </p:txBody>
        </p:sp>
        <p:sp>
          <p:nvSpPr>
            <p:cNvPr id="142" name="Google Shape;142;p7"/>
            <p:cNvSpPr/>
            <p:nvPr/>
          </p:nvSpPr>
          <p:spPr>
            <a:xfrm>
              <a:off x="1630679" y="3470815"/>
              <a:ext cx="6522600" cy="978900"/>
            </a:xfrm>
            <a:prstGeom prst="roundRect">
              <a:avLst>
                <a:gd name="adj" fmla="val 10000"/>
              </a:avLst>
            </a:prstGeom>
            <a:gradFill>
              <a:gsLst>
                <a:gs pos="0">
                  <a:srgbClr val="AAB7DB"/>
                </a:gs>
                <a:gs pos="35000">
                  <a:srgbClr val="C4CDE5"/>
                </a:gs>
                <a:gs pos="100000">
                  <a:srgbClr val="E8EBF6"/>
                </a:gs>
              </a:gsLst>
              <a:lin ang="16200038" scaled="0"/>
            </a:gradFill>
            <a:ln>
              <a:noFill/>
            </a:ln>
            <a:effectLst>
              <a:outerShdw blurRad="40000" dist="20000" dir="5400000" rotWithShape="0">
                <a:srgbClr val="000000">
                  <a:alpha val="3765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3" name="Google Shape;143;p7"/>
            <p:cNvSpPr txBox="1"/>
            <p:nvPr/>
          </p:nvSpPr>
          <p:spPr>
            <a:xfrm>
              <a:off x="1659351" y="3499487"/>
              <a:ext cx="5282700" cy="921600"/>
            </a:xfrm>
            <a:prstGeom prst="rect">
              <a:avLst/>
            </a:prstGeom>
            <a:noFill/>
            <a:ln>
              <a:noFill/>
            </a:ln>
          </p:spPr>
          <p:txBody>
            <a:bodyPr spcFirstLastPara="1" wrap="square" lIns="95250" tIns="95250" rIns="95250" bIns="95250" anchor="ctr" anchorCtr="0">
              <a:noAutofit/>
            </a:bodyPr>
            <a:lstStyle/>
            <a:p>
              <a:pPr marL="0" marR="0" lvl="0" indent="0" algn="l" rtl="0">
                <a:lnSpc>
                  <a:spcPct val="90000"/>
                </a:lnSpc>
                <a:spcBef>
                  <a:spcPts val="0"/>
                </a:spcBef>
                <a:spcAft>
                  <a:spcPts val="0"/>
                </a:spcAft>
                <a:buClr>
                  <a:schemeClr val="dk1"/>
                </a:buClr>
                <a:buSzPts val="2500"/>
                <a:buFont typeface="Calibri"/>
                <a:buNone/>
              </a:pPr>
              <a:r>
                <a:rPr lang="en-US" sz="2500" b="0" i="0" u="none" strike="noStrike" cap="none" dirty="0">
                  <a:solidFill>
                    <a:schemeClr val="dk1"/>
                  </a:solidFill>
                  <a:latin typeface="Calibri"/>
                  <a:ea typeface="Calibri"/>
                  <a:cs typeface="Calibri"/>
                  <a:sym typeface="Calibri"/>
                </a:rPr>
                <a:t>A court </a:t>
              </a:r>
              <a:r>
                <a:rPr lang="en-US" sz="2500" b="1" i="0" u="none" strike="noStrike" cap="none" dirty="0">
                  <a:solidFill>
                    <a:schemeClr val="dk1"/>
                  </a:solidFill>
                  <a:latin typeface="Calibri"/>
                  <a:ea typeface="Calibri"/>
                  <a:cs typeface="Calibri"/>
                  <a:sym typeface="Calibri"/>
                </a:rPr>
                <a:t>should</a:t>
              </a:r>
              <a:r>
                <a:rPr lang="en-US" sz="2500" b="0" i="0" u="none" strike="noStrike" cap="none" dirty="0">
                  <a:solidFill>
                    <a:schemeClr val="dk1"/>
                  </a:solidFill>
                  <a:latin typeface="Calibri"/>
                  <a:ea typeface="Calibri"/>
                  <a:cs typeface="Calibri"/>
                  <a:sym typeface="Calibri"/>
                </a:rPr>
                <a:t> determine the employer can (cannot) demonstrate …</a:t>
              </a:r>
              <a:endParaRPr sz="2500" b="0" i="0" u="none" strike="noStrike" cap="none" dirty="0">
                <a:solidFill>
                  <a:schemeClr val="dk1"/>
                </a:solidFill>
                <a:latin typeface="Calibri"/>
                <a:ea typeface="Calibri"/>
                <a:cs typeface="Calibri"/>
                <a:sym typeface="Calibri"/>
              </a:endParaRPr>
            </a:p>
          </p:txBody>
        </p:sp>
        <p:sp>
          <p:nvSpPr>
            <p:cNvPr id="144" name="Google Shape;144;p7"/>
            <p:cNvSpPr/>
            <p:nvPr/>
          </p:nvSpPr>
          <p:spPr>
            <a:xfrm>
              <a:off x="6432681" y="1906723"/>
              <a:ext cx="636300" cy="636300"/>
            </a:xfrm>
            <a:prstGeom prst="downArrow">
              <a:avLst>
                <a:gd name="adj1" fmla="val 55000"/>
                <a:gd name="adj2" fmla="val 45000"/>
              </a:avLst>
            </a:prstGeom>
            <a:solidFill>
              <a:srgbClr val="CBCED6">
                <a:alpha val="89800"/>
              </a:srgbClr>
            </a:solidFill>
            <a:ln w="9525" cap="flat" cmpd="sng">
              <a:solidFill>
                <a:srgbClr val="CBCED6">
                  <a:alpha val="89800"/>
                </a:srgbClr>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5" name="Google Shape;145;p7"/>
            <p:cNvSpPr txBox="1"/>
            <p:nvPr/>
          </p:nvSpPr>
          <p:spPr>
            <a:xfrm>
              <a:off x="6575852" y="1906723"/>
              <a:ext cx="350100" cy="478800"/>
            </a:xfrm>
            <a:prstGeom prst="rect">
              <a:avLst/>
            </a:prstGeom>
            <a:noFill/>
            <a:ln>
              <a:noFill/>
            </a:ln>
          </p:spPr>
          <p:txBody>
            <a:bodyPr spcFirstLastPara="1" wrap="square" lIns="36825" tIns="36825" rIns="36825" bIns="36825" anchor="ctr" anchorCtr="0">
              <a:noAutofit/>
            </a:bodyPr>
            <a:lstStyle/>
            <a:p>
              <a:pPr marL="0" marR="0" lvl="0" indent="0" algn="ctr" rtl="0">
                <a:lnSpc>
                  <a:spcPct val="90000"/>
                </a:lnSpc>
                <a:spcBef>
                  <a:spcPts val="0"/>
                </a:spcBef>
                <a:spcAft>
                  <a:spcPts val="0"/>
                </a:spcAft>
                <a:buClr>
                  <a:schemeClr val="dk1"/>
                </a:buClr>
                <a:buSzPts val="2900"/>
                <a:buFont typeface="Calibri"/>
                <a:buNone/>
              </a:pPr>
              <a:endParaRPr sz="2900" b="0" i="0" u="none" strike="noStrike" cap="none" dirty="0">
                <a:solidFill>
                  <a:schemeClr val="dk1"/>
                </a:solidFill>
                <a:latin typeface="Calibri"/>
                <a:ea typeface="Calibri"/>
                <a:cs typeface="Calibri"/>
                <a:sym typeface="Calibri"/>
              </a:endParaRPr>
            </a:p>
          </p:txBody>
        </p:sp>
        <p:sp>
          <p:nvSpPr>
            <p:cNvPr id="146" name="Google Shape;146;p7"/>
            <p:cNvSpPr/>
            <p:nvPr/>
          </p:nvSpPr>
          <p:spPr>
            <a:xfrm>
              <a:off x="6970806" y="3063661"/>
              <a:ext cx="636300" cy="636300"/>
            </a:xfrm>
            <a:prstGeom prst="downArrow">
              <a:avLst>
                <a:gd name="adj1" fmla="val 55000"/>
                <a:gd name="adj2" fmla="val 45000"/>
              </a:avLst>
            </a:prstGeom>
            <a:solidFill>
              <a:srgbClr val="CBCED6">
                <a:alpha val="89800"/>
              </a:srgbClr>
            </a:solidFill>
            <a:ln w="9525" cap="flat" cmpd="sng">
              <a:solidFill>
                <a:srgbClr val="CBCED6">
                  <a:alpha val="89800"/>
                </a:srgbClr>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7" name="Google Shape;147;p7"/>
            <p:cNvSpPr txBox="1"/>
            <p:nvPr/>
          </p:nvSpPr>
          <p:spPr>
            <a:xfrm>
              <a:off x="7113977" y="3063661"/>
              <a:ext cx="350100" cy="478800"/>
            </a:xfrm>
            <a:prstGeom prst="rect">
              <a:avLst/>
            </a:prstGeom>
            <a:noFill/>
            <a:ln>
              <a:noFill/>
            </a:ln>
          </p:spPr>
          <p:txBody>
            <a:bodyPr spcFirstLastPara="1" wrap="square" lIns="36825" tIns="36825" rIns="36825" bIns="36825" anchor="ctr" anchorCtr="0">
              <a:noAutofit/>
            </a:bodyPr>
            <a:lstStyle/>
            <a:p>
              <a:pPr marL="0" marR="0" lvl="0" indent="0" algn="ctr" rtl="0">
                <a:lnSpc>
                  <a:spcPct val="90000"/>
                </a:lnSpc>
                <a:spcBef>
                  <a:spcPts val="0"/>
                </a:spcBef>
                <a:spcAft>
                  <a:spcPts val="0"/>
                </a:spcAft>
                <a:buClr>
                  <a:schemeClr val="dk1"/>
                </a:buClr>
                <a:buSzPts val="2900"/>
                <a:buFont typeface="Calibri"/>
                <a:buNone/>
              </a:pPr>
              <a:endParaRPr sz="2900" b="0" i="0" u="none" strike="noStrike" cap="none" dirty="0">
                <a:solidFill>
                  <a:schemeClr val="dk1"/>
                </a:solidFill>
                <a:latin typeface="Calibri"/>
                <a:ea typeface="Calibri"/>
                <a:cs typeface="Calibri"/>
                <a:sym typeface="Calibri"/>
              </a:endParaRPr>
            </a:p>
          </p:txBody>
        </p:sp>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Google Shape;153;p8"/>
          <p:cNvSpPr txBox="1">
            <a:spLocks noGrp="1"/>
          </p:cNvSpPr>
          <p:nvPr>
            <p:ph type="title"/>
          </p:nvPr>
        </p:nvSpPr>
        <p:spPr>
          <a:xfrm>
            <a:off x="457200" y="381000"/>
            <a:ext cx="8229600" cy="1143000"/>
          </a:xfrm>
          <a:prstGeom prst="rect">
            <a:avLst/>
          </a:prstGeom>
          <a:noFill/>
          <a:ln>
            <a:noFill/>
          </a:ln>
        </p:spPr>
        <p:txBody>
          <a:bodyPr spcFirstLastPara="1" wrap="square" lIns="91425" tIns="45700" rIns="91425" bIns="45700" anchor="ctr" anchorCtr="0">
            <a:normAutofit fontScale="90000"/>
          </a:bodyPr>
          <a:lstStyle/>
          <a:p>
            <a:pPr marL="0" lvl="0" indent="0" algn="ctr" rtl="0">
              <a:spcBef>
                <a:spcPts val="0"/>
              </a:spcBef>
              <a:spcAft>
                <a:spcPts val="0"/>
              </a:spcAft>
              <a:buClr>
                <a:schemeClr val="dk1"/>
              </a:buClr>
              <a:buSzPct val="100000"/>
              <a:buFont typeface="Calibri"/>
              <a:buNone/>
            </a:pPr>
            <a:r>
              <a:rPr lang="en-US" dirty="0"/>
              <a:t>Focus on the Element </a:t>
            </a:r>
            <a:br>
              <a:rPr lang="en-US" dirty="0"/>
            </a:br>
            <a:r>
              <a:rPr lang="en-US" dirty="0"/>
              <a:t>or Factor Being Explored</a:t>
            </a:r>
            <a:endParaRPr dirty="0"/>
          </a:p>
        </p:txBody>
      </p:sp>
      <p:sp>
        <p:nvSpPr>
          <p:cNvPr id="154" name="Google Shape;154;p8"/>
          <p:cNvSpPr txBox="1">
            <a:spLocks noGrp="1"/>
          </p:cNvSpPr>
          <p:nvPr>
            <p:ph type="body" idx="1"/>
          </p:nvPr>
        </p:nvSpPr>
        <p:spPr>
          <a:xfrm>
            <a:off x="457200" y="1752600"/>
            <a:ext cx="8229600" cy="4525963"/>
          </a:xfrm>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Clr>
                <a:schemeClr val="dk1"/>
              </a:buClr>
              <a:buSzPts val="3200"/>
              <a:buChar char="•"/>
            </a:pPr>
            <a:r>
              <a:rPr lang="en-US" dirty="0"/>
              <a:t>Your conclusion should be about the element or factor being analyzed and not about a larger or smaller legal idea.</a:t>
            </a:r>
            <a:endParaRPr dirty="0"/>
          </a:p>
          <a:p>
            <a:pPr marL="342900" lvl="0" indent="-342900" algn="l" rtl="0">
              <a:spcBef>
                <a:spcPts val="640"/>
              </a:spcBef>
              <a:spcAft>
                <a:spcPts val="0"/>
              </a:spcAft>
              <a:buClr>
                <a:schemeClr val="dk1"/>
              </a:buClr>
              <a:buSzPts val="3200"/>
              <a:buChar char="•"/>
            </a:pPr>
            <a:r>
              <a:rPr lang="en-US" dirty="0"/>
              <a:t>By using the language of the element in the conclusion, the writer makes it easy for the reader to see the connection between the conclusion and the argument.</a:t>
            </a:r>
            <a:endParaRP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0" name="Google Shape;160;p9"/>
          <p:cNvSpPr txBox="1">
            <a:spLocks noGrp="1"/>
          </p:cNvSpPr>
          <p:nvPr>
            <p:ph type="title"/>
          </p:nvPr>
        </p:nvSpPr>
        <p:spPr>
          <a:xfrm>
            <a:off x="457200" y="381000"/>
            <a:ext cx="8229600" cy="1143000"/>
          </a:xfrm>
          <a:prstGeom prst="rect">
            <a:avLst/>
          </a:prstGeom>
          <a:noFill/>
          <a:ln>
            <a:noFill/>
          </a:ln>
        </p:spPr>
        <p:txBody>
          <a:bodyPr spcFirstLastPara="1" wrap="square" lIns="91425" tIns="45700" rIns="91425" bIns="45700" anchor="ctr" anchorCtr="0">
            <a:normAutofit fontScale="90000"/>
          </a:bodyPr>
          <a:lstStyle/>
          <a:p>
            <a:pPr marL="0" lvl="0" indent="0" algn="ctr" rtl="0">
              <a:spcBef>
                <a:spcPts val="0"/>
              </a:spcBef>
              <a:spcAft>
                <a:spcPts val="0"/>
              </a:spcAft>
              <a:buClr>
                <a:schemeClr val="dk1"/>
              </a:buClr>
              <a:buSzPct val="100000"/>
              <a:buFont typeface="Calibri"/>
              <a:buNone/>
            </a:pPr>
            <a:r>
              <a:rPr lang="en-US" dirty="0"/>
              <a:t>The Line Between Your Application and Your Final Conclusion May Blur</a:t>
            </a:r>
            <a:endParaRPr dirty="0"/>
          </a:p>
        </p:txBody>
      </p:sp>
      <p:sp>
        <p:nvSpPr>
          <p:cNvPr id="161" name="Google Shape;161;p9"/>
          <p:cNvSpPr txBox="1">
            <a:spLocks noGrp="1"/>
          </p:cNvSpPr>
          <p:nvPr>
            <p:ph type="body" idx="1"/>
          </p:nvPr>
        </p:nvSpPr>
        <p:spPr>
          <a:xfrm>
            <a:off x="457200" y="1676400"/>
            <a:ext cx="8229600" cy="4525963"/>
          </a:xfrm>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Clr>
                <a:schemeClr val="dk1"/>
              </a:buClr>
              <a:buSzPts val="3200"/>
              <a:buChar char="•"/>
            </a:pPr>
            <a:r>
              <a:rPr lang="en-US" dirty="0"/>
              <a:t>Often, you will not need a final conclusion that is distinct from your application of the law.</a:t>
            </a:r>
            <a:endParaRPr dirty="0"/>
          </a:p>
          <a:p>
            <a:pPr marL="342900" lvl="0" indent="-342900" algn="l" rtl="0">
              <a:spcBef>
                <a:spcPts val="640"/>
              </a:spcBef>
              <a:spcAft>
                <a:spcPts val="0"/>
              </a:spcAft>
              <a:buClr>
                <a:schemeClr val="dk1"/>
              </a:buClr>
              <a:buSzPts val="3200"/>
              <a:buChar char="•"/>
            </a:pPr>
            <a:r>
              <a:rPr lang="en-US" dirty="0"/>
              <a:t>A complete application explains the legal consequence of the law being applied to facts.  </a:t>
            </a:r>
            <a:endParaRPr dirty="0"/>
          </a:p>
          <a:p>
            <a:pPr marL="342900" lvl="0" indent="-342900" algn="l" rtl="0">
              <a:spcBef>
                <a:spcPts val="640"/>
              </a:spcBef>
              <a:spcAft>
                <a:spcPts val="0"/>
              </a:spcAft>
              <a:buClr>
                <a:schemeClr val="dk1"/>
              </a:buClr>
              <a:buSzPts val="3200"/>
              <a:buChar char="•"/>
            </a:pPr>
            <a:r>
              <a:rPr lang="en-US" dirty="0"/>
              <a:t>As a result, your application often leads directly into a conclusion.</a:t>
            </a:r>
            <a:endParaRPr dirty="0"/>
          </a:p>
        </p:txBody>
      </p:sp>
    </p:spTree>
  </p:cSld>
  <p:clrMapOvr>
    <a:masterClrMapping/>
  </p:clrMapOvr>
</p:sld>
</file>

<file path=ppt/theme/theme1.xml><?xml version="1.0" encoding="utf-8"?>
<a:theme xmlns:a="http://schemas.openxmlformats.org/drawingml/2006/main" name="ALW Templat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573</Words>
  <Application>Microsoft Macintosh PowerPoint</Application>
  <PresentationFormat>On-screen Show (4:3)</PresentationFormat>
  <Paragraphs>52</Paragraphs>
  <Slides>11</Slides>
  <Notes>10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Calibri</vt:lpstr>
      <vt:lpstr>ALW Template</vt:lpstr>
      <vt:lpstr>Beginning and Ending One Legal Argument</vt:lpstr>
      <vt:lpstr>Using a Conclusion or Issue Statement to Begin a Legal Argument</vt:lpstr>
      <vt:lpstr>Using a Conclusion or Issue Statement to Begin a Legal Argument </vt:lpstr>
      <vt:lpstr>Using a Conclusion to End a Legal Argument</vt:lpstr>
      <vt:lpstr>Drafting Conclusions</vt:lpstr>
      <vt:lpstr>Describe the Certainty of Your Prediction</vt:lpstr>
      <vt:lpstr>Degrees of Certainty</vt:lpstr>
      <vt:lpstr>Focus on the Element  or Factor Being Explored</vt:lpstr>
      <vt:lpstr>The Line Between Your Application and Your Final Conclusion May Blur</vt:lpstr>
      <vt:lpstr>Vary the Wording, but not the Substance</vt:lpstr>
      <vt:lpstr>Practice Points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Maria</dc:creator>
  <cp:lastModifiedBy>Coughlin, Chris</cp:lastModifiedBy>
  <cp:revision>3</cp:revision>
  <dcterms:created xsi:type="dcterms:W3CDTF">2010-06-29T23:55:08Z</dcterms:created>
  <dcterms:modified xsi:type="dcterms:W3CDTF">2024-08-05T21:42:10Z</dcterms:modified>
</cp:coreProperties>
</file>