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0C8B0-C144-3347-9154-094492434674}" type="datetimeFigureOut">
              <a:rPr lang="en-US" smtClean="0"/>
              <a:t>8/8/19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74E25-67FD-FA40-A830-A1E0BBCAEE1A}" type="slidenum">
              <a:rPr lang="en-US" smtClean="0"/>
              <a:t>‹#›</a:t>
            </a:fld>
            <a:endParaRPr lang="en-US"/>
          </a:p>
        </p:txBody>
      </p:sp>
    </p:spTree>
    <p:extLst>
      <p:ext uri="{BB962C8B-B14F-4D97-AF65-F5344CB8AC3E}">
        <p14:creationId xmlns:p14="http://schemas.microsoft.com/office/powerpoint/2010/main" val="189186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91328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123292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1667303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2096953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64193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1662190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1112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Calibri" charset="0"/>
            </a:endParaRPr>
          </a:p>
        </p:txBody>
      </p:sp>
    </p:spTree>
    <p:extLst>
      <p:ext uri="{BB962C8B-B14F-4D97-AF65-F5344CB8AC3E}">
        <p14:creationId xmlns:p14="http://schemas.microsoft.com/office/powerpoint/2010/main" val="19892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914400" y="1981200"/>
            <a:ext cx="10363200" cy="1600200"/>
          </a:xfrm>
        </p:spPr>
        <p:txBody>
          <a:bodyPr/>
          <a:lstStyle>
            <a:lvl1pPr>
              <a:defRPr/>
            </a:lvl1pPr>
          </a:lstStyle>
          <a:p>
            <a:r>
              <a:rPr lang="en-US" smtClean="0"/>
              <a:t>Click to edit Master title style</a:t>
            </a:r>
            <a:endParaRPr lang="en-US"/>
          </a:p>
        </p:txBody>
      </p:sp>
      <p:sp>
        <p:nvSpPr>
          <p:cNvPr id="5123" name="Rectangle 3"/>
          <p:cNvSpPr>
            <a:spLocks noGrp="1" noRot="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5D4A2FE6-36DD-5F48-A024-CA16C57CA788}" type="datetime1">
              <a:rPr lang="en-US" smtClean="0"/>
              <a:t>8/8/19</a:t>
            </a:fld>
            <a:endParaRPr lang="en-US"/>
          </a:p>
        </p:txBody>
      </p:sp>
      <p:sp>
        <p:nvSpPr>
          <p:cNvPr id="5" name="Rectangle 5"/>
          <p:cNvSpPr>
            <a:spLocks noGrp="1" noChangeArrowheads="1"/>
          </p:cNvSpPr>
          <p:nvPr>
            <p:ph type="ftr" sz="quarter" idx="11"/>
          </p:nvPr>
        </p:nvSpPr>
        <p:spPr>
          <a:xfrm>
            <a:off x="3048000" y="6400801"/>
            <a:ext cx="6400800" cy="320675"/>
          </a:xfrm>
        </p:spPr>
        <p:txBody>
          <a:bodyPr/>
          <a:lstStyle>
            <a:lvl1pPr>
              <a:defRPr/>
            </a:lvl1pPr>
          </a:lstStyle>
          <a:p>
            <a:r>
              <a:rPr lang="en-US" smtClean="0"/>
              <a:t>Copyright © 2019 Valerie Epps, John Cerone, Brad R. Roth. All rights reserved. </a:t>
            </a:r>
            <a:endParaRPr lang="en-US"/>
          </a:p>
        </p:txBody>
      </p:sp>
      <p:sp>
        <p:nvSpPr>
          <p:cNvPr id="6" name="Rectangle 6"/>
          <p:cNvSpPr>
            <a:spLocks noGrp="1" noChangeArrowheads="1"/>
          </p:cNvSpPr>
          <p:nvPr>
            <p:ph type="sldNum" sz="quarter" idx="12"/>
          </p:nvPr>
        </p:nvSpPr>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4C65F3F-B027-5344-8BCF-CB09C02640AC}" type="datetime1">
              <a:rPr lang="en-US" smtClean="0"/>
              <a:t>8/8/19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6"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2918" y="228601"/>
            <a:ext cx="2846916"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2167" y="228601"/>
            <a:ext cx="8337551"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7073198-EADC-F249-AB69-A46701C0BD63}" type="datetime1">
              <a:rPr lang="en-US" smtClean="0"/>
              <a:t>8/8/19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6"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3064A7A3-B7D4-A340-8D48-7DBBF69D754E}" type="datetime1">
              <a:rPr lang="en-US" smtClean="0"/>
              <a:t>8/8/19</a:t>
            </a:fld>
            <a:endParaRPr lang="en-US"/>
          </a:p>
        </p:txBody>
      </p:sp>
      <p:sp>
        <p:nvSpPr>
          <p:cNvPr id="5" name="Rectangle 5"/>
          <p:cNvSpPr>
            <a:spLocks noGrp="1" noChangeArrowheads="1"/>
          </p:cNvSpPr>
          <p:nvPr>
            <p:ph type="ftr" sz="quarter" idx="11"/>
          </p:nvPr>
        </p:nvSpPr>
        <p:spPr>
          <a:xfrm>
            <a:off x="3048000" y="6324601"/>
            <a:ext cx="6400800" cy="396875"/>
          </a:xfrm>
        </p:spPr>
        <p:txBody>
          <a:bodyPr/>
          <a:lstStyle>
            <a:lvl1pPr>
              <a:defRPr/>
            </a:lvl1pPr>
          </a:lstStyle>
          <a:p>
            <a:r>
              <a:rPr lang="en-US" smtClean="0"/>
              <a:t>Copyright © 2019 Valerie Epps, John Cerone, Brad R. Roth. All rights reserved. </a:t>
            </a:r>
            <a:endParaRPr lang="en-US"/>
          </a:p>
        </p:txBody>
      </p:sp>
      <p:sp>
        <p:nvSpPr>
          <p:cNvPr id="6" name="Rectangle 6"/>
          <p:cNvSpPr>
            <a:spLocks noGrp="1" noChangeArrowheads="1"/>
          </p:cNvSpPr>
          <p:nvPr>
            <p:ph type="sldNum" sz="quarter" idx="12"/>
          </p:nvPr>
        </p:nvSpPr>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6B5F2C2-DDD9-4841-AF12-699B782E31D4}" type="datetime1">
              <a:rPr lang="en-US" smtClean="0"/>
              <a:t>8/8/19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6"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2168" y="1676401"/>
            <a:ext cx="5592233"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1" y="1676401"/>
            <a:ext cx="5592233"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71C3765-C58C-6348-8665-CBEF08B756D0}" type="datetime1">
              <a:rPr lang="en-US" smtClean="0"/>
              <a:t>8/8/19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7"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599AFB49-B9CA-6744-8600-E6482AB12304}" type="datetime1">
              <a:rPr lang="en-US" smtClean="0"/>
              <a:t>8/8/19</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9"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D2E53BF-3D8E-3D48-8D93-033D503B6BC3}" type="datetime1">
              <a:rPr lang="en-US" smtClean="0"/>
              <a:t>8/8/19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5"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0EC4A6F-B5B4-544B-BD61-11936F15D1A8}" type="datetime1">
              <a:rPr lang="en-US" smtClean="0"/>
              <a:t>8/8/19</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4"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6F8E0D6-CD54-2541-AF38-9D6DA6DBDD0F}" type="datetime1">
              <a:rPr lang="en-US" smtClean="0"/>
              <a:t>8/8/19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7"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C4278BF-8220-6A48-B82A-94421EE9A8C3}" type="datetime1">
              <a:rPr lang="en-US" smtClean="0"/>
              <a:t>8/8/19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Copyright © 2019 Valerie Epps, John Cerone, Brad R. Roth. All rights reserved. </a:t>
            </a:r>
            <a:endParaRPr lang="en-US"/>
          </a:p>
        </p:txBody>
      </p:sp>
      <p:sp>
        <p:nvSpPr>
          <p:cNvPr id="7" name="Rectangle 6"/>
          <p:cNvSpPr>
            <a:spLocks noGrp="1" noChangeArrowheads="1"/>
          </p:cNvSpPr>
          <p:nvPr>
            <p:ph type="sldNum" sz="quarter" idx="12"/>
          </p:nvPr>
        </p:nvSpPr>
        <p:spPr>
          <a:ln/>
        </p:spPr>
        <p:txBody>
          <a:bodyPr/>
          <a:lstStyle>
            <a:lvl1pPr>
              <a:defRPr/>
            </a:lvl1pPr>
          </a:lstStyle>
          <a:p>
            <a:fld id="{D42C53AC-F4CA-BE4D-8F3F-A0ED198C53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bwMode="auto">
          <a:xfrm>
            <a:off x="402167" y="228601"/>
            <a:ext cx="11347451"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4099" name="Rectangle 3"/>
          <p:cNvSpPr>
            <a:spLocks noGrp="1" noRot="1" noChangeArrowheads="1"/>
          </p:cNvSpPr>
          <p:nvPr>
            <p:ph type="body" idx="1"/>
          </p:nvPr>
        </p:nvSpPr>
        <p:spPr bwMode="auto">
          <a:xfrm>
            <a:off x="402167" y="1676401"/>
            <a:ext cx="11387667"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100" name="Rectangle 4"/>
          <p:cNvSpPr>
            <a:spLocks noGrp="1" noChangeArrowheads="1"/>
          </p:cNvSpPr>
          <p:nvPr>
            <p:ph type="dt" sz="half" idx="2"/>
          </p:nvPr>
        </p:nvSpPr>
        <p:spPr bwMode="auto">
          <a:xfrm>
            <a:off x="406400" y="6245225"/>
            <a:ext cx="3048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ea typeface="ＭＳ Ｐゴシック" charset="-128"/>
                <a:cs typeface="+mn-cs"/>
              </a:defRPr>
            </a:lvl1pPr>
          </a:lstStyle>
          <a:p>
            <a:fld id="{CEC7D3D9-990B-684E-82D3-EA7619270138}" type="datetime1">
              <a:rPr lang="en-US" smtClean="0"/>
              <a:t>8/8/19</a:t>
            </a:fld>
            <a:endParaRPr lang="en-US"/>
          </a:p>
        </p:txBody>
      </p:sp>
      <p:sp>
        <p:nvSpPr>
          <p:cNvPr id="4101" name="Rectangle 5"/>
          <p:cNvSpPr>
            <a:spLocks noGrp="1" noChangeArrowheads="1"/>
          </p:cNvSpPr>
          <p:nvPr>
            <p:ph type="ftr" sz="quarter" idx="3"/>
          </p:nvPr>
        </p:nvSpPr>
        <p:spPr bwMode="auto">
          <a:xfrm>
            <a:off x="3048000" y="381001"/>
            <a:ext cx="6400800" cy="6340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ea typeface="ＭＳ Ｐゴシック" charset="-128"/>
                <a:cs typeface="+mn-cs"/>
              </a:defRPr>
            </a:lvl1pPr>
          </a:lstStyle>
          <a:p>
            <a:r>
              <a:rPr lang="en-US" smtClean="0"/>
              <a:t>Copyright © 2019 Valerie Epps, John Cerone, Brad R. Roth. All rights reserved. </a:t>
            </a:r>
            <a:endParaRPr lang="en-US"/>
          </a:p>
        </p:txBody>
      </p:sp>
      <p:sp>
        <p:nvSpPr>
          <p:cNvPr id="4102" name="Rectangle 6"/>
          <p:cNvSpPr>
            <a:spLocks noGrp="1" noChangeArrowheads="1"/>
          </p:cNvSpPr>
          <p:nvPr>
            <p:ph type="sldNum" sz="quarter" idx="4"/>
          </p:nvPr>
        </p:nvSpPr>
        <p:spPr bwMode="auto">
          <a:xfrm>
            <a:off x="8737600" y="6245225"/>
            <a:ext cx="3048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ea typeface="ＭＳ Ｐゴシック" panose="020B0600070205080204" pitchFamily="34" charset="-128"/>
                <a:cs typeface="Arial" panose="020B0604020202020204" pitchFamily="34" charset="0"/>
              </a:defRPr>
            </a:lvl1pPr>
          </a:lstStyle>
          <a:p>
            <a:fld id="{D42C53AC-F4CA-BE4D-8F3F-A0ED198C533E}" type="slidenum">
              <a:rPr lang="en-US" smtClean="0"/>
              <a:t>‹#›</a:t>
            </a:fld>
            <a:endParaRPr lang="en-US"/>
          </a:p>
        </p:txBody>
      </p:sp>
    </p:spTree>
    <p:extLst>
      <p:ext uri="{BB962C8B-B14F-4D97-AF65-F5344CB8AC3E}">
        <p14:creationId xmlns:p14="http://schemas.microsoft.com/office/powerpoint/2010/main" val="129838821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Font typeface="Wingdings" charset="2"/>
        <a:buChar char="§"/>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1" fontAlgn="base" hangingPunct="1">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1" fontAlgn="base" hangingPunct="1">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erin@cap-pres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Indonesia_location_map.svg" TargetMode="External"/><Relationship Id="rId4" Type="http://schemas.openxmlformats.org/officeDocument/2006/relationships/hyperlink" Target="http://www.pca-cpa.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en.wikipedia.org/wiki/Pedra_Branca,_Singapor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Concepts and Questions in the Acquisition of Title to Territory</a:t>
            </a:r>
          </a:p>
        </p:txBody>
      </p:sp>
      <p:sp>
        <p:nvSpPr>
          <p:cNvPr id="3" name="Content Placeholder 2"/>
          <p:cNvSpPr>
            <a:spLocks noGrp="1"/>
          </p:cNvSpPr>
          <p:nvPr>
            <p:ph idx="1"/>
          </p:nvPr>
        </p:nvSpPr>
        <p:spPr/>
        <p:txBody>
          <a:bodyPr/>
          <a:lstStyle/>
          <a:p>
            <a:pPr>
              <a:defRPr/>
            </a:pPr>
            <a:r>
              <a:rPr lang="en-US" dirty="0" smtClean="0"/>
              <a:t>Some questions to be tackled in this chapter are: </a:t>
            </a:r>
          </a:p>
          <a:p>
            <a:pPr>
              <a:defRPr/>
            </a:pPr>
            <a:r>
              <a:rPr lang="en-US" dirty="0" smtClean="0"/>
              <a:t>What is </a:t>
            </a:r>
            <a:r>
              <a:rPr lang="en-US" i="1" dirty="0" smtClean="0"/>
              <a:t>Terra Nullius</a:t>
            </a:r>
            <a:r>
              <a:rPr lang="en-US" dirty="0" smtClean="0"/>
              <a:t>?</a:t>
            </a:r>
          </a:p>
          <a:p>
            <a:pPr>
              <a:defRPr/>
            </a:pPr>
            <a:r>
              <a:rPr lang="en-US" dirty="0" smtClean="0"/>
              <a:t>What is discovery and can it confer good title?</a:t>
            </a:r>
          </a:p>
          <a:p>
            <a:pPr>
              <a:defRPr/>
            </a:pPr>
            <a:r>
              <a:rPr lang="en-US" dirty="0" smtClean="0"/>
              <a:t>Can occupation of territory ever result in the occupying nation ousting the former owner? </a:t>
            </a:r>
          </a:p>
        </p:txBody>
      </p:sp>
      <p:sp>
        <p:nvSpPr>
          <p:cNvPr id="4" name="Footer Placeholder 3"/>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26475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1828800" y="3458183"/>
            <a:ext cx="8534400" cy="1752600"/>
          </a:xfrm>
        </p:spPr>
        <p:txBody>
          <a:bodyPr/>
          <a:lstStyle/>
          <a:p>
            <a:r>
              <a:rPr lang="en-US" dirty="0" smtClean="0"/>
              <a:t>The full set of 216 PowerPoint slides is available upon adoption of this text. If you are a professor using this book for a class, please contact Erin Matthews at </a:t>
            </a:r>
            <a:r>
              <a:rPr lang="en-US" dirty="0" smtClean="0">
                <a:hlinkClick r:id="rId2"/>
              </a:rPr>
              <a:t>erin@cap-press.com</a:t>
            </a:r>
            <a:r>
              <a:rPr lang="en-US" dirty="0" smtClean="0"/>
              <a:t> to request your slides.</a:t>
            </a:r>
            <a:endParaRPr lang="en-US" dirty="0"/>
          </a:p>
        </p:txBody>
      </p:sp>
      <p:sp>
        <p:nvSpPr>
          <p:cNvPr id="4" name="Footer Placeholder 3"/>
          <p:cNvSpPr>
            <a:spLocks noGrp="1"/>
          </p:cNvSpPr>
          <p:nvPr>
            <p:ph type="ftr" sz="quarter" idx="11"/>
          </p:nvPr>
        </p:nvSpPr>
        <p:spPr/>
        <p:txBody>
          <a:bodyPr/>
          <a:lstStyle/>
          <a:p>
            <a:r>
              <a:rPr lang="en-US" smtClean="0"/>
              <a:t>Copyright © 2019 Valerie Epps, John Cerone, Brad R. Roth. All rights reserved. </a:t>
            </a:r>
            <a:endParaRPr lang="en-US"/>
          </a:p>
        </p:txBody>
      </p:sp>
    </p:spTree>
    <p:extLst>
      <p:ext uri="{BB962C8B-B14F-4D97-AF65-F5344CB8AC3E}">
        <p14:creationId xmlns:p14="http://schemas.microsoft.com/office/powerpoint/2010/main" val="196783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1752600" y="304801"/>
            <a:ext cx="8510588" cy="1325563"/>
          </a:xfrm>
        </p:spPr>
        <p:txBody>
          <a:bodyPr/>
          <a:lstStyle/>
          <a:p>
            <a:pPr eaLnBrk="1" hangingPunct="1">
              <a:defRPr/>
            </a:pPr>
            <a:r>
              <a:rPr lang="en-US" sz="3700" i="1" dirty="0"/>
              <a:t>Island of Palmas Case, </a:t>
            </a:r>
            <a:br>
              <a:rPr lang="en-US" sz="3700" i="1" dirty="0"/>
            </a:br>
            <a:r>
              <a:rPr lang="en-US" sz="3700" dirty="0"/>
              <a:t>Permanent Court of Arbitration (1928)</a:t>
            </a:r>
            <a:endParaRPr lang="en-US" sz="3700" i="1" dirty="0"/>
          </a:p>
        </p:txBody>
      </p:sp>
      <p:sp>
        <p:nvSpPr>
          <p:cNvPr id="24579" name="Rectangle 3"/>
          <p:cNvSpPr>
            <a:spLocks noGrp="1" noRot="1" noChangeArrowheads="1"/>
          </p:cNvSpPr>
          <p:nvPr>
            <p:ph idx="1"/>
          </p:nvPr>
        </p:nvSpPr>
        <p:spPr/>
        <p:txBody>
          <a:bodyPr/>
          <a:lstStyle/>
          <a:p>
            <a:pPr eaLnBrk="1" hangingPunct="1">
              <a:lnSpc>
                <a:spcPct val="80000"/>
              </a:lnSpc>
              <a:defRPr/>
            </a:pPr>
            <a:r>
              <a:rPr lang="en-US" sz="2600" dirty="0">
                <a:hlinkClick r:id="rId3"/>
              </a:rPr>
              <a:t>http://en.wikipedia.org/wiki/File:Indonesia_location_map.svg</a:t>
            </a:r>
            <a:endParaRPr lang="en-US" sz="2600" dirty="0"/>
          </a:p>
          <a:p>
            <a:pPr eaLnBrk="1" hangingPunct="1">
              <a:lnSpc>
                <a:spcPct val="80000"/>
              </a:lnSpc>
              <a:defRPr/>
            </a:pPr>
            <a:r>
              <a:rPr lang="en-US" sz="2600" dirty="0">
                <a:hlinkClick r:id="rId4"/>
              </a:rPr>
              <a:t>www.pca-cpa.org</a:t>
            </a:r>
            <a:endParaRPr lang="en-US" sz="2600" dirty="0"/>
          </a:p>
          <a:p>
            <a:pPr eaLnBrk="1" hangingPunct="1">
              <a:lnSpc>
                <a:spcPct val="80000"/>
              </a:lnSpc>
              <a:defRPr/>
            </a:pPr>
            <a:r>
              <a:rPr lang="en-US" sz="2600" dirty="0"/>
              <a:t>On what evidence was the US claim based?</a:t>
            </a:r>
          </a:p>
          <a:p>
            <a:pPr eaLnBrk="1" hangingPunct="1">
              <a:lnSpc>
                <a:spcPct val="80000"/>
              </a:lnSpc>
              <a:defRPr/>
            </a:pPr>
            <a:r>
              <a:rPr lang="en-US" sz="2600" dirty="0"/>
              <a:t>On what evidence was the Dutch claim based? </a:t>
            </a:r>
          </a:p>
          <a:p>
            <a:pPr eaLnBrk="1" hangingPunct="1">
              <a:lnSpc>
                <a:spcPct val="80000"/>
              </a:lnSpc>
              <a:defRPr/>
            </a:pPr>
            <a:r>
              <a:rPr lang="en-US" sz="2600" dirty="0"/>
              <a:t>Did the Court find that Spain ever had good title?</a:t>
            </a:r>
          </a:p>
          <a:p>
            <a:pPr eaLnBrk="1" hangingPunct="1">
              <a:lnSpc>
                <a:spcPct val="80000"/>
              </a:lnSpc>
              <a:defRPr/>
            </a:pPr>
            <a:r>
              <a:rPr lang="en-US" sz="2600" dirty="0"/>
              <a:t>What is meant by the application of intertemporal law? Is this concept only applicable in international law or can it be found in domestic law?</a:t>
            </a:r>
          </a:p>
          <a:p>
            <a:pPr eaLnBrk="1" hangingPunct="1">
              <a:lnSpc>
                <a:spcPct val="80000"/>
              </a:lnSpc>
              <a:defRPr/>
            </a:pPr>
            <a:r>
              <a:rPr lang="en-US" sz="2600" dirty="0"/>
              <a:t>What is meant by “the critical date”?</a:t>
            </a:r>
          </a:p>
          <a:p>
            <a:pPr eaLnBrk="1" hangingPunct="1">
              <a:lnSpc>
                <a:spcPct val="80000"/>
              </a:lnSpc>
              <a:defRPr/>
            </a:pPr>
            <a:r>
              <a:rPr lang="en-US" sz="2600" dirty="0"/>
              <a:t>Why was the Dutch claim successful?</a:t>
            </a:r>
          </a:p>
          <a:p>
            <a:pPr eaLnBrk="1" hangingPunct="1">
              <a:lnSpc>
                <a:spcPct val="80000"/>
              </a:lnSpc>
              <a:defRPr/>
            </a:pPr>
            <a:r>
              <a:rPr lang="en-US" sz="2600" dirty="0"/>
              <a:t>Why was the US claim not successful?</a:t>
            </a:r>
          </a:p>
          <a:p>
            <a:pPr eaLnBrk="1" hangingPunct="1">
              <a:lnSpc>
                <a:spcPct val="80000"/>
              </a:lnSpc>
              <a:defRPr/>
            </a:pPr>
            <a:endParaRPr lang="en-US" sz="2400" dirty="0"/>
          </a:p>
          <a:p>
            <a:pPr eaLnBrk="1" hangingPunct="1">
              <a:lnSpc>
                <a:spcPct val="80000"/>
              </a:lnSpc>
              <a:defRPr/>
            </a:pPr>
            <a:endParaRPr lang="en-US" sz="2400" dirty="0"/>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439268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p:cNvSpPr>
          <p:nvPr>
            <p:ph type="title"/>
          </p:nvPr>
        </p:nvSpPr>
        <p:spPr/>
        <p:txBody>
          <a:bodyPr/>
          <a:lstStyle/>
          <a:p>
            <a:r>
              <a:rPr lang="sv-SE" altLang="en-US" sz="4000" i="1"/>
              <a:t>Malaysia v. Singapore</a:t>
            </a:r>
            <a:r>
              <a:rPr lang="sv-SE" altLang="en-US" sz="4000"/>
              <a:t/>
            </a:r>
            <a:br>
              <a:rPr lang="sv-SE" altLang="en-US" sz="4000"/>
            </a:br>
            <a:r>
              <a:rPr lang="sv-SE" altLang="en-US" sz="4000"/>
              <a:t>2008 I.C.J. 12</a:t>
            </a:r>
            <a:endParaRPr lang="en-US" altLang="en-US" sz="4000"/>
          </a:p>
        </p:txBody>
      </p:sp>
      <p:sp>
        <p:nvSpPr>
          <p:cNvPr id="19458" name="Rectangle 3"/>
          <p:cNvSpPr>
            <a:spLocks noGrp="1" noRot="1" noChangeArrowheads="1"/>
          </p:cNvSpPr>
          <p:nvPr>
            <p:ph idx="1"/>
          </p:nvPr>
        </p:nvSpPr>
        <p:spPr>
          <a:xfrm>
            <a:off x="1825625" y="1558926"/>
            <a:ext cx="8540750" cy="4422775"/>
          </a:xfrm>
        </p:spPr>
        <p:txBody>
          <a:bodyPr/>
          <a:lstStyle/>
          <a:p>
            <a:pPr>
              <a:lnSpc>
                <a:spcPct val="80000"/>
              </a:lnSpc>
            </a:pPr>
            <a:r>
              <a:rPr lang="sv-SE" altLang="en-US" sz="2400">
                <a:hlinkClick r:id="rId3"/>
              </a:rPr>
              <a:t>http://en.wikipedia.org/wiki/Pedra_Branca,_Singapore</a:t>
            </a:r>
            <a:endParaRPr lang="sv-SE" altLang="en-US" sz="2400"/>
          </a:p>
          <a:p>
            <a:pPr>
              <a:lnSpc>
                <a:spcPct val="80000"/>
              </a:lnSpc>
            </a:pPr>
            <a:r>
              <a:rPr lang="en-US" altLang="en-US" sz="2400"/>
              <a:t>What persuaded the Court that the island of Pedra Branca belonged to the Sultanate of Johor, later Malaysia, in 1844?</a:t>
            </a:r>
          </a:p>
          <a:p>
            <a:pPr>
              <a:lnSpc>
                <a:spcPct val="80000"/>
              </a:lnSpc>
            </a:pPr>
            <a:r>
              <a:rPr lang="en-US" altLang="en-US" sz="2400"/>
              <a:t>What persuaded the Court that the island now belongs to Singapore? </a:t>
            </a:r>
          </a:p>
          <a:p>
            <a:pPr>
              <a:lnSpc>
                <a:spcPct val="80000"/>
              </a:lnSpc>
            </a:pPr>
            <a:r>
              <a:rPr lang="en-US" altLang="en-US" sz="2400"/>
              <a:t>One of the unanswered questions in the area of title to territory was the issue of whether, if country A had good title at an earlier time, but country B moved into the territory or engaged in various forms of activitiy at a later time, that would result in country B’s having good title. In other words it was not settled whether international law had some sort of a rule of prescription. </a:t>
            </a:r>
            <a:r>
              <a:rPr lang="en-US" altLang="en-US" sz="2400" i="1"/>
              <a:t>The Island of Palmas </a:t>
            </a:r>
            <a:r>
              <a:rPr lang="en-US" altLang="en-US" sz="2400"/>
              <a:t>Case somewhat muddied the waters on this issue. What answer does this case provide? </a:t>
            </a:r>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1539740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eaLnBrk="1" hangingPunct="1">
              <a:defRPr/>
            </a:pPr>
            <a:r>
              <a:rPr lang="en-US" sz="4000" dirty="0"/>
              <a:t>Acquisition of Territory by Conquest</a:t>
            </a:r>
          </a:p>
        </p:txBody>
      </p:sp>
      <p:sp>
        <p:nvSpPr>
          <p:cNvPr id="131075" name="Rectangle 3"/>
          <p:cNvSpPr>
            <a:spLocks noGrp="1" noRot="1" noChangeArrowheads="1"/>
          </p:cNvSpPr>
          <p:nvPr>
            <p:ph idx="1"/>
          </p:nvPr>
        </p:nvSpPr>
        <p:spPr/>
        <p:txBody>
          <a:bodyPr/>
          <a:lstStyle/>
          <a:p>
            <a:pPr eaLnBrk="1" hangingPunct="1">
              <a:lnSpc>
                <a:spcPct val="80000"/>
              </a:lnSpc>
              <a:defRPr/>
            </a:pPr>
            <a:r>
              <a:rPr lang="en-US" sz="2400" dirty="0"/>
              <a:t>In the past, many powerful states acquired land by conquest. In 1945, the UN Charter was adopted. In article 2(4), the Charter prohibits the use of force by states to settle their disputes. Article 51 preserves the right to </a:t>
            </a:r>
            <a:r>
              <a:rPr lang="en-US" sz="2400" dirty="0" err="1"/>
              <a:t>self-defence</a:t>
            </a:r>
            <a:r>
              <a:rPr lang="en-US" sz="2400" dirty="0"/>
              <a:t> if an armed attack has occurred against a member of the UN. Read UN Charter art. 2(4) and art. 51.</a:t>
            </a:r>
          </a:p>
          <a:p>
            <a:pPr eaLnBrk="1" hangingPunct="1">
              <a:lnSpc>
                <a:spcPct val="80000"/>
              </a:lnSpc>
              <a:defRPr/>
            </a:pPr>
            <a:r>
              <a:rPr lang="en-US" sz="2400" dirty="0"/>
              <a:t>Can states now acquire territory by conquest? Certainly, if the territory has been acquired by the use of force contrary to the Charter, it is illegal, but what if the territory was acquired by use of </a:t>
            </a:r>
            <a:r>
              <a:rPr lang="en-US" sz="2400" dirty="0" err="1"/>
              <a:t>self-defence</a:t>
            </a:r>
            <a:r>
              <a:rPr lang="en-US" sz="2400" dirty="0"/>
              <a:t>? What was the view of the I.C.J. in its Advisory Opinion, </a:t>
            </a:r>
            <a:r>
              <a:rPr lang="en-US" sz="2400" i="1" dirty="0"/>
              <a:t>Legal Consequences of the Construction of a Wall in the Occupied Palestinian Territory </a:t>
            </a:r>
            <a:r>
              <a:rPr lang="en-US" sz="2400" dirty="0"/>
              <a:t>(2004)?</a:t>
            </a:r>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662730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eaLnBrk="1" hangingPunct="1">
              <a:defRPr/>
            </a:pPr>
            <a:r>
              <a:rPr lang="en-US" sz="4000" dirty="0"/>
              <a:t>The Crimea Dispute</a:t>
            </a:r>
          </a:p>
        </p:txBody>
      </p:sp>
      <p:sp>
        <p:nvSpPr>
          <p:cNvPr id="131075" name="Rectangle 3"/>
          <p:cNvSpPr>
            <a:spLocks noGrp="1" noRot="1" noChangeArrowheads="1"/>
          </p:cNvSpPr>
          <p:nvPr>
            <p:ph idx="1"/>
          </p:nvPr>
        </p:nvSpPr>
        <p:spPr/>
        <p:txBody>
          <a:bodyPr/>
          <a:lstStyle/>
          <a:p>
            <a:pPr eaLnBrk="1" hangingPunct="1">
              <a:lnSpc>
                <a:spcPct val="80000"/>
              </a:lnSpc>
              <a:defRPr/>
            </a:pPr>
            <a:endParaRPr lang="en-US" sz="2400" dirty="0"/>
          </a:p>
          <a:p>
            <a:pPr eaLnBrk="1" hangingPunct="1">
              <a:lnSpc>
                <a:spcPct val="80000"/>
              </a:lnSpc>
              <a:defRPr/>
            </a:pPr>
            <a:r>
              <a:rPr lang="en-US" dirty="0" smtClean="0"/>
              <a:t>Which state has sovereignty over Crimea today? </a:t>
            </a:r>
          </a:p>
          <a:p>
            <a:pPr marL="0" indent="0">
              <a:lnSpc>
                <a:spcPct val="80000"/>
              </a:lnSpc>
              <a:buNone/>
              <a:defRPr/>
            </a:pPr>
            <a:endParaRPr lang="en-US" dirty="0" smtClean="0"/>
          </a:p>
          <a:p>
            <a:pPr eaLnBrk="1" hangingPunct="1">
              <a:lnSpc>
                <a:spcPct val="80000"/>
              </a:lnSpc>
              <a:defRPr/>
            </a:pPr>
            <a:r>
              <a:rPr lang="en-US" dirty="0" smtClean="0"/>
              <a:t>What might be some of the legal implications of your answer to this question?</a:t>
            </a:r>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2002458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pPr eaLnBrk="1" hangingPunct="1">
              <a:defRPr/>
            </a:pPr>
            <a:r>
              <a:rPr lang="en-US" smtClean="0"/>
              <a:t>Cession and Prescription</a:t>
            </a:r>
          </a:p>
        </p:txBody>
      </p:sp>
      <p:sp>
        <p:nvSpPr>
          <p:cNvPr id="132099" name="Rectangle 3"/>
          <p:cNvSpPr>
            <a:spLocks noGrp="1" noRot="1" noChangeArrowheads="1"/>
          </p:cNvSpPr>
          <p:nvPr>
            <p:ph idx="1"/>
          </p:nvPr>
        </p:nvSpPr>
        <p:spPr/>
        <p:txBody>
          <a:bodyPr/>
          <a:lstStyle/>
          <a:p>
            <a:pPr eaLnBrk="1" hangingPunct="1">
              <a:buFont typeface="Wingdings" panose="05000000000000000000" pitchFamily="2" charset="2"/>
              <a:buChar char="§"/>
              <a:defRPr/>
            </a:pPr>
            <a:r>
              <a:rPr lang="en-US" dirty="0" smtClean="0"/>
              <a:t>How is land acquired by cession?</a:t>
            </a:r>
          </a:p>
          <a:p>
            <a:pPr eaLnBrk="1" hangingPunct="1">
              <a:buFont typeface="Wingdings" panose="05000000000000000000" pitchFamily="2" charset="2"/>
              <a:buChar char="§"/>
              <a:defRPr/>
            </a:pPr>
            <a:r>
              <a:rPr lang="en-US" dirty="0" smtClean="0"/>
              <a:t>What is prescription? Can states acquire territory by prescription? How does the </a:t>
            </a:r>
            <a:r>
              <a:rPr lang="en-US" i="1" dirty="0" smtClean="0"/>
              <a:t>Malaysia v. Singapore Case </a:t>
            </a:r>
            <a:r>
              <a:rPr lang="en-US" dirty="0" smtClean="0"/>
              <a:t>answer this question?</a:t>
            </a:r>
            <a:r>
              <a:rPr lang="en-US" i="1" dirty="0" smtClean="0"/>
              <a:t> </a:t>
            </a:r>
            <a:endParaRPr lang="en-US" dirty="0" smtClean="0"/>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1147057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z="4000" dirty="0"/>
              <a:t>The Falkland Islands/Islas Malvinas Dispute </a:t>
            </a:r>
          </a:p>
        </p:txBody>
      </p:sp>
      <p:sp>
        <p:nvSpPr>
          <p:cNvPr id="27651" name="Rectangle 3"/>
          <p:cNvSpPr>
            <a:spLocks noGrp="1" noRot="1" noChangeArrowheads="1"/>
          </p:cNvSpPr>
          <p:nvPr>
            <p:ph idx="1"/>
          </p:nvPr>
        </p:nvSpPr>
        <p:spPr/>
        <p:txBody>
          <a:bodyPr/>
          <a:lstStyle/>
          <a:p>
            <a:pPr eaLnBrk="1" hangingPunct="1">
              <a:lnSpc>
                <a:spcPct val="90000"/>
              </a:lnSpc>
              <a:defRPr/>
            </a:pPr>
            <a:r>
              <a:rPr lang="en-US" sz="2600" dirty="0"/>
              <a:t>How does Britain support its claim to ownership of the Falklands?</a:t>
            </a:r>
          </a:p>
          <a:p>
            <a:pPr eaLnBrk="1" hangingPunct="1">
              <a:lnSpc>
                <a:spcPct val="90000"/>
              </a:lnSpc>
              <a:defRPr/>
            </a:pPr>
            <a:r>
              <a:rPr lang="en-US" sz="2600" dirty="0"/>
              <a:t>How does Argentina support its claim to the Malvinas?</a:t>
            </a:r>
          </a:p>
          <a:p>
            <a:pPr eaLnBrk="1" hangingPunct="1">
              <a:lnSpc>
                <a:spcPct val="90000"/>
              </a:lnSpc>
              <a:defRPr/>
            </a:pPr>
            <a:r>
              <a:rPr lang="en-US" sz="2600" dirty="0"/>
              <a:t>Who had title to Falklands/Malvinas in 1833?</a:t>
            </a:r>
          </a:p>
          <a:p>
            <a:pPr eaLnBrk="1" hangingPunct="1">
              <a:lnSpc>
                <a:spcPct val="90000"/>
              </a:lnSpc>
              <a:defRPr/>
            </a:pPr>
            <a:r>
              <a:rPr lang="en-US" sz="2600" dirty="0"/>
              <a:t>Did Britain’s ouster of the Argentinians in 1833 and subsequent occupation for over 150 years result in Britain’s acquiring title to the islands? </a:t>
            </a:r>
          </a:p>
          <a:p>
            <a:pPr eaLnBrk="1" hangingPunct="1">
              <a:lnSpc>
                <a:spcPct val="90000"/>
              </a:lnSpc>
              <a:defRPr/>
            </a:pPr>
            <a:r>
              <a:rPr lang="en-US" sz="2600" dirty="0"/>
              <a:t>Should the views of the people now living on the islands be taken into account? Should the views of the people living in Hong Kong have been taken into account before Britain handed over Hong Kong to China in 1997? </a:t>
            </a:r>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2113722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sz="4000" i="1" dirty="0" err="1"/>
              <a:t>Uti</a:t>
            </a:r>
            <a:r>
              <a:rPr lang="en-US" sz="4000" i="1" dirty="0"/>
              <a:t> </a:t>
            </a:r>
            <a:r>
              <a:rPr lang="en-US" sz="4000" i="1" dirty="0" err="1"/>
              <a:t>Possidetis</a:t>
            </a:r>
            <a:r>
              <a:rPr lang="en-US" sz="4000" dirty="0"/>
              <a:t> and Other Principles of Territorial Acquisition</a:t>
            </a:r>
          </a:p>
        </p:txBody>
      </p:sp>
      <p:sp>
        <p:nvSpPr>
          <p:cNvPr id="29699" name="Rectangle 3"/>
          <p:cNvSpPr>
            <a:spLocks noGrp="1" noRot="1" noChangeArrowheads="1"/>
          </p:cNvSpPr>
          <p:nvPr>
            <p:ph idx="1"/>
          </p:nvPr>
        </p:nvSpPr>
        <p:spPr/>
        <p:txBody>
          <a:bodyPr/>
          <a:lstStyle/>
          <a:p>
            <a:pPr eaLnBrk="1" hangingPunct="1">
              <a:defRPr/>
            </a:pPr>
            <a:r>
              <a:rPr lang="en-US" dirty="0" smtClean="0"/>
              <a:t>What is the principle of </a:t>
            </a:r>
            <a:r>
              <a:rPr lang="en-US" i="1" dirty="0" err="1" smtClean="0"/>
              <a:t>uti</a:t>
            </a:r>
            <a:r>
              <a:rPr lang="en-US" i="1" dirty="0" smtClean="0"/>
              <a:t> </a:t>
            </a:r>
            <a:r>
              <a:rPr lang="en-US" i="1" dirty="0" err="1" smtClean="0"/>
              <a:t>possidetis</a:t>
            </a:r>
            <a:r>
              <a:rPr lang="en-US" i="1" dirty="0" smtClean="0"/>
              <a:t>? </a:t>
            </a:r>
            <a:r>
              <a:rPr lang="en-US" dirty="0" smtClean="0"/>
              <a:t>What justifies such a rule in light of the rejection of colonialism and the right to self-determination? </a:t>
            </a:r>
          </a:p>
          <a:p>
            <a:pPr eaLnBrk="1" hangingPunct="1">
              <a:defRPr/>
            </a:pPr>
            <a:r>
              <a:rPr lang="en-US" dirty="0" smtClean="0"/>
              <a:t>What are accretion and avulsion?</a:t>
            </a:r>
          </a:p>
          <a:p>
            <a:pPr eaLnBrk="1" hangingPunct="1">
              <a:defRPr/>
            </a:pPr>
            <a:r>
              <a:rPr lang="en-US" dirty="0" smtClean="0"/>
              <a:t>Who owns the Arctic and the Antarctic?</a:t>
            </a:r>
          </a:p>
          <a:p>
            <a:pPr eaLnBrk="1" hangingPunct="1">
              <a:defRPr/>
            </a:pPr>
            <a:r>
              <a:rPr lang="en-US" dirty="0" smtClean="0"/>
              <a:t>Can outer space be owned?</a:t>
            </a:r>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1972117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en-US" dirty="0" smtClean="0"/>
              <a:t>Discussion of Problem on </a:t>
            </a:r>
            <a:br>
              <a:rPr lang="en-US" dirty="0" smtClean="0"/>
            </a:br>
            <a:r>
              <a:rPr lang="en-US" dirty="0" smtClean="0"/>
              <a:t>pp. 56–57</a:t>
            </a:r>
          </a:p>
        </p:txBody>
      </p:sp>
      <p:sp>
        <p:nvSpPr>
          <p:cNvPr id="133123" name="Rectangle 3"/>
          <p:cNvSpPr>
            <a:spLocks noGrp="1" noRot="1" noChangeArrowheads="1"/>
          </p:cNvSpPr>
          <p:nvPr>
            <p:ph idx="1"/>
          </p:nvPr>
        </p:nvSpPr>
        <p:spPr/>
        <p:txBody>
          <a:bodyPr/>
          <a:lstStyle/>
          <a:p>
            <a:pPr eaLnBrk="1" hangingPunct="1">
              <a:defRPr/>
            </a:pPr>
            <a:r>
              <a:rPr lang="en-US" dirty="0" smtClean="0"/>
              <a:t>Make the argument that Alba has good title to the island of </a:t>
            </a:r>
            <a:r>
              <a:rPr lang="en-US" dirty="0" err="1" smtClean="0"/>
              <a:t>Manca</a:t>
            </a:r>
            <a:r>
              <a:rPr lang="en-US" dirty="0" smtClean="0"/>
              <a:t>.</a:t>
            </a:r>
          </a:p>
          <a:p>
            <a:pPr eaLnBrk="1" hangingPunct="1">
              <a:defRPr/>
            </a:pPr>
            <a:r>
              <a:rPr lang="en-US" dirty="0" smtClean="0"/>
              <a:t>Make the argument that </a:t>
            </a:r>
            <a:r>
              <a:rPr lang="en-US" dirty="0" err="1" smtClean="0"/>
              <a:t>Benir</a:t>
            </a:r>
            <a:r>
              <a:rPr lang="en-US" dirty="0" smtClean="0"/>
              <a:t> has good title to </a:t>
            </a:r>
            <a:r>
              <a:rPr lang="en-US" dirty="0" err="1" smtClean="0"/>
              <a:t>Manca</a:t>
            </a:r>
            <a:r>
              <a:rPr lang="en-US" dirty="0" smtClean="0"/>
              <a:t>.</a:t>
            </a:r>
          </a:p>
          <a:p>
            <a:pPr eaLnBrk="1" hangingPunct="1">
              <a:defRPr/>
            </a:pPr>
            <a:r>
              <a:rPr lang="en-US" dirty="0" smtClean="0"/>
              <a:t>Be sure to discuss the cases and principles you have learned and explain why they are, or are not, applicable.</a:t>
            </a:r>
          </a:p>
          <a:p>
            <a:pPr eaLnBrk="1" hangingPunct="1">
              <a:defRPr/>
            </a:pPr>
            <a:endParaRPr lang="en-US" dirty="0" smtClean="0"/>
          </a:p>
        </p:txBody>
      </p:sp>
      <p:sp>
        <p:nvSpPr>
          <p:cNvPr id="2" name="Footer Placeholder 1"/>
          <p:cNvSpPr>
            <a:spLocks noGrp="1"/>
          </p:cNvSpPr>
          <p:nvPr>
            <p:ph type="ftr" sz="quarter" idx="11"/>
          </p:nvPr>
        </p:nvSpPr>
        <p:spPr/>
        <p:txBody>
          <a:bodyPr/>
          <a:lstStyle/>
          <a:p>
            <a:pPr>
              <a:defRPr/>
            </a:pPr>
            <a:r>
              <a:rPr lang="en-US"/>
              <a:t>Copyright © 2019 Valerie Epps, John Cerone, Brad R. Roth. All rights reserved. </a:t>
            </a:r>
            <a:endParaRPr lang="en-US"/>
          </a:p>
        </p:txBody>
      </p:sp>
    </p:spTree>
    <p:extLst>
      <p:ext uri="{BB962C8B-B14F-4D97-AF65-F5344CB8AC3E}">
        <p14:creationId xmlns:p14="http://schemas.microsoft.com/office/powerpoint/2010/main" val="5150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Epps Int'l Law 6e ch.5 PPTs</Template>
  <TotalTime>3</TotalTime>
  <Words>911</Words>
  <Application>Microsoft Macintosh PowerPoint</Application>
  <PresentationFormat>Widescreen</PresentationFormat>
  <Paragraphs>57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Wingdings</vt:lpstr>
      <vt:lpstr>Clouds</vt:lpstr>
      <vt:lpstr>Concepts and Questions in the Acquisition of Title to Territory</vt:lpstr>
      <vt:lpstr>Island of Palmas Case,  Permanent Court of Arbitration (1928)</vt:lpstr>
      <vt:lpstr>Malaysia v. Singapore 2008 I.C.J. 12</vt:lpstr>
      <vt:lpstr>Acquisition of Territory by Conquest</vt:lpstr>
      <vt:lpstr>The Crimea Dispute</vt:lpstr>
      <vt:lpstr>Cession and Prescription</vt:lpstr>
      <vt:lpstr>The Falkland Islands/Islas Malvinas Dispute </vt:lpstr>
      <vt:lpstr>Uti Possidetis and Other Principles of Territorial Acquisition</vt:lpstr>
      <vt:lpstr>Discussion of Problem on  pp. 56–57</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and Questions in the Acquisition of Title to Territory</dc:title>
  <dc:creator>Microsoft Office User</dc:creator>
  <cp:lastModifiedBy>Microsoft Office User</cp:lastModifiedBy>
  <cp:revision>2</cp:revision>
  <dcterms:created xsi:type="dcterms:W3CDTF">2019-08-08T17:10:32Z</dcterms:created>
  <dcterms:modified xsi:type="dcterms:W3CDTF">2019-08-08T17:13:47Z</dcterms:modified>
</cp:coreProperties>
</file>