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AE1-E402-DE45-B630-EC8A17391060}" type="datetimeFigureOut">
              <a:rPr lang="en-US" smtClean="0"/>
              <a:t>11/28/23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F93B5-E811-214C-A0E8-EB5071C49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3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F93B5-E811-214C-A0E8-EB5071C49F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AC26-5A53-3F4C-8479-B76F2BBE911E}" type="datetime1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8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94C9-C68D-7746-8CD5-74D69D3A60E0}" type="datetime1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4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65969-1733-7540-9DD8-1FB23FB19C1D}" type="datetime1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2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5E040-7CC1-084E-9440-3E8A91637FFF}" type="datetime1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0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4E58-D21D-4E40-959F-9FE74E08A6BE}" type="datetime1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1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6B63-317F-CB4F-B403-3BBE377BD609}" type="datetime1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6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2DB7-FF5E-584A-AAC6-06D1DE854C97}" type="datetime1">
              <a:rPr lang="en-US" smtClean="0"/>
              <a:t>11/28/23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0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3385-E984-F546-8D84-870FE89757B8}" type="datetime1">
              <a:rPr lang="en-US" smtClean="0"/>
              <a:t>11/28/23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FF9C-4677-484A-9192-BAF02995BA5F}" type="datetime1">
              <a:rPr lang="en-US" smtClean="0"/>
              <a:t>11/28/23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DC0-B950-8744-8291-0935F0E3A1B8}" type="datetime1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0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8E3-FF12-B343-8EB7-88A6A2DEFCC3}" type="datetime1">
              <a:rPr lang="en-US" smtClean="0"/>
              <a:t>11/28/23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8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2917-541A-0E49-AB21-A0DBD66360DB}" type="datetime1">
              <a:rPr lang="en-US" smtClean="0"/>
              <a:t>11/28/23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2016 Carolina Academic Press, LLC.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4C264-FB6A-4E9E-9C35-4E88DDA81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2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Criminal Justice: A Personal Narrative Approach	Chapter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Alissa R. Ackerman, PhD</a:t>
            </a:r>
          </a:p>
          <a:p>
            <a:r>
              <a:rPr lang="en-US" dirty="0"/>
              <a:t>Meghan Sacks, PhD</a:t>
            </a:r>
          </a:p>
          <a:p>
            <a:r>
              <a:rPr lang="en-US" dirty="0"/>
              <a:t>Amy </a:t>
            </a:r>
            <a:r>
              <a:rPr lang="en-US" dirty="0" err="1"/>
              <a:t>Shlosberg</a:t>
            </a:r>
            <a:r>
              <a:rPr lang="en-US" dirty="0"/>
              <a:t>, PhD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BDF501-F14E-9437-271E-85FABF63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© 2023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8884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dirty="0"/>
              <a:t>What is Criminology?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600" dirty="0"/>
              <a:t>Criminology is the scientific study of the causes of crime  </a:t>
            </a:r>
            <a:endParaRPr lang="en-US" sz="3600" u="none" strike="noStrike" dirty="0">
              <a:effectLst/>
            </a:endParaRPr>
          </a:p>
          <a:p>
            <a:pPr lvl="2"/>
            <a:r>
              <a:rPr lang="en-US" sz="3200" dirty="0"/>
              <a:t>Crime is a relative phenomenon</a:t>
            </a:r>
            <a:endParaRPr lang="en-US" sz="3200" u="none" strike="noStrike" dirty="0">
              <a:effectLst/>
            </a:endParaRPr>
          </a:p>
          <a:p>
            <a:pPr lvl="2"/>
            <a:r>
              <a:rPr lang="en-US" sz="3200" dirty="0"/>
              <a:t>Criminal laws do not remain constant</a:t>
            </a:r>
            <a:endParaRPr lang="en-US" sz="3200" u="none" strike="noStrike" dirty="0">
              <a:effectLst/>
            </a:endParaRPr>
          </a:p>
          <a:p>
            <a:pPr lvl="3"/>
            <a:r>
              <a:rPr lang="en-US" sz="2800" dirty="0"/>
              <a:t>Studying only criminal behavior is not enough</a:t>
            </a:r>
            <a:endParaRPr lang="en-US" sz="2800" u="none" strike="noStrike" dirty="0">
              <a:effectLst/>
            </a:endParaRPr>
          </a:p>
          <a:p>
            <a:pPr lvl="3"/>
            <a:r>
              <a:rPr lang="en-US" sz="2800" dirty="0"/>
              <a:t>Also study how certain behaviors become criminalized to begin with.   </a:t>
            </a:r>
            <a:endParaRPr lang="en-US" sz="2800" u="none" strike="noStrike" dirty="0">
              <a:effectLst/>
            </a:endParaRPr>
          </a:p>
          <a:p>
            <a:pPr lvl="1"/>
            <a:r>
              <a:rPr lang="en-US" sz="3600" dirty="0"/>
              <a:t>We study what causes crime so that we know how to prevent, reduce or manage crime in its various forms.  </a:t>
            </a:r>
            <a:endParaRPr lang="en-US" sz="3600" u="none" strike="noStrike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2023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8889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6000" dirty="0"/>
              <a:t>The Criminal Justice System</a:t>
            </a:r>
            <a:br>
              <a:rPr lang="en-US" sz="6000" u="none" strike="noStrike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/>
              <a:t>Criminology and criminal justice go hand in hand</a:t>
            </a:r>
            <a:endParaRPr lang="en-US" sz="3200" u="none" strike="noStrike" dirty="0">
              <a:effectLst/>
            </a:endParaRPr>
          </a:p>
          <a:p>
            <a:pPr lvl="2"/>
            <a:r>
              <a:rPr lang="en-US" sz="2800" dirty="0"/>
              <a:t>Criminal justice is how we respond to crime as a society </a:t>
            </a:r>
            <a:endParaRPr lang="en-US" sz="2800" u="none" strike="noStrike" dirty="0">
              <a:effectLst/>
            </a:endParaRPr>
          </a:p>
          <a:p>
            <a:pPr lvl="1"/>
            <a:r>
              <a:rPr lang="en-US" sz="3200" dirty="0"/>
              <a:t>The criminal justice system has many different moving parts </a:t>
            </a:r>
            <a:endParaRPr lang="en-US" sz="3200" u="none" strike="noStrike" dirty="0">
              <a:effectLst/>
            </a:endParaRPr>
          </a:p>
          <a:p>
            <a:pPr lvl="2"/>
            <a:r>
              <a:rPr lang="en-US" sz="2800" dirty="0"/>
              <a:t>Usually thought of as three big parts: police, courts and corrections.  </a:t>
            </a:r>
            <a:endParaRPr lang="en-US" sz="2800" u="none" strike="noStrike" dirty="0">
              <a:effectLst/>
            </a:endParaRPr>
          </a:p>
          <a:p>
            <a:pPr lvl="3"/>
            <a:r>
              <a:rPr lang="en-US" sz="2400" dirty="0"/>
              <a:t>The police are those tasked with enforcing the law.  </a:t>
            </a:r>
            <a:endParaRPr lang="en-US" sz="2400" u="none" strike="noStrike" dirty="0">
              <a:effectLst/>
            </a:endParaRPr>
          </a:p>
          <a:p>
            <a:pPr lvl="3"/>
            <a:r>
              <a:rPr lang="en-US" sz="2400" dirty="0"/>
              <a:t>The courts are the place where legal guilt is decided and sentences are handed down.  </a:t>
            </a:r>
            <a:endParaRPr lang="en-US" sz="2400" u="none" strike="noStrike" dirty="0">
              <a:effectLst/>
            </a:endParaRPr>
          </a:p>
          <a:p>
            <a:pPr lvl="3"/>
            <a:r>
              <a:rPr lang="en-US" sz="2400" dirty="0"/>
              <a:t> The correctional system is meant to carry out  a sentence handed down by the courts.</a:t>
            </a:r>
            <a:endParaRPr lang="en-US" sz="2400" u="none" strike="noStrike" dirty="0">
              <a:effectLst/>
            </a:endParaRPr>
          </a:p>
          <a:p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2023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045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365125"/>
            <a:ext cx="11181805" cy="1325563"/>
          </a:xfrm>
        </p:spPr>
        <p:txBody>
          <a:bodyPr>
            <a:noAutofit/>
          </a:bodyPr>
          <a:lstStyle/>
          <a:p>
            <a:pPr lvl="0"/>
            <a:r>
              <a:rPr lang="en-US" sz="5400" dirty="0"/>
              <a:t>Herbert Packer’s Two Models of Justice</a:t>
            </a:r>
            <a:br>
              <a:rPr lang="en-US" sz="5400" u="none" strike="noStrike" dirty="0">
                <a:effectLst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/>
              <a:t>Packer’s models are very helpful in discerning the two larger competing values that often guide justice in our system: crime control and due process.</a:t>
            </a:r>
            <a:endParaRPr lang="en-US" sz="3600" u="none" strike="noStrike" dirty="0">
              <a:effectLst/>
            </a:endParaRPr>
          </a:p>
          <a:p>
            <a:pPr lvl="2"/>
            <a:r>
              <a:rPr lang="en-US" sz="3200" dirty="0"/>
              <a:t>The crime control model is one in which controlling crime for the security of society is the primary purpose of the criminal justice system.  </a:t>
            </a:r>
            <a:endParaRPr lang="en-US" sz="3200" u="none" strike="noStrike" dirty="0">
              <a:effectLst/>
            </a:endParaRPr>
          </a:p>
          <a:p>
            <a:pPr lvl="2"/>
            <a:r>
              <a:rPr lang="en-US" sz="3200" dirty="0"/>
              <a:t>The Due Process model focuses on limiting police and prosecutorial powers.  </a:t>
            </a:r>
            <a:endParaRPr lang="en-US" sz="3200" u="none" strike="noStrike" dirty="0">
              <a:effectLst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2023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6271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31" y="365125"/>
            <a:ext cx="11756572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dirty="0"/>
              <a:t>Perceptions of Crime and Criminal Justice</a:t>
            </a:r>
            <a:br>
              <a:rPr lang="en-US" sz="6000" u="none" strike="noStrike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u="none" strike="noStrike" dirty="0">
                <a:effectLst/>
              </a:rPr>
              <a:t>P</a:t>
            </a:r>
            <a:r>
              <a:rPr lang="en-US" sz="3600" dirty="0"/>
              <a:t>erception of crime and justice is quite often driven by politics and media.  </a:t>
            </a:r>
            <a:endParaRPr lang="en-US" sz="3600" u="none" strike="noStrike" dirty="0">
              <a:effectLst/>
            </a:endParaRPr>
          </a:p>
          <a:p>
            <a:pPr lvl="1"/>
            <a:r>
              <a:rPr lang="en-US" sz="3600" dirty="0"/>
              <a:t>The effect of sensationalized crimes and trials leads to serious misperceptions about our justice system.  </a:t>
            </a:r>
            <a:endParaRPr lang="en-US" sz="3600" u="none" strike="noStrike" dirty="0">
              <a:effectLst/>
            </a:endParaRPr>
          </a:p>
          <a:p>
            <a:pPr lvl="2"/>
            <a:r>
              <a:rPr lang="en-US" sz="3200" dirty="0"/>
              <a:t>The Criminal Justice Wedding Cake</a:t>
            </a:r>
            <a:endParaRPr lang="en-US" sz="3200" u="none" strike="noStrike" dirty="0">
              <a:effectLst/>
            </a:endParaRPr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2023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1504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/>
              <a:t>DISCUSSION/ESSAY QUESTIONS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903" y="1027906"/>
            <a:ext cx="11678194" cy="4351338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What is the difference between criminology and criminal justice? Why is it important that this distinction be made?</a:t>
            </a:r>
            <a:endParaRPr lang="en-US" sz="2400" u="none" strike="noStrike" dirty="0">
              <a:effectLst/>
            </a:endParaRPr>
          </a:p>
          <a:p>
            <a:endParaRPr lang="en-US" sz="2400" dirty="0"/>
          </a:p>
          <a:p>
            <a:pPr lvl="0"/>
            <a:r>
              <a:rPr lang="en-US" sz="2400" dirty="0"/>
              <a:t>What exactly do criminologists study? Discuss the major foci of the field. </a:t>
            </a:r>
            <a:endParaRPr lang="en-US" sz="2400" u="none" strike="noStrike" dirty="0">
              <a:effectLst/>
            </a:endParaRPr>
          </a:p>
          <a:p>
            <a:endParaRPr lang="en-US" sz="2400" dirty="0"/>
          </a:p>
          <a:p>
            <a:pPr lvl="0"/>
            <a:r>
              <a:rPr lang="en-US" sz="2400" dirty="0"/>
              <a:t>What are the three main “prongs” of the criminal justice system? How are they interrelated? </a:t>
            </a:r>
            <a:endParaRPr lang="en-US" sz="2400" u="none" strike="noStrike" dirty="0">
              <a:effectLst/>
            </a:endParaRP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/>
              <a:t>Discuss Herbert Packer’s “Two Models of Justice.” Which one are you more likely to adhere to? </a:t>
            </a:r>
            <a:endParaRPr lang="en-US" sz="2400" u="none" strike="noStrike" dirty="0">
              <a:effectLst/>
            </a:endParaRP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What is the “Criminal Justice Wedding Cake”? How does this influence criminal justice case processing. </a:t>
            </a:r>
            <a:endParaRPr lang="en-US" sz="2400" u="none" strike="noStrike" dirty="0">
              <a:effectLst/>
            </a:endParaRP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2023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9177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2255B-1DC9-99F5-1414-E7ED8697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To request the full slide deck, please email proof of adoption to Beth Hall at </a:t>
            </a:r>
            <a:r>
              <a:rPr lang="en-US" sz="7200" dirty="0" err="1"/>
              <a:t>bhall@cap-press.com</a:t>
            </a:r>
            <a:endParaRPr lang="en-US" sz="7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E6100-C18E-6C83-1454-BE946C45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2023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239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497</Words>
  <Application>Microsoft Macintosh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Introduction to Criminal Justice: A Personal Narrative Approach Chapter 1</vt:lpstr>
      <vt:lpstr>What is Criminology?</vt:lpstr>
      <vt:lpstr>The Criminal Justice System </vt:lpstr>
      <vt:lpstr>Herbert Packer’s Two Models of Justice </vt:lpstr>
      <vt:lpstr>Perceptions of Crime and Criminal Justice </vt:lpstr>
      <vt:lpstr>DISCUSSION/ESSAY QUESTIONS   </vt:lpstr>
      <vt:lpstr>PowerPoint Presentation</vt:lpstr>
    </vt:vector>
  </TitlesOfParts>
  <Company>UW Tacoma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Justice: A Personal Narrative Approach Chapter 1</dc:title>
  <dc:creator>ackerma1</dc:creator>
  <cp:lastModifiedBy>Kerri Hughes</cp:lastModifiedBy>
  <cp:revision>4</cp:revision>
  <dcterms:created xsi:type="dcterms:W3CDTF">2016-08-10T19:39:04Z</dcterms:created>
  <dcterms:modified xsi:type="dcterms:W3CDTF">2023-11-28T20:39:46Z</dcterms:modified>
</cp:coreProperties>
</file>