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35C32-6471-E04D-8C4B-C945E598A2FF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682A-D3CF-F044-B0D7-F93974B0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7682A-D3CF-F044-B0D7-F93974B0CC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2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0CE9-32ED-BC4A-AEC6-5251D3195F2D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E1FA-FA19-4C45-B5A9-ADD2A5F14C2E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1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2269-8717-8C4F-82F8-8E6E8EAC88E2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7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76C1-C94C-964F-A938-4CF4FAF26A32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B58B-4174-BC42-9CAB-B0373F10F467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1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D4C8-E2D6-5E4E-BDCD-E58CD9AC49CC}" type="datetime1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8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51C-9615-6440-B010-C2E2A2B61427}" type="datetime1">
              <a:rPr lang="en-US" smtClean="0"/>
              <a:t>9/25/20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8F80-047C-634B-9C93-0001BEDC6449}" type="datetime1">
              <a:rPr lang="en-US" smtClean="0"/>
              <a:t>9/25/20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E6C7-2405-0948-8B2E-0DE9D939C813}" type="datetime1">
              <a:rPr lang="en-US" smtClean="0"/>
              <a:t>9/25/20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2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82FF-6676-3944-B35E-AB787009D40B}" type="datetime1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5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CAE-87FB-8C4F-BB70-D03B9D89639D}" type="datetime1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4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BC29-ECA1-6546-9B47-DED85C51A617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2021 Carol M. Bast.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C8A5-6E3F-BF4B-843F-AB260E75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6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1862" y="2031086"/>
            <a:ext cx="8481848" cy="2439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445135" indent="0">
              <a:lnSpc>
                <a:spcPct val="103000"/>
              </a:lnSpc>
              <a:spcBef>
                <a:spcPts val="94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This chapter is designed to provide you with an understanding</a:t>
            </a:r>
            <a:r>
              <a:rPr lang="en-US" sz="2800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</a:t>
            </a:r>
          </a:p>
          <a:p>
            <a:pPr marL="342900" marR="445135" lvl="0" indent="-342900">
              <a:spcBef>
                <a:spcPts val="58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  <a:tabLst>
                <a:tab pos="280670" algn="l"/>
              </a:tabLs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American system of</a:t>
            </a:r>
            <a:r>
              <a:rPr lang="en-US" sz="2800" spc="-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law,</a:t>
            </a:r>
            <a:endParaRPr lang="en-US" sz="2800" dirty="0" smtClean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445135" lvl="0" indent="-342900">
              <a:spcBef>
                <a:spcPts val="69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  <a:tabLst>
                <a:tab pos="280670" algn="l"/>
              </a:tabLs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our tripartite system of government,</a:t>
            </a:r>
            <a:r>
              <a:rPr lang="en-US" sz="2800" spc="-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endParaRPr lang="en-US" sz="2800" dirty="0" smtClean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 of</a:t>
            </a:r>
            <a:r>
              <a:rPr lang="en-US" sz="2800" spc="-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law.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5338" y="1479929"/>
            <a:ext cx="8008883" cy="357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664210">
              <a:spcBef>
                <a:spcPts val="90"/>
              </a:spcBef>
              <a:spcAft>
                <a:spcPts val="0"/>
              </a:spcAft>
              <a:tabLst>
                <a:tab pos="6271895" algn="l"/>
              </a:tabLst>
            </a:pPr>
            <a:r>
              <a:rPr lang="en-US" sz="32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Our Common-Law</a:t>
            </a:r>
            <a:r>
              <a:rPr lang="en-US" sz="3200" b="1" kern="0" spc="-4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Heritage 	</a:t>
            </a:r>
          </a:p>
          <a:p>
            <a:pPr marL="63500" marR="664210">
              <a:spcBef>
                <a:spcPts val="90"/>
              </a:spcBef>
              <a:spcAft>
                <a:spcPts val="0"/>
              </a:spcAft>
              <a:tabLst>
                <a:tab pos="6271895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● “Common law” is the system of law developed</a:t>
            </a:r>
            <a:r>
              <a:rPr lang="en-US" sz="2400" spc="-4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England and transferred to most of the</a:t>
            </a:r>
            <a:r>
              <a:rPr lang="en-US" sz="2400" spc="-35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English- speaking world. Many other countries are civil law jurisdictions.</a:t>
            </a:r>
          </a:p>
          <a:p>
            <a:pPr marL="63500" marR="664210">
              <a:spcBef>
                <a:spcPts val="90"/>
              </a:spcBef>
              <a:spcAft>
                <a:spcPts val="0"/>
              </a:spcAft>
              <a:tabLst>
                <a:tab pos="6271895" algn="l"/>
              </a:tabLst>
            </a:pPr>
            <a:endParaRPr lang="en-US" sz="2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3500" marR="664210">
              <a:spcBef>
                <a:spcPts val="90"/>
              </a:spcBef>
              <a:spcAft>
                <a:spcPts val="0"/>
              </a:spcAft>
              <a:tabLst>
                <a:tab pos="6271895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●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Louisiana, with its French and Spanish heritage, is</a:t>
            </a:r>
            <a:r>
              <a:rPr lang="en-US" sz="2400" spc="-4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only state in the U.S. that is a civil law</a:t>
            </a:r>
            <a:r>
              <a:rPr lang="en-US" sz="2400" spc="-5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jurisdiction.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1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6455" y="805974"/>
            <a:ext cx="8650013" cy="4141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219710">
              <a:spcBef>
                <a:spcPts val="90"/>
              </a:spcBef>
              <a:spcAft>
                <a:spcPts val="0"/>
              </a:spcAft>
            </a:pPr>
            <a:r>
              <a:rPr lang="en-US" sz="32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Common</a:t>
            </a:r>
            <a:r>
              <a:rPr lang="en-US" sz="3200" b="1" kern="0" spc="-25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Law</a:t>
            </a:r>
          </a:p>
          <a:p>
            <a:pPr marL="742950" marR="219710" lvl="1" indent="-285750">
              <a:lnSpc>
                <a:spcPts val="2500"/>
              </a:lnSpc>
              <a:spcBef>
                <a:spcPts val="35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A traditional common-law system emphasizes case law or common law over legislation.</a:t>
            </a:r>
            <a:endParaRPr lang="en-US" sz="11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42950" marR="237490" lvl="1" indent="-285750" algn="just">
              <a:lnSpc>
                <a:spcPct val="90000"/>
              </a:lnSpc>
              <a:spcBef>
                <a:spcPts val="815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Common law is developed case by case from</a:t>
            </a:r>
            <a:r>
              <a:rPr lang="en-US" sz="2400" spc="-4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court decisions and considers prior case law to be a very high source of authority.</a:t>
            </a:r>
          </a:p>
          <a:p>
            <a:pPr marL="742950" marR="237490" lvl="1" indent="-285750" algn="just">
              <a:lnSpc>
                <a:spcPct val="90000"/>
              </a:lnSpc>
              <a:spcBef>
                <a:spcPts val="815"/>
              </a:spcBef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law follows the doctrine of stare decisis, under which a court should follow the legal principle decided by that court or a higher court in a prior case where the facts of the prior case</a:t>
            </a:r>
            <a:r>
              <a:rPr lang="en-US" sz="2400" spc="-4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substantially the same as the facts in the</a:t>
            </a:r>
            <a:r>
              <a:rPr lang="en-US" sz="2400" spc="-4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case.</a:t>
            </a:r>
            <a:endParaRPr lang="en-US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3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1463" y="416637"/>
            <a:ext cx="7525406" cy="537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601980">
              <a:spcBef>
                <a:spcPts val="785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Law</a:t>
            </a:r>
            <a:r>
              <a:rPr lang="en-US" sz="4000" b="1" spc="-65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(cont'd)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601980" lvl="1" indent="-285750">
              <a:spcBef>
                <a:spcPts val="106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Common law combines stability and flexibility.</a:t>
            </a:r>
            <a:endParaRPr lang="en-US" sz="11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42950" marR="74295" lvl="1" indent="-28575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Common law is predictable, yet it allows legal principles either to be expanded to fit new situations or to be replaced with a new legal principle that better accommodates new or changing social and economic conditions.</a:t>
            </a:r>
          </a:p>
          <a:p>
            <a:pPr marL="742950" marR="74295" lvl="1" indent="-28575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Today, statutory law has increased in importance. Statutes have replaced the common law as</a:t>
            </a:r>
            <a:r>
              <a:rPr lang="en-US" sz="2400" spc="-35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primary source of law.</a:t>
            </a:r>
            <a:endParaRPr lang="en-US" sz="2400" dirty="0" smtClean="0">
              <a:effectLst/>
              <a:latin typeface="Arial" panose="020B060402020202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42950" marR="74295" lvl="1" indent="-285750">
              <a:lnSpc>
                <a:spcPct val="100000"/>
              </a:lnSpc>
              <a:spcBef>
                <a:spcPts val="1035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endParaRPr lang="en-US" sz="11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0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4621" y="651317"/>
            <a:ext cx="8261131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219710">
              <a:spcBef>
                <a:spcPts val="670"/>
              </a:spcBef>
              <a:spcAft>
                <a:spcPts val="0"/>
              </a:spcAft>
            </a:pPr>
            <a:r>
              <a:rPr lang="en-US" sz="32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Civil</a:t>
            </a:r>
            <a:r>
              <a:rPr lang="en-US" sz="3200" b="1" kern="0" spc="-5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Law</a:t>
            </a:r>
          </a:p>
          <a:p>
            <a:pPr marL="742950" marR="322580" lvl="1" indent="-285750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Civil law is based on a civil code, a systematic and comprehensive written set of rules of</a:t>
            </a:r>
            <a:r>
              <a:rPr lang="en-US" sz="2400" spc="-3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law.</a:t>
            </a:r>
            <a:endParaRPr lang="en-US" sz="11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42950" marR="866775" lvl="1" indent="-285750">
              <a:lnSpc>
                <a:spcPct val="100000"/>
              </a:lnSpc>
              <a:spcBef>
                <a:spcPts val="1455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Judges look to the civil code to settle</a:t>
            </a:r>
            <a:r>
              <a:rPr lang="en-US" sz="2400" spc="-4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disputes, rather than rely on precedent.</a:t>
            </a:r>
            <a:endParaRPr lang="en-US" sz="11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42950" marR="356870" lvl="1" indent="-285750">
              <a:lnSpc>
                <a:spcPct val="100000"/>
              </a:lnSpc>
              <a:spcBef>
                <a:spcPts val="1455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The civil law system considers the legislative code of laws to be a very high source of authority.</a:t>
            </a:r>
          </a:p>
          <a:p>
            <a:pPr marL="742950" marR="356870" lvl="1" indent="-285750">
              <a:spcBef>
                <a:spcPts val="1455"/>
              </a:spcBef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Louisiana is the only state whose law is based on both the common and civil law systems.</a:t>
            </a:r>
            <a:endParaRPr lang="en-US" sz="2400" dirty="0" smtClean="0"/>
          </a:p>
          <a:p>
            <a:pPr marL="742950" marR="356870" lvl="1" indent="-285750">
              <a:lnSpc>
                <a:spcPct val="100000"/>
              </a:lnSpc>
              <a:spcBef>
                <a:spcPts val="1455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"/>
              <a:tabLst>
                <a:tab pos="482600" algn="l"/>
              </a:tabLst>
            </a:pPr>
            <a:endParaRPr lang="en-US" sz="11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1462" y="1403446"/>
            <a:ext cx="7798676" cy="3809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" marR="269875">
              <a:lnSpc>
                <a:spcPts val="367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24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Federalism</a:t>
            </a:r>
          </a:p>
          <a:p>
            <a:pPr marL="342900" marR="158115" lvl="0" indent="-34290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06400" algn="l"/>
              </a:tabLs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U.S. Constitution is perhaps the most</a:t>
            </a:r>
            <a:r>
              <a:rPr lang="en-US" spc="-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important</a:t>
            </a:r>
            <a:r>
              <a:rPr lang="en-US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legal document for our country because it</a:t>
            </a:r>
            <a:r>
              <a:rPr lang="en-US" spc="-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both</a:t>
            </a:r>
            <a:r>
              <a:rPr lang="en-US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establishes the federal tripartite system of</a:t>
            </a:r>
            <a:r>
              <a:rPr lang="en-US" spc="-2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government</a:t>
            </a:r>
            <a:r>
              <a:rPr lang="en-US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 contains our country’s fundamental principles of</a:t>
            </a:r>
            <a:r>
              <a:rPr lang="en-US" spc="-3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law.</a:t>
            </a:r>
            <a:endParaRPr lang="en-US" sz="10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342900" marR="73660" lvl="0" indent="-342900">
              <a:lnSpc>
                <a:spcPct val="103000"/>
              </a:lnSpc>
              <a:spcBef>
                <a:spcPts val="565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06400" algn="l"/>
              </a:tabLst>
            </a:pP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A state constitution provides a legal foundation for a</a:t>
            </a:r>
            <a:r>
              <a:rPr lang="en-US" spc="-295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state</a:t>
            </a:r>
            <a:r>
              <a:rPr lang="en-US" spc="-5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in a way similar to that provided for by the</a:t>
            </a:r>
            <a:r>
              <a:rPr lang="en-US" spc="-160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U.S.</a:t>
            </a:r>
            <a:r>
              <a:rPr lang="en-US" spc="-5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Constitution. A state constitution typically establishes</a:t>
            </a:r>
            <a:r>
              <a:rPr lang="en-US" spc="-260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the</a:t>
            </a:r>
            <a:r>
              <a:rPr lang="en-US" spc="-5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state branches of government and contains</a:t>
            </a:r>
            <a:r>
              <a:rPr lang="en-US" spc="-130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basic</a:t>
            </a:r>
            <a:r>
              <a:rPr lang="en-US" spc="-5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principles of</a:t>
            </a:r>
            <a:r>
              <a:rPr lang="en-US" spc="-15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law</a:t>
            </a:r>
            <a:r>
              <a:rPr lang="en-US" dirty="0" smtClean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</a:p>
          <a:p>
            <a:pPr marL="342900" marR="73660" indent="-342900">
              <a:lnSpc>
                <a:spcPct val="103000"/>
              </a:lnSpc>
              <a:spcBef>
                <a:spcPts val="565"/>
              </a:spcBef>
              <a:buFont typeface="Wingdings" panose="05000000000000000000" pitchFamily="2" charset="2"/>
              <a:buChar char=""/>
              <a:tabLst>
                <a:tab pos="406400" algn="l"/>
              </a:tabLs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governments, such as counties, cities, and</a:t>
            </a:r>
            <a:r>
              <a:rPr lang="en-US" spc="-27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towns,</a:t>
            </a:r>
            <a:r>
              <a:rPr lang="en-US" spc="-5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enact local laws, including charters and</a:t>
            </a:r>
            <a:r>
              <a:rPr lang="en-US" spc="-315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ordinances.</a:t>
            </a:r>
            <a:endParaRPr lang="en-US" dirty="0" smtClean="0"/>
          </a:p>
          <a:p>
            <a:pPr marL="342900" marR="73660" lvl="0" indent="-342900">
              <a:lnSpc>
                <a:spcPct val="103000"/>
              </a:lnSpc>
              <a:spcBef>
                <a:spcPts val="565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06400" algn="l"/>
              </a:tabLst>
            </a:pPr>
            <a:endParaRPr lang="en-US" sz="10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9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3697" y="1862225"/>
            <a:ext cx="8471337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 marR="165735">
              <a:spcBef>
                <a:spcPts val="90"/>
              </a:spcBef>
              <a:spcAft>
                <a:spcPts val="0"/>
              </a:spcAft>
            </a:pPr>
            <a:r>
              <a:rPr lang="en-US" sz="24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Federalism</a:t>
            </a:r>
            <a:r>
              <a:rPr lang="en-US" sz="2400" b="1" kern="0" spc="-11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(cont'd)</a:t>
            </a:r>
          </a:p>
          <a:p>
            <a:pPr marL="342900" marR="62865" lvl="0" indent="-342900">
              <a:lnSpc>
                <a:spcPct val="103000"/>
              </a:lnSpc>
              <a:spcBef>
                <a:spcPts val="1155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12750" algn="l"/>
              </a:tabLst>
            </a:pP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The U.S. Constitution divides governing and</a:t>
            </a:r>
            <a:r>
              <a:rPr lang="en-US" spc="-30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lawmaking power between the federal and state</a:t>
            </a:r>
            <a:r>
              <a:rPr lang="en-US" spc="290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governments. This division is known as federalism</a:t>
            </a:r>
            <a:r>
              <a:rPr lang="en-US" dirty="0" smtClean="0">
                <a:latin typeface="Arial" panose="020B0604020202020204" pitchFamily="34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</a:p>
          <a:p>
            <a:pPr marL="342900" marR="62865" indent="-342900">
              <a:lnSpc>
                <a:spcPct val="103000"/>
              </a:lnSpc>
              <a:spcBef>
                <a:spcPts val="1155"/>
              </a:spcBef>
              <a:buFont typeface="Wingdings" panose="05000000000000000000" pitchFamily="2" charset="2"/>
              <a:buChar char=""/>
              <a:tabLst>
                <a:tab pos="412750" algn="l"/>
              </a:tabLs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Constitution grants the federal government</a:t>
            </a:r>
            <a:r>
              <a:rPr lang="en-US" spc="-3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 powers on an exclusive basis, meaning that states</a:t>
            </a:r>
            <a:r>
              <a:rPr lang="en-US" spc="-4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prohibited from exercising power in those areas,</a:t>
            </a:r>
            <a:r>
              <a:rPr lang="en-US" spc="-35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other powers on a nonexclusive basis, meaning</a:t>
            </a:r>
            <a:r>
              <a:rPr lang="en-US" spc="-35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federal and state governments can exercise</a:t>
            </a:r>
            <a:r>
              <a:rPr lang="en-US" spc="-3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powers in those areas concurrently.</a:t>
            </a:r>
            <a:endParaRPr lang="en-US" dirty="0" smtClean="0"/>
          </a:p>
          <a:p>
            <a:pPr marL="342900" marR="62865" lvl="0" indent="-342900">
              <a:lnSpc>
                <a:spcPct val="103000"/>
              </a:lnSpc>
              <a:spcBef>
                <a:spcPts val="1155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12750" algn="l"/>
              </a:tabLst>
            </a:pPr>
            <a:endParaRPr lang="en-US" sz="10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8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45472"/>
            <a:ext cx="6096000" cy="44321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9850" marR="664210">
              <a:lnSpc>
                <a:spcPts val="367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24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Our Tripartite</a:t>
            </a:r>
            <a:r>
              <a:rPr lang="en-US" sz="2400" b="1" kern="0" spc="-115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System</a:t>
            </a:r>
          </a:p>
          <a:p>
            <a:pPr marL="16510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federal and state governments are each divided into three</a:t>
            </a:r>
            <a:r>
              <a:rPr lang="en-US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branches:</a:t>
            </a:r>
          </a:p>
          <a:p>
            <a:pPr marL="342900" marR="0" lvl="0" indent="-342900">
              <a:spcBef>
                <a:spcPts val="325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12750" algn="l"/>
              </a:tabLs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Legislative—passes statutes setting forth public</a:t>
            </a:r>
            <a:r>
              <a:rPr lang="en-US" spc="-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policy.</a:t>
            </a:r>
            <a:endParaRPr lang="en-US" sz="10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342900" marR="143510" lvl="0" indent="-342900">
              <a:lnSpc>
                <a:spcPct val="103000"/>
              </a:lnSpc>
              <a:spcBef>
                <a:spcPts val="69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12750" algn="l"/>
              </a:tabLs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Judicial—makes law; interprets constitutions,</a:t>
            </a:r>
            <a:r>
              <a:rPr lang="en-US" spc="-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statutes, and regulations; and settles disputes based on law</a:t>
            </a: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143510" indent="-342900">
              <a:lnSpc>
                <a:spcPct val="103000"/>
              </a:lnSpc>
              <a:spcBef>
                <a:spcPts val="690"/>
              </a:spcBef>
              <a:buFont typeface="Wingdings" panose="05000000000000000000" pitchFamily="2" charset="2"/>
              <a:buChar char=""/>
              <a:tabLst>
                <a:tab pos="412750" algn="l"/>
              </a:tabLst>
            </a:pP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</a:rPr>
              <a:t>Executive—The president administers and enforces the nation’s laws, conducts foreign affairs, and is commander in chief of the military. Administrative agencies (often considered part of the</a:t>
            </a:r>
            <a:r>
              <a:rPr lang="en-US" spc="-3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</a:rPr>
              <a:t>executive branch) promulgate administrative rules and regulations with the force of law.</a:t>
            </a:r>
            <a:endParaRPr lang="en-US" dirty="0" smtClean="0"/>
          </a:p>
          <a:p>
            <a:pPr marL="342900" marR="143510" lvl="0" indent="-342900">
              <a:lnSpc>
                <a:spcPct val="103000"/>
              </a:lnSpc>
              <a:spcBef>
                <a:spcPts val="69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12750" algn="l"/>
              </a:tabLst>
            </a:pPr>
            <a:endParaRPr lang="en-US" sz="1000" dirty="0" smtClean="0">
              <a:effectLst/>
              <a:latin typeface="Calibri" panose="020F0502020204030204" pitchFamily="34" charset="0"/>
              <a:ea typeface="Wingdings" panose="05000000000000000000" pitchFamily="2" charset="2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193 PowerPoint slides is available upon adoption. If you are a professor using this book for a class, please contact Rachael Meier at </a:t>
            </a:r>
            <a:r>
              <a:rPr lang="en-US" dirty="0" err="1" smtClean="0"/>
              <a:t>remeier@cap-press.com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 M. Bast.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9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666</Words>
  <Application>Microsoft Macintosh PowerPoint</Application>
  <PresentationFormat>Widescreen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2020-09-25T13:17:42Z</dcterms:created>
  <dcterms:modified xsi:type="dcterms:W3CDTF">2020-09-25T13:22:18Z</dcterms:modified>
</cp:coreProperties>
</file>