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95C79-611C-6E4A-B9A6-16B2E48563EE}" type="datetimeFigureOut">
              <a:rPr lang="en-US" smtClean="0"/>
              <a:t>12/31/18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86E19-1F78-F449-9FA3-7BDCC528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86E19-1F78-F449-9FA3-7BDCC528B3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3722-04CF-8F49-A268-BF68D4C3CC70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8358-3E67-2D41-AEF3-38AA335F8630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DB2C-00C8-234B-8BF8-BE4E576A1DCF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F953-EF72-7E41-B2C1-74530070C361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D7-5E10-9943-A451-7C5D2B603E35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578C-D954-7E49-B1C8-1086D92AF337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893D-F0BB-BA45-831D-ECC72935B46C}" type="datetime1">
              <a:rPr lang="en-US" smtClean="0"/>
              <a:t>12/31/18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C2C8-1EEB-394F-9463-EEEE29E05A74}" type="datetime1">
              <a:rPr lang="en-US" smtClean="0"/>
              <a:t>12/31/18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B76-2EDC-9045-8A69-BB71E2567132}" type="datetime1">
              <a:rPr lang="en-US" smtClean="0"/>
              <a:t>12/31/18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7356-E761-B740-BA69-1ED90C6C986C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1799-44CB-A043-BF31-BBA6D3D9420B}" type="datetime1">
              <a:rPr lang="en-US" smtClean="0"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B9A1-163A-AF46-83B0-A5E13B29B848}" type="datetime1">
              <a:rPr lang="en-US" smtClean="0"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CAE8-60CA-024D-803F-6919FB65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Learn about the Uniform Crime Reporting (UCR) Program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Recognize the importance of </a:t>
            </a:r>
            <a:r>
              <a:rPr lang="en-US" sz="3000" b="1" dirty="0" smtClean="0"/>
              <a:t>crime rates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Compare crime trends in Massachusetts to the national average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Compare crime trends across cities in Massachusetts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152 slides is available upon adoption of this book. If you are a professor using this book for a course,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</a:t>
            </a:r>
            <a:r>
              <a:rPr lang="en-US" smtClean="0"/>
              <a:t>to request your slides.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Uniform Crime Reporting Program (UCR)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Created in 1929 by International Association of Chiefs of Police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FBI began collecting and publishing crime statistics in 1930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18,000 police departments 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Analyze crime trends over time and geographically 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UCR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Part I Index Crimes:</a:t>
            </a:r>
          </a:p>
          <a:p>
            <a:pPr lvl="1"/>
            <a:r>
              <a:rPr lang="en-US" sz="2800" dirty="0" smtClean="0"/>
              <a:t>Murder/Non-negligible manslaughter</a:t>
            </a:r>
          </a:p>
          <a:p>
            <a:pPr lvl="1"/>
            <a:r>
              <a:rPr lang="en-US" sz="2800" dirty="0" smtClean="0"/>
              <a:t>Rape</a:t>
            </a:r>
          </a:p>
          <a:p>
            <a:pPr lvl="1"/>
            <a:r>
              <a:rPr lang="en-US" sz="2800" dirty="0" smtClean="0"/>
              <a:t>Robbery</a:t>
            </a:r>
          </a:p>
          <a:p>
            <a:pPr lvl="1"/>
            <a:r>
              <a:rPr lang="en-US" sz="2800" dirty="0" smtClean="0"/>
              <a:t>Aggravated Assault</a:t>
            </a:r>
          </a:p>
          <a:p>
            <a:pPr lvl="1"/>
            <a:r>
              <a:rPr lang="en-US" sz="2800" dirty="0" smtClean="0"/>
              <a:t>Burglary</a:t>
            </a:r>
          </a:p>
          <a:p>
            <a:pPr lvl="1"/>
            <a:r>
              <a:rPr lang="en-US" sz="2800" dirty="0" smtClean="0"/>
              <a:t>Larceny-theft</a:t>
            </a:r>
          </a:p>
          <a:p>
            <a:pPr lvl="1"/>
            <a:r>
              <a:rPr lang="en-US" sz="2800" dirty="0" smtClean="0"/>
              <a:t>Motor Vehicle Theft</a:t>
            </a:r>
          </a:p>
          <a:p>
            <a:pPr lvl="1"/>
            <a:r>
              <a:rPr lang="en-US" sz="2800" dirty="0" smtClean="0"/>
              <a:t>Arson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Limitations of UCR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Only crimes reported to police</a:t>
            </a:r>
          </a:p>
          <a:p>
            <a:pPr lvl="1"/>
            <a:r>
              <a:rPr lang="en-US" sz="3400" dirty="0" smtClean="0"/>
              <a:t>Does not capture </a:t>
            </a:r>
            <a:r>
              <a:rPr lang="en-US" sz="3400" b="1" i="1" dirty="0" smtClean="0"/>
              <a:t>dark figure of crime</a:t>
            </a:r>
          </a:p>
          <a:p>
            <a:pPr lvl="1"/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b="1" dirty="0" smtClean="0"/>
              <a:t>Hierarchy Rule</a:t>
            </a:r>
          </a:p>
          <a:p>
            <a:pPr lvl="1"/>
            <a:r>
              <a:rPr lang="en-US" sz="3400" dirty="0" smtClean="0"/>
              <a:t>Only counts most serious crime at an event</a:t>
            </a:r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Crime 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Ratio of crime in an area to the population of  that area</a:t>
            </a:r>
          </a:p>
          <a:p>
            <a:endParaRPr lang="en-US" sz="3200" dirty="0" smtClean="0"/>
          </a:p>
          <a:p>
            <a:r>
              <a:rPr lang="en-US" sz="3200" dirty="0" smtClean="0"/>
              <a:t>Considers number of crimes out of standardized population</a:t>
            </a:r>
          </a:p>
          <a:p>
            <a:endParaRPr lang="en-US" sz="3200" dirty="0" smtClean="0"/>
          </a:p>
          <a:p>
            <a:r>
              <a:rPr lang="en-US" sz="3200" dirty="0" smtClean="0"/>
              <a:t>Gives more accurate representation of amount of crime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Murder Rates (per 100,000) in MA Compared to the National Average, 1960-2014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9136" y="2146958"/>
            <a:ext cx="6693728" cy="402336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Rape Rates (per 100,000) in MA Compared to the National Average, 1960-2014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3071" y="1889381"/>
            <a:ext cx="6845858" cy="41148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Robbery Rates (per 100,000) in MA Compared to the National Average, 1960-2014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9136" y="2198474"/>
            <a:ext cx="6693728" cy="402336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Aggravated Assault Rates (per 100,000) in MA Compared to the National Average, 1960-2014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9136" y="2121201"/>
            <a:ext cx="6693728" cy="402336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371</Words>
  <Application>Microsoft Macintosh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Learning Objectives</vt:lpstr>
      <vt:lpstr>Uniform Crime Reporting Program (UCR)</vt:lpstr>
      <vt:lpstr>UCR</vt:lpstr>
      <vt:lpstr>Limitations of UCR</vt:lpstr>
      <vt:lpstr>Crime Rate</vt:lpstr>
      <vt:lpstr>Murder Rates (per 100,000) in MA Compared to the National Average, 1960-2014</vt:lpstr>
      <vt:lpstr>Rape Rates (per 100,000) in MA Compared to the National Average, 1960-2014</vt:lpstr>
      <vt:lpstr>Robbery Rates (per 100,000) in MA Compared to the National Average, 1960-2014</vt:lpstr>
      <vt:lpstr>Aggravated Assault Rates (per 100,000) in MA Compared to the National Average, 1960-2014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Microsoft Office User</dc:creator>
  <cp:lastModifiedBy>Microsoft Office User</cp:lastModifiedBy>
  <cp:revision>1</cp:revision>
  <dcterms:created xsi:type="dcterms:W3CDTF">2018-12-31T14:59:18Z</dcterms:created>
  <dcterms:modified xsi:type="dcterms:W3CDTF">2018-12-31T15:01:19Z</dcterms:modified>
</cp:coreProperties>
</file>