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5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C04E040-ADF8-BA44-ACBC-DFB1085382B9}" type="datetimeFigureOut">
              <a:rPr lang="en-US" smtClean="0"/>
              <a:t>8/8/18</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019A11E-3AE9-274F-8B4A-99EA7B24EA7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04E040-ADF8-BA44-ACBC-DFB1085382B9}" type="datetimeFigureOut">
              <a:rPr lang="en-US" smtClean="0"/>
              <a:t>8/8/18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9A11E-3AE9-274F-8B4A-99EA7B24EA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04E040-ADF8-BA44-ACBC-DFB1085382B9}" type="datetimeFigureOut">
              <a:rPr lang="en-US" smtClean="0"/>
              <a:t>8/8/18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9A11E-3AE9-274F-8B4A-99EA7B24EA7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04E040-ADF8-BA44-ACBC-DFB1085382B9}" type="datetimeFigureOut">
              <a:rPr lang="en-US" smtClean="0"/>
              <a:t>8/8/18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9A11E-3AE9-274F-8B4A-99EA7B24EA71}"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04E040-ADF8-BA44-ACBC-DFB1085382B9}" type="datetimeFigureOut">
              <a:rPr lang="en-US" smtClean="0"/>
              <a:t>8/8/18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9A11E-3AE9-274F-8B4A-99EA7B24EA71}"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04E040-ADF8-BA44-ACBC-DFB1085382B9}" type="datetimeFigureOut">
              <a:rPr lang="en-US" smtClean="0"/>
              <a:t>8/8/18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9A11E-3AE9-274F-8B4A-99EA7B24EA71}"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04E040-ADF8-BA44-ACBC-DFB1085382B9}" type="datetimeFigureOut">
              <a:rPr lang="en-US" smtClean="0"/>
              <a:t>8/8/18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9A11E-3AE9-274F-8B4A-99EA7B24EA71}"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04E040-ADF8-BA44-ACBC-DFB1085382B9}" type="datetimeFigureOut">
              <a:rPr lang="en-US" smtClean="0"/>
              <a:t>8/8/18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9A11E-3AE9-274F-8B4A-99EA7B24EA71}"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04E040-ADF8-BA44-ACBC-DFB1085382B9}" type="datetimeFigureOut">
              <a:rPr lang="en-US" smtClean="0"/>
              <a:t>8/8/18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9A11E-3AE9-274F-8B4A-99EA7B24EA7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04E040-ADF8-BA44-ACBC-DFB1085382B9}" type="datetimeFigureOut">
              <a:rPr lang="en-US" smtClean="0"/>
              <a:t>8/8/18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019A11E-3AE9-274F-8B4A-99EA7B24EA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04E040-ADF8-BA44-ACBC-DFB1085382B9}" type="datetimeFigureOut">
              <a:rPr lang="en-US" smtClean="0"/>
              <a:t>8/8/18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9A11E-3AE9-274F-8B4A-99EA7B24EA7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C04E040-ADF8-BA44-ACBC-DFB1085382B9}" type="datetimeFigureOut">
              <a:rPr lang="en-US" smtClean="0"/>
              <a:t>8/8/18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9A11E-3AE9-274F-8B4A-99EA7B24EA7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04E040-ADF8-BA44-ACBC-DFB1085382B9}" type="datetimeFigureOut">
              <a:rPr lang="en-US" smtClean="0"/>
              <a:t>8/8/18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19A11E-3AE9-274F-8B4A-99EA7B24EA7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C04E040-ADF8-BA44-ACBC-DFB1085382B9}" type="datetimeFigureOut">
              <a:rPr lang="en-US" smtClean="0"/>
              <a:t>8/8/18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19A11E-3AE9-274F-8B4A-99EA7B24EA7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04E040-ADF8-BA44-ACBC-DFB1085382B9}" type="datetimeFigureOut">
              <a:rPr lang="en-US" smtClean="0"/>
              <a:t>8/8/18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19A11E-3AE9-274F-8B4A-99EA7B24EA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04E040-ADF8-BA44-ACBC-DFB1085382B9}" type="datetimeFigureOut">
              <a:rPr lang="en-US" smtClean="0"/>
              <a:t>8/8/18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9A11E-3AE9-274F-8B4A-99EA7B24EA7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04E040-ADF8-BA44-ACBC-DFB1085382B9}" type="datetimeFigureOut">
              <a:rPr lang="en-US" smtClean="0"/>
              <a:t>8/8/18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9A11E-3AE9-274F-8B4A-99EA7B24EA7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C04E040-ADF8-BA44-ACBC-DFB1085382B9}" type="datetimeFigureOut">
              <a:rPr lang="en-US" smtClean="0"/>
              <a:t>8/8/18</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019A11E-3AE9-274F-8B4A-99EA7B24EA71}" type="slidenum">
              <a:rPr lang="en-US" smtClean="0"/>
              <a:t>‹#›</a:t>
            </a:fld>
            <a:endParaRPr lang="en-US"/>
          </a:p>
        </p:txBody>
      </p:sp>
    </p:spTree>
    <p:extLst>
      <p:ext uri="{BB962C8B-B14F-4D97-AF65-F5344CB8AC3E}">
        <p14:creationId xmlns:p14="http://schemas.microsoft.com/office/powerpoint/2010/main" val="726571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134" y="457202"/>
            <a:ext cx="7704667" cy="1828799"/>
          </a:xfrm>
        </p:spPr>
        <p:txBody>
          <a:bodyPr/>
          <a:lstStyle/>
          <a:p>
            <a:r>
              <a:rPr lang="en-US" dirty="0"/>
              <a:t>Introduction</a:t>
            </a:r>
          </a:p>
        </p:txBody>
      </p:sp>
      <p:sp>
        <p:nvSpPr>
          <p:cNvPr id="3" name="Content Placeholder 2"/>
          <p:cNvSpPr>
            <a:spLocks noGrp="1"/>
          </p:cNvSpPr>
          <p:nvPr>
            <p:ph idx="1"/>
          </p:nvPr>
        </p:nvSpPr>
        <p:spPr/>
        <p:txBody>
          <a:bodyPr>
            <a:normAutofit lnSpcReduction="10000"/>
          </a:bodyPr>
          <a:lstStyle/>
          <a:p>
            <a:r>
              <a:rPr lang="en-US" dirty="0"/>
              <a:t>There are an estimated 11 million unauthorized illegal aliens living in the U.S.    </a:t>
            </a:r>
          </a:p>
          <a:p>
            <a:pPr lvl="1"/>
            <a:r>
              <a:rPr lang="en-US" dirty="0"/>
              <a:t>Some estimates are significantly higher than that.</a:t>
            </a:r>
          </a:p>
          <a:p>
            <a:r>
              <a:rPr lang="en-US" dirty="0"/>
              <a:t>Immigration enforcement made a national priority after 9/11</a:t>
            </a:r>
          </a:p>
          <a:p>
            <a:pPr lvl="2"/>
            <a:r>
              <a:rPr lang="en-US" dirty="0"/>
              <a:t>Blame fell on the former Immigration and Naturalization Service (INS) for failing to track students not complying with the student visa program</a:t>
            </a:r>
          </a:p>
          <a:p>
            <a:pPr lvl="3"/>
            <a:r>
              <a:rPr lang="en-US" dirty="0"/>
              <a:t>All terrorist involved with 9/11 were in the U.S. on student visas</a:t>
            </a:r>
          </a:p>
          <a:p>
            <a:pPr lvl="2"/>
            <a:r>
              <a:rPr lang="en-US" dirty="0"/>
              <a:t>INS’s ineffectiveness highly criticized</a:t>
            </a:r>
          </a:p>
        </p:txBody>
      </p:sp>
      <p:sp>
        <p:nvSpPr>
          <p:cNvPr id="4" name="Footer Placeholder 3"/>
          <p:cNvSpPr>
            <a:spLocks noGrp="1"/>
          </p:cNvSpPr>
          <p:nvPr>
            <p:ph type="ftr" sz="quarter" idx="11"/>
          </p:nvPr>
        </p:nvSpPr>
        <p:spPr/>
        <p:txBody>
          <a:bodyPr/>
          <a:lstStyle/>
          <a:p>
            <a:r>
              <a:rPr lang="en-US"/>
              <a:t>Copyright © 2018 Carolina Academic Press. All rights reserved.</a:t>
            </a:r>
          </a:p>
        </p:txBody>
      </p:sp>
    </p:spTree>
    <p:extLst>
      <p:ext uri="{BB962C8B-B14F-4D97-AF65-F5344CB8AC3E}">
        <p14:creationId xmlns:p14="http://schemas.microsoft.com/office/powerpoint/2010/main" val="1301512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1" y="-76200"/>
            <a:ext cx="7704667" cy="1981200"/>
          </a:xfrm>
        </p:spPr>
        <p:txBody>
          <a:bodyPr>
            <a:normAutofit/>
          </a:bodyPr>
          <a:lstStyle/>
          <a:p>
            <a:r>
              <a:rPr lang="en-US" dirty="0"/>
              <a:t>History</a:t>
            </a:r>
          </a:p>
        </p:txBody>
      </p:sp>
      <p:sp>
        <p:nvSpPr>
          <p:cNvPr id="3" name="Content Placeholder 2"/>
          <p:cNvSpPr>
            <a:spLocks noGrp="1"/>
          </p:cNvSpPr>
          <p:nvPr>
            <p:ph idx="1"/>
          </p:nvPr>
        </p:nvSpPr>
        <p:spPr>
          <a:xfrm>
            <a:off x="1981200" y="1295400"/>
            <a:ext cx="8229600" cy="5105400"/>
          </a:xfrm>
        </p:spPr>
        <p:txBody>
          <a:bodyPr>
            <a:normAutofit/>
          </a:bodyPr>
          <a:lstStyle/>
          <a:p>
            <a:r>
              <a:rPr lang="en-US" dirty="0"/>
              <a:t>Homeland Security Act (November 25, 2002)</a:t>
            </a:r>
          </a:p>
          <a:p>
            <a:pPr lvl="2"/>
            <a:r>
              <a:rPr lang="en-US" dirty="0"/>
              <a:t>Abolished INS March 2, 2003</a:t>
            </a:r>
          </a:p>
          <a:p>
            <a:pPr lvl="3"/>
            <a:r>
              <a:rPr lang="en-US" dirty="0"/>
              <a:t>Transferred its functions to three Department of Homeland Security (DHS) agencies</a:t>
            </a:r>
          </a:p>
          <a:p>
            <a:pPr lvl="4"/>
            <a:r>
              <a:rPr lang="en-US" dirty="0"/>
              <a:t>Customs and Border Protection (CBP)</a:t>
            </a:r>
          </a:p>
          <a:p>
            <a:pPr lvl="4"/>
            <a:r>
              <a:rPr lang="en-US" dirty="0"/>
              <a:t>Bureau of Citizenship and Immigration Services (BCIS)</a:t>
            </a:r>
          </a:p>
          <a:p>
            <a:pPr lvl="4"/>
            <a:r>
              <a:rPr lang="en-US" dirty="0"/>
              <a:t>Immigration and Customs Enforcement (ICE)</a:t>
            </a:r>
          </a:p>
          <a:p>
            <a:r>
              <a:rPr lang="en-US" dirty="0"/>
              <a:t>ICE is the largest branch of the DHS</a:t>
            </a:r>
          </a:p>
          <a:p>
            <a:r>
              <a:rPr lang="en-US" dirty="0"/>
              <a:t>First director, Julie Meyers controversial	</a:t>
            </a:r>
          </a:p>
          <a:p>
            <a:pPr lvl="1"/>
            <a:r>
              <a:rPr lang="en-US" dirty="0"/>
              <a:t>Accusations of cronyism in the Bush administration</a:t>
            </a:r>
          </a:p>
          <a:p>
            <a:pPr lvl="2"/>
            <a:r>
              <a:rPr lang="en-US" dirty="0"/>
              <a:t>Meyers did not meet ICE statutory requirements and became appointed despite senate and law enforcement opposition</a:t>
            </a:r>
          </a:p>
        </p:txBody>
      </p:sp>
      <p:sp>
        <p:nvSpPr>
          <p:cNvPr id="4" name="Footer Placeholder 3"/>
          <p:cNvSpPr>
            <a:spLocks noGrp="1"/>
          </p:cNvSpPr>
          <p:nvPr>
            <p:ph type="ftr" sz="quarter" idx="11"/>
          </p:nvPr>
        </p:nvSpPr>
        <p:spPr>
          <a:xfrm>
            <a:off x="2553911" y="6218237"/>
            <a:ext cx="7084177" cy="365125"/>
          </a:xfrm>
        </p:spPr>
        <p:txBody>
          <a:bodyPr/>
          <a:lstStyle/>
          <a:p>
            <a:r>
              <a:rPr lang="en-US"/>
              <a:t>Copyright © 2018 Carolina Academic Press. </a:t>
            </a:r>
            <a:r>
              <a:rPr lang="en-US" dirty="0"/>
              <a:t>All rights reserved.</a:t>
            </a:r>
          </a:p>
        </p:txBody>
      </p:sp>
    </p:spTree>
    <p:extLst>
      <p:ext uri="{BB962C8B-B14F-4D97-AF65-F5344CB8AC3E}">
        <p14:creationId xmlns:p14="http://schemas.microsoft.com/office/powerpoint/2010/main" val="247049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134" y="457202"/>
            <a:ext cx="7704667" cy="1066799"/>
          </a:xfrm>
        </p:spPr>
        <p:txBody>
          <a:bodyPr/>
          <a:lstStyle/>
          <a:p>
            <a:r>
              <a:rPr lang="en-US" dirty="0"/>
              <a:t>History (Cont’d)</a:t>
            </a:r>
          </a:p>
        </p:txBody>
      </p:sp>
      <p:sp>
        <p:nvSpPr>
          <p:cNvPr id="3" name="Content Placeholder 2"/>
          <p:cNvSpPr>
            <a:spLocks noGrp="1"/>
          </p:cNvSpPr>
          <p:nvPr>
            <p:ph idx="1"/>
          </p:nvPr>
        </p:nvSpPr>
        <p:spPr>
          <a:xfrm>
            <a:off x="2209800" y="1524000"/>
            <a:ext cx="8229600" cy="4800600"/>
          </a:xfrm>
        </p:spPr>
        <p:txBody>
          <a:bodyPr>
            <a:normAutofit/>
          </a:bodyPr>
          <a:lstStyle/>
          <a:p>
            <a:r>
              <a:rPr lang="en-US" dirty="0"/>
              <a:t>Nearly $6 billion budget</a:t>
            </a:r>
          </a:p>
          <a:p>
            <a:r>
              <a:rPr lang="en-US" dirty="0"/>
              <a:t>20,000 employees in over 400+ offices in the U.S.</a:t>
            </a:r>
          </a:p>
          <a:p>
            <a:r>
              <a:rPr lang="en-US" dirty="0"/>
              <a:t>Primary mission of ICE:</a:t>
            </a:r>
          </a:p>
          <a:p>
            <a:pPr lvl="2"/>
            <a:r>
              <a:rPr lang="en-US" dirty="0"/>
              <a:t>To promote public safety and national security by deterring illegal immigration, preventing immigration-related crimes, and removing persons who entered the U.S. illegally</a:t>
            </a:r>
          </a:p>
          <a:p>
            <a:r>
              <a:rPr lang="en-US" dirty="0"/>
              <a:t>Two principle operating components of ICE:</a:t>
            </a:r>
          </a:p>
          <a:p>
            <a:pPr lvl="2"/>
            <a:r>
              <a:rPr lang="en-US" dirty="0"/>
              <a:t>1) Homeland Security Investigations (HSI)</a:t>
            </a:r>
          </a:p>
          <a:p>
            <a:pPr lvl="2"/>
            <a:r>
              <a:rPr lang="en-US" dirty="0"/>
              <a:t>2) Enforcement and Removal Operations (ERO)</a:t>
            </a:r>
          </a:p>
        </p:txBody>
      </p:sp>
      <p:sp>
        <p:nvSpPr>
          <p:cNvPr id="4" name="Footer Placeholder 3"/>
          <p:cNvSpPr>
            <a:spLocks noGrp="1"/>
          </p:cNvSpPr>
          <p:nvPr>
            <p:ph type="ftr" sz="quarter" idx="11"/>
          </p:nvPr>
        </p:nvSpPr>
        <p:spPr/>
        <p:txBody>
          <a:bodyPr/>
          <a:lstStyle/>
          <a:p>
            <a:r>
              <a:rPr lang="en-US"/>
              <a:t>Copyright © 2018 Carolina Academic Press. All rights reserved.</a:t>
            </a:r>
          </a:p>
        </p:txBody>
      </p:sp>
    </p:spTree>
    <p:extLst>
      <p:ext uri="{BB962C8B-B14F-4D97-AF65-F5344CB8AC3E}">
        <p14:creationId xmlns:p14="http://schemas.microsoft.com/office/powerpoint/2010/main" val="1080603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(Cont’d)</a:t>
            </a:r>
          </a:p>
        </p:txBody>
      </p:sp>
      <p:sp>
        <p:nvSpPr>
          <p:cNvPr id="3" name="Content Placeholder 2"/>
          <p:cNvSpPr>
            <a:spLocks noGrp="1"/>
          </p:cNvSpPr>
          <p:nvPr>
            <p:ph idx="1"/>
          </p:nvPr>
        </p:nvSpPr>
        <p:spPr/>
        <p:txBody>
          <a:bodyPr/>
          <a:lstStyle/>
          <a:p>
            <a:r>
              <a:rPr lang="en-US" dirty="0"/>
              <a:t>ICE’s mission has expanded, including a wide variety of criminal enforcement efforts that may be connected to terrorism</a:t>
            </a:r>
          </a:p>
          <a:p>
            <a:pPr lvl="2"/>
            <a:r>
              <a:rPr lang="en-US" dirty="0"/>
              <a:t>E.g., money laundering, weapons trafficking, child pornography, cyber crimes, identity theft, and the theft of cultural property</a:t>
            </a:r>
          </a:p>
        </p:txBody>
      </p:sp>
      <p:sp>
        <p:nvSpPr>
          <p:cNvPr id="4" name="Footer Placeholder 3"/>
          <p:cNvSpPr>
            <a:spLocks noGrp="1"/>
          </p:cNvSpPr>
          <p:nvPr>
            <p:ph type="ftr" sz="quarter" idx="11"/>
          </p:nvPr>
        </p:nvSpPr>
        <p:spPr/>
        <p:txBody>
          <a:bodyPr/>
          <a:lstStyle/>
          <a:p>
            <a:r>
              <a:rPr lang="en-US"/>
              <a:t>Copyright © 2018 Carolina Academic Press. All rights reserved.</a:t>
            </a:r>
          </a:p>
        </p:txBody>
      </p:sp>
    </p:spTree>
    <p:extLst>
      <p:ext uri="{BB962C8B-B14F-4D97-AF65-F5344CB8AC3E}">
        <p14:creationId xmlns:p14="http://schemas.microsoft.com/office/powerpoint/2010/main" val="428090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 and Personnel</a:t>
            </a:r>
          </a:p>
        </p:txBody>
      </p:sp>
      <p:sp>
        <p:nvSpPr>
          <p:cNvPr id="3" name="Content Placeholder 2"/>
          <p:cNvSpPr>
            <a:spLocks noGrp="1"/>
          </p:cNvSpPr>
          <p:nvPr>
            <p:ph idx="1"/>
          </p:nvPr>
        </p:nvSpPr>
        <p:spPr/>
        <p:txBody>
          <a:bodyPr>
            <a:normAutofit/>
          </a:bodyPr>
          <a:lstStyle/>
          <a:p>
            <a:r>
              <a:rPr lang="en-US" dirty="0"/>
              <a:t>ICE consists of: </a:t>
            </a:r>
          </a:p>
          <a:p>
            <a:pPr lvl="1"/>
            <a:r>
              <a:rPr lang="en-US" dirty="0"/>
              <a:t>Director’s Leadership Offices</a:t>
            </a:r>
          </a:p>
          <a:p>
            <a:pPr lvl="2"/>
            <a:r>
              <a:rPr lang="en-US" dirty="0"/>
              <a:t>Office of Public Affairs (OPA)</a:t>
            </a:r>
          </a:p>
          <a:p>
            <a:pPr lvl="3"/>
            <a:r>
              <a:rPr lang="en-US" dirty="0"/>
              <a:t>Committed to outreach to the media, telling the story of ICE, and building public support for ICE’s mission</a:t>
            </a:r>
          </a:p>
          <a:p>
            <a:pPr lvl="2"/>
            <a:r>
              <a:rPr lang="en-US" dirty="0"/>
              <a:t>Office of Congressional Relations (OCR)</a:t>
            </a:r>
          </a:p>
          <a:p>
            <a:pPr lvl="3"/>
            <a:r>
              <a:rPr lang="en-US" dirty="0"/>
              <a:t>Handles outreach to Congress and promoting greater understanding of ICE operations, policies, and programs among members of Congress, Congressional committees and their staffs</a:t>
            </a:r>
          </a:p>
        </p:txBody>
      </p:sp>
      <p:sp>
        <p:nvSpPr>
          <p:cNvPr id="4" name="Footer Placeholder 3"/>
          <p:cNvSpPr>
            <a:spLocks noGrp="1"/>
          </p:cNvSpPr>
          <p:nvPr>
            <p:ph type="ftr" sz="quarter" idx="11"/>
          </p:nvPr>
        </p:nvSpPr>
        <p:spPr/>
        <p:txBody>
          <a:bodyPr/>
          <a:lstStyle/>
          <a:p>
            <a:r>
              <a:rPr lang="en-US"/>
              <a:t>Copyright © 2018 Carolina Academic Press. All rights reserved.</a:t>
            </a:r>
          </a:p>
        </p:txBody>
      </p:sp>
    </p:spTree>
    <p:extLst>
      <p:ext uri="{BB962C8B-B14F-4D97-AF65-F5344CB8AC3E}">
        <p14:creationId xmlns:p14="http://schemas.microsoft.com/office/powerpoint/2010/main" val="849068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Organization and Personnel (Cont’d)</a:t>
            </a:r>
          </a:p>
        </p:txBody>
      </p:sp>
      <p:sp>
        <p:nvSpPr>
          <p:cNvPr id="3" name="Content Placeholder 2"/>
          <p:cNvSpPr>
            <a:spLocks noGrp="1"/>
          </p:cNvSpPr>
          <p:nvPr>
            <p:ph idx="1"/>
          </p:nvPr>
        </p:nvSpPr>
        <p:spPr/>
        <p:txBody>
          <a:bodyPr>
            <a:normAutofit/>
          </a:bodyPr>
          <a:lstStyle/>
          <a:p>
            <a:pPr lvl="1"/>
            <a:r>
              <a:rPr lang="en-US" dirty="0"/>
              <a:t>Director’s Leadership Offices (Cont’d)</a:t>
            </a:r>
          </a:p>
          <a:p>
            <a:pPr lvl="2"/>
            <a:r>
              <a:rPr lang="en-US" dirty="0"/>
              <a:t>Office of the Principal Legal Advisor (OPLA)</a:t>
            </a:r>
          </a:p>
          <a:p>
            <a:pPr lvl="3"/>
            <a:r>
              <a:rPr lang="en-US" dirty="0"/>
              <a:t>The largest legal program in the DHS and provides legal advice, training and service in cases related to the ICE mission, and is the legal representative for the U.S. government in exclusion, deportation, and removal proceedings</a:t>
            </a:r>
          </a:p>
          <a:p>
            <a:pPr lvl="2"/>
            <a:r>
              <a:rPr lang="en-US" dirty="0"/>
              <a:t>Office of Professional Responsibility (OPR)</a:t>
            </a:r>
          </a:p>
          <a:p>
            <a:pPr lvl="3"/>
            <a:r>
              <a:rPr lang="en-US" dirty="0"/>
              <a:t>Upholds DHS standards for integrity and professionalism by investigating allegations of employee misconduct, inspecting and reviewing ICE offices, operations and processes</a:t>
            </a:r>
          </a:p>
          <a:p>
            <a:pPr lvl="4"/>
            <a:r>
              <a:rPr lang="en-US" dirty="0"/>
              <a:t>Also oversees agency’s detention functions to ensure compliance with agency standards</a:t>
            </a:r>
          </a:p>
        </p:txBody>
      </p:sp>
      <p:sp>
        <p:nvSpPr>
          <p:cNvPr id="4" name="Footer Placeholder 3"/>
          <p:cNvSpPr>
            <a:spLocks noGrp="1"/>
          </p:cNvSpPr>
          <p:nvPr>
            <p:ph type="ftr" sz="quarter" idx="11"/>
          </p:nvPr>
        </p:nvSpPr>
        <p:spPr/>
        <p:txBody>
          <a:bodyPr/>
          <a:lstStyle/>
          <a:p>
            <a:r>
              <a:rPr lang="en-US"/>
              <a:t>Copyright © 2018 Carolina Academic Press. All rights reserved.</a:t>
            </a:r>
          </a:p>
        </p:txBody>
      </p:sp>
    </p:spTree>
    <p:extLst>
      <p:ext uri="{BB962C8B-B14F-4D97-AF65-F5344CB8AC3E}">
        <p14:creationId xmlns:p14="http://schemas.microsoft.com/office/powerpoint/2010/main" val="260201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1" y="228600"/>
            <a:ext cx="7704667" cy="1981200"/>
          </a:xfrm>
        </p:spPr>
        <p:txBody>
          <a:bodyPr>
            <a:normAutofit/>
          </a:bodyPr>
          <a:lstStyle/>
          <a:p>
            <a:r>
              <a:rPr lang="en-US" dirty="0"/>
              <a:t>Organization and Personnel (Cont’d)</a:t>
            </a:r>
          </a:p>
        </p:txBody>
      </p:sp>
      <p:sp>
        <p:nvSpPr>
          <p:cNvPr id="3" name="Content Placeholder 2"/>
          <p:cNvSpPr>
            <a:spLocks noGrp="1"/>
          </p:cNvSpPr>
          <p:nvPr>
            <p:ph idx="1"/>
          </p:nvPr>
        </p:nvSpPr>
        <p:spPr>
          <a:xfrm>
            <a:off x="1981200" y="1600200"/>
            <a:ext cx="8229600" cy="5029200"/>
          </a:xfrm>
        </p:spPr>
        <p:txBody>
          <a:bodyPr>
            <a:normAutofit/>
          </a:bodyPr>
          <a:lstStyle/>
          <a:p>
            <a:pPr lvl="1"/>
            <a:r>
              <a:rPr lang="en-US" dirty="0"/>
              <a:t>Director’s Leadership Offices (Cont’d)</a:t>
            </a:r>
          </a:p>
          <a:p>
            <a:pPr lvl="2"/>
            <a:r>
              <a:rPr lang="en-US" dirty="0"/>
              <a:t>Office of Detention Policy and Planning (ODPP)</a:t>
            </a:r>
          </a:p>
          <a:p>
            <a:pPr lvl="3"/>
            <a:r>
              <a:rPr lang="en-US" dirty="0"/>
              <a:t>Responsible for designing a detention system that meets ICE’s unique needs as well as reforming the current system through long term improvements and providing detainees with appropriate medical care</a:t>
            </a:r>
          </a:p>
          <a:p>
            <a:pPr lvl="2"/>
            <a:r>
              <a:rPr lang="en-US" dirty="0"/>
              <a:t>Office of State, Local and Tribunal  Coordination (OSLCT)</a:t>
            </a:r>
          </a:p>
          <a:p>
            <a:pPr lvl="3"/>
            <a:r>
              <a:rPr lang="en-US" dirty="0"/>
              <a:t>Responsible for building, improving and coordinating with state, local, and tribal governments, law enforcement agencies, and non-governmental organizations</a:t>
            </a:r>
          </a:p>
          <a:p>
            <a:pPr lvl="1"/>
            <a:r>
              <a:rPr lang="en-US" dirty="0"/>
              <a:t>Three primary investigation and operation offices</a:t>
            </a:r>
          </a:p>
          <a:p>
            <a:pPr lvl="2"/>
            <a:r>
              <a:rPr lang="en-US" dirty="0"/>
              <a:t>ERO, HSI, and Management and Administration (M&amp;A)</a:t>
            </a:r>
          </a:p>
          <a:p>
            <a:pPr lvl="1"/>
            <a:endParaRPr lang="en-US" dirty="0"/>
          </a:p>
        </p:txBody>
      </p:sp>
      <p:sp>
        <p:nvSpPr>
          <p:cNvPr id="4" name="Footer Placeholder 3"/>
          <p:cNvSpPr>
            <a:spLocks noGrp="1"/>
          </p:cNvSpPr>
          <p:nvPr>
            <p:ph type="ftr" sz="quarter" idx="11"/>
          </p:nvPr>
        </p:nvSpPr>
        <p:spPr/>
        <p:txBody>
          <a:bodyPr/>
          <a:lstStyle/>
          <a:p>
            <a:r>
              <a:rPr lang="en-US"/>
              <a:t>Copyright © 2018 Carolina Academic Press. All rights reserved.</a:t>
            </a:r>
          </a:p>
        </p:txBody>
      </p:sp>
    </p:spTree>
    <p:extLst>
      <p:ext uri="{BB962C8B-B14F-4D97-AF65-F5344CB8AC3E}">
        <p14:creationId xmlns:p14="http://schemas.microsoft.com/office/powerpoint/2010/main" val="928241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ERO</a:t>
            </a:r>
          </a:p>
        </p:txBody>
      </p:sp>
      <p:sp>
        <p:nvSpPr>
          <p:cNvPr id="3" name="Content Placeholder 2"/>
          <p:cNvSpPr>
            <a:spLocks noGrp="1"/>
          </p:cNvSpPr>
          <p:nvPr>
            <p:ph idx="1"/>
          </p:nvPr>
        </p:nvSpPr>
        <p:spPr>
          <a:xfrm>
            <a:off x="1981200" y="1600200"/>
            <a:ext cx="8229600" cy="4953000"/>
          </a:xfrm>
        </p:spPr>
        <p:txBody>
          <a:bodyPr>
            <a:normAutofit/>
          </a:bodyPr>
          <a:lstStyle/>
          <a:p>
            <a:pPr lvl="1"/>
            <a:r>
              <a:rPr lang="en-US" dirty="0"/>
              <a:t>Prioritized apprehension of criminals who threaten security to the nation</a:t>
            </a:r>
          </a:p>
          <a:p>
            <a:pPr lvl="1"/>
            <a:r>
              <a:rPr lang="en-US" dirty="0"/>
              <a:t>Transports and manages aliens held in custody</a:t>
            </a:r>
          </a:p>
          <a:p>
            <a:pPr lvl="1"/>
            <a:r>
              <a:rPr lang="en-US" dirty="0"/>
              <a:t>Provides legal resources to groups and individuals who are to be deported</a:t>
            </a:r>
          </a:p>
          <a:p>
            <a:pPr lvl="1"/>
            <a:r>
              <a:rPr lang="en-US" dirty="0"/>
              <a:t>Sub-offices and programs of ERO:</a:t>
            </a:r>
          </a:p>
          <a:p>
            <a:pPr lvl="2"/>
            <a:r>
              <a:rPr lang="en-US" dirty="0"/>
              <a:t>ICE Health Service Corps</a:t>
            </a:r>
          </a:p>
          <a:p>
            <a:pPr lvl="3"/>
            <a:r>
              <a:rPr lang="en-US" dirty="0"/>
              <a:t>Provides medical care and public health services to more than 15,000 detainees in transit or housed in one of 24 designated facilities throughout the nation, and oversees medical care to an additional 17,000 detainees</a:t>
            </a:r>
          </a:p>
        </p:txBody>
      </p:sp>
      <p:sp>
        <p:nvSpPr>
          <p:cNvPr id="4" name="Footer Placeholder 3"/>
          <p:cNvSpPr>
            <a:spLocks noGrp="1"/>
          </p:cNvSpPr>
          <p:nvPr>
            <p:ph type="ftr" sz="quarter" idx="11"/>
          </p:nvPr>
        </p:nvSpPr>
        <p:spPr/>
        <p:txBody>
          <a:bodyPr/>
          <a:lstStyle/>
          <a:p>
            <a:r>
              <a:rPr lang="en-US"/>
              <a:t>Copyright © 2018 Carolina Academic Press. All rights reserved.</a:t>
            </a:r>
          </a:p>
        </p:txBody>
      </p:sp>
    </p:spTree>
    <p:extLst>
      <p:ext uri="{BB962C8B-B14F-4D97-AF65-F5344CB8AC3E}">
        <p14:creationId xmlns:p14="http://schemas.microsoft.com/office/powerpoint/2010/main" val="1630569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a:t>The full set </a:t>
            </a:r>
            <a:r>
              <a:rPr lang="en-US" sz="2400"/>
              <a:t>of </a:t>
            </a:r>
            <a:r>
              <a:rPr lang="en-US" sz="2400" smtClean="0"/>
              <a:t>446 </a:t>
            </a:r>
            <a:r>
              <a:rPr lang="en-US" sz="2400" dirty="0"/>
              <a:t>slides is available upon adoption. If you are a professor using this book for a class, please contact Beth at </a:t>
            </a:r>
            <a:r>
              <a:rPr lang="en-US" sz="2400" dirty="0" err="1"/>
              <a:t>bhall@cap-press.com</a:t>
            </a:r>
            <a:r>
              <a:rPr lang="en-US" sz="2400" dirty="0"/>
              <a:t> to request your slides</a:t>
            </a:r>
          </a:p>
        </p:txBody>
      </p:sp>
    </p:spTree>
    <p:extLst>
      <p:ext uri="{BB962C8B-B14F-4D97-AF65-F5344CB8AC3E}">
        <p14:creationId xmlns:p14="http://schemas.microsoft.com/office/powerpoint/2010/main" val="12300814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4</TotalTime>
  <Words>727</Words>
  <Application>Microsoft Macintosh PowerPoint</Application>
  <PresentationFormat>Widescreen</PresentationFormat>
  <Paragraphs>67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Corbel</vt:lpstr>
      <vt:lpstr>Arial</vt:lpstr>
      <vt:lpstr>Parallax</vt:lpstr>
      <vt:lpstr>Introduction</vt:lpstr>
      <vt:lpstr>History</vt:lpstr>
      <vt:lpstr>History (Cont’d)</vt:lpstr>
      <vt:lpstr>History (Cont’d)</vt:lpstr>
      <vt:lpstr>Organization and Personnel</vt:lpstr>
      <vt:lpstr>Organization and Personnel (Cont’d)</vt:lpstr>
      <vt:lpstr>Organization and Personnel (Cont’d)</vt:lpstr>
      <vt:lpstr>ERO</vt:lpstr>
      <vt:lpstr>The full set of 446 slides is available upon adoption. If you are a professor using this book for a class, please contact Beth at bhall@cap-press.com to request your slides</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Microsoft Office User</dc:creator>
  <cp:lastModifiedBy>Microsoft Office User</cp:lastModifiedBy>
  <cp:revision>1</cp:revision>
  <dcterms:created xsi:type="dcterms:W3CDTF">2018-08-08T15:25:08Z</dcterms:created>
  <dcterms:modified xsi:type="dcterms:W3CDTF">2018-08-08T15:31:03Z</dcterms:modified>
</cp:coreProperties>
</file>