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0" r:id="rId2"/>
    <p:sldId id="302" r:id="rId3"/>
    <p:sldId id="458" r:id="rId4"/>
    <p:sldId id="459" r:id="rId5"/>
    <p:sldId id="460" r:id="rId6"/>
    <p:sldId id="269" r:id="rId7"/>
    <p:sldId id="270" r:id="rId8"/>
    <p:sldId id="271" r:id="rId9"/>
    <p:sldId id="272" r:id="rId10"/>
    <p:sldId id="273" r:id="rId11"/>
    <p:sldId id="274" r:id="rId12"/>
    <p:sldId id="275" r:id="rId13"/>
    <p:sldId id="276" r:id="rId14"/>
    <p:sldId id="277" r:id="rId15"/>
    <p:sldId id="278" r:id="rId16"/>
    <p:sldId id="418" r:id="rId17"/>
    <p:sldId id="281" r:id="rId18"/>
    <p:sldId id="500" r:id="rId19"/>
    <p:sldId id="501" r:id="rId20"/>
    <p:sldId id="504" r:id="rId21"/>
    <p:sldId id="50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56F6C-ACAE-E44E-9589-FE113D2B9E08}"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2119F-36B9-D045-8B4B-AC957AD13253}" type="slidenum">
              <a:rPr lang="en-US" smtClean="0"/>
              <a:t>‹#›</a:t>
            </a:fld>
            <a:endParaRPr lang="en-US"/>
          </a:p>
        </p:txBody>
      </p:sp>
    </p:spTree>
    <p:extLst>
      <p:ext uri="{BB962C8B-B14F-4D97-AF65-F5344CB8AC3E}">
        <p14:creationId xmlns:p14="http://schemas.microsoft.com/office/powerpoint/2010/main" val="169593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04F1DDD-967D-6462-625D-4B2AF33E45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0F1D45D6-C77F-456E-A4F7-3758635C6360}" type="slidenum">
              <a:rPr lang="en-US" altLang="es-VE" smtClean="0"/>
              <a:pPr/>
              <a:t>1</a:t>
            </a:fld>
            <a:endParaRPr lang="en-US" altLang="es-VE"/>
          </a:p>
        </p:txBody>
      </p:sp>
      <p:sp>
        <p:nvSpPr>
          <p:cNvPr id="6147" name="Rectangle 2">
            <a:extLst>
              <a:ext uri="{FF2B5EF4-FFF2-40B4-BE49-F238E27FC236}">
                <a16:creationId xmlns:a16="http://schemas.microsoft.com/office/drawing/2014/main" id="{05C10B1E-FA06-2EDE-4C17-550972343D75}"/>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1E2405A-416F-7AAB-F3E4-C6BDC4F02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FA7F974-7FD5-6466-78C2-085D2907A9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6F9682D0-98F7-41A2-B4D0-24B06CAF49A5}" type="slidenum">
              <a:rPr lang="en-US" altLang="es-VE" smtClean="0"/>
              <a:pPr/>
              <a:t>10</a:t>
            </a:fld>
            <a:endParaRPr lang="en-US" altLang="es-VE"/>
          </a:p>
        </p:txBody>
      </p:sp>
      <p:sp>
        <p:nvSpPr>
          <p:cNvPr id="24579" name="Rectangle 2">
            <a:extLst>
              <a:ext uri="{FF2B5EF4-FFF2-40B4-BE49-F238E27FC236}">
                <a16:creationId xmlns:a16="http://schemas.microsoft.com/office/drawing/2014/main" id="{7CFE8C01-84AC-A4CD-3236-EC490A3E470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3B6320B-AB6D-F1DE-56C7-F0DA3F85C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4F8AE9D-4027-FCF9-D8F7-2039C34CC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8F58A182-5504-42B3-B804-DF660155743C}" type="slidenum">
              <a:rPr lang="en-US" altLang="es-VE" smtClean="0"/>
              <a:pPr/>
              <a:t>11</a:t>
            </a:fld>
            <a:endParaRPr lang="en-US" altLang="es-VE"/>
          </a:p>
        </p:txBody>
      </p:sp>
      <p:sp>
        <p:nvSpPr>
          <p:cNvPr id="26627" name="Rectangle 2">
            <a:extLst>
              <a:ext uri="{FF2B5EF4-FFF2-40B4-BE49-F238E27FC236}">
                <a16:creationId xmlns:a16="http://schemas.microsoft.com/office/drawing/2014/main" id="{AA4BAE92-4381-FB83-45C4-EDA9985A9E52}"/>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88167B38-8FD7-8460-8D78-0A999C37B9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0EA4358-94AF-C5E9-6F7E-63E244DDA0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F31F8A66-4F70-4092-B96A-D2C498CEFBDF}" type="slidenum">
              <a:rPr lang="en-US" altLang="es-VE" smtClean="0"/>
              <a:pPr/>
              <a:t>12</a:t>
            </a:fld>
            <a:endParaRPr lang="en-US" altLang="es-VE"/>
          </a:p>
        </p:txBody>
      </p:sp>
      <p:sp>
        <p:nvSpPr>
          <p:cNvPr id="28675" name="Rectangle 2">
            <a:extLst>
              <a:ext uri="{FF2B5EF4-FFF2-40B4-BE49-F238E27FC236}">
                <a16:creationId xmlns:a16="http://schemas.microsoft.com/office/drawing/2014/main" id="{754515E6-552A-31DC-88AE-F7972EC0D542}"/>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9903C9BB-16A7-205A-5B05-C8A0CA808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7D95FB1-A59B-A8CC-D835-440ADF6DFB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9CEFB951-0906-441A-9583-237EF1BD3AE3}" type="slidenum">
              <a:rPr lang="en-US" altLang="es-VE" smtClean="0"/>
              <a:pPr/>
              <a:t>13</a:t>
            </a:fld>
            <a:endParaRPr lang="en-US" altLang="es-VE"/>
          </a:p>
        </p:txBody>
      </p:sp>
      <p:sp>
        <p:nvSpPr>
          <p:cNvPr id="30723" name="Rectangle 2">
            <a:extLst>
              <a:ext uri="{FF2B5EF4-FFF2-40B4-BE49-F238E27FC236}">
                <a16:creationId xmlns:a16="http://schemas.microsoft.com/office/drawing/2014/main" id="{C72AAEFA-412E-4688-E812-D04C519D6A2E}"/>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4C3A5B8D-AA90-75BD-9B0D-ABE9BFABA4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D3CDFFE-CE23-8E9C-45A5-F87B66F5AB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A1A30ED3-2A9D-4C04-945B-29917A116584}" type="slidenum">
              <a:rPr lang="en-US" altLang="es-VE" smtClean="0"/>
              <a:pPr/>
              <a:t>14</a:t>
            </a:fld>
            <a:endParaRPr lang="en-US" altLang="es-VE"/>
          </a:p>
        </p:txBody>
      </p:sp>
      <p:sp>
        <p:nvSpPr>
          <p:cNvPr id="32771" name="Rectangle 2">
            <a:extLst>
              <a:ext uri="{FF2B5EF4-FFF2-40B4-BE49-F238E27FC236}">
                <a16:creationId xmlns:a16="http://schemas.microsoft.com/office/drawing/2014/main" id="{0A3E760E-5CCC-6E4A-9413-2C141FE65DA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2ACC698-4465-F577-914E-A090922CE5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AE81AA5D-2395-36A9-F887-96E9F661A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E9239BBD-0E9D-4AD7-8151-E4DB8506824D}" type="slidenum">
              <a:rPr lang="en-US" altLang="es-VE" smtClean="0"/>
              <a:pPr/>
              <a:t>15</a:t>
            </a:fld>
            <a:endParaRPr lang="en-US" altLang="es-VE"/>
          </a:p>
        </p:txBody>
      </p:sp>
      <p:sp>
        <p:nvSpPr>
          <p:cNvPr id="34819" name="Rectangle 2">
            <a:extLst>
              <a:ext uri="{FF2B5EF4-FFF2-40B4-BE49-F238E27FC236}">
                <a16:creationId xmlns:a16="http://schemas.microsoft.com/office/drawing/2014/main" id="{AE52B374-057F-13DF-8803-DA316E48356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A6A31677-88AA-DD90-81A0-7F2345299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81E1108-15F2-F33F-19EC-87434DE65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ED5EEC58-285D-44BF-894B-8348AAFC7A77}" type="slidenum">
              <a:rPr lang="en-US" altLang="es-VE" smtClean="0"/>
              <a:pPr/>
              <a:t>16</a:t>
            </a:fld>
            <a:endParaRPr lang="en-US" altLang="es-VE"/>
          </a:p>
        </p:txBody>
      </p:sp>
      <p:sp>
        <p:nvSpPr>
          <p:cNvPr id="36867" name="Rectangle 2">
            <a:extLst>
              <a:ext uri="{FF2B5EF4-FFF2-40B4-BE49-F238E27FC236}">
                <a16:creationId xmlns:a16="http://schemas.microsoft.com/office/drawing/2014/main" id="{7A82C8EE-5BE7-379F-BD0A-A6D9DEA10C56}"/>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FBA1370-435F-7F96-0550-FBD428855E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465AEAC4-2211-4B93-7764-CA67CC83ED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72DE779A-825F-4283-97E3-922106099505}" type="slidenum">
              <a:rPr lang="en-US" altLang="es-VE" smtClean="0"/>
              <a:pPr/>
              <a:t>17</a:t>
            </a:fld>
            <a:endParaRPr lang="en-US" altLang="es-VE"/>
          </a:p>
        </p:txBody>
      </p:sp>
      <p:sp>
        <p:nvSpPr>
          <p:cNvPr id="38915" name="Rectangle 2">
            <a:extLst>
              <a:ext uri="{FF2B5EF4-FFF2-40B4-BE49-F238E27FC236}">
                <a16:creationId xmlns:a16="http://schemas.microsoft.com/office/drawing/2014/main" id="{FD23A0F6-F4B7-698C-99E3-975CD9992C7F}"/>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8100581-C3E0-4ACC-A83C-E61A4332D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8592423-4569-DD82-6558-C1083D24B9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7841BFA5-5F96-4E11-BC68-E9DDAA20AEC9}" type="slidenum">
              <a:rPr lang="en-US" altLang="es-VE" smtClean="0"/>
              <a:pPr/>
              <a:t>18</a:t>
            </a:fld>
            <a:endParaRPr lang="en-US" altLang="es-VE"/>
          </a:p>
        </p:txBody>
      </p:sp>
      <p:sp>
        <p:nvSpPr>
          <p:cNvPr id="40963" name="Rectangle 2">
            <a:extLst>
              <a:ext uri="{FF2B5EF4-FFF2-40B4-BE49-F238E27FC236}">
                <a16:creationId xmlns:a16="http://schemas.microsoft.com/office/drawing/2014/main" id="{137EC20F-195B-B3B2-28CE-2C07D4772616}"/>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E875A894-FDD7-D867-4ACB-5058F208D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31AA8449-EC82-649C-DFA7-E1C085DEC6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B30F911F-EE92-4E12-8BB9-5CD5CF202AD9}" type="slidenum">
              <a:rPr lang="en-US" altLang="es-VE" smtClean="0"/>
              <a:pPr/>
              <a:t>19</a:t>
            </a:fld>
            <a:endParaRPr lang="en-US" altLang="es-VE"/>
          </a:p>
        </p:txBody>
      </p:sp>
      <p:sp>
        <p:nvSpPr>
          <p:cNvPr id="43011" name="Rectangle 2">
            <a:extLst>
              <a:ext uri="{FF2B5EF4-FFF2-40B4-BE49-F238E27FC236}">
                <a16:creationId xmlns:a16="http://schemas.microsoft.com/office/drawing/2014/main" id="{836F920F-00E5-6D42-22EE-98929F8DD58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4444FC9F-5797-7CFA-F2D3-A9B5764B70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9FAB2F94-039A-E8ED-FC23-C92326C5B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E1B1313A-B3EC-4EF7-B78A-9A055AD04FD1}" type="slidenum">
              <a:rPr lang="en-US" altLang="es-VE" smtClean="0"/>
              <a:pPr/>
              <a:t>2</a:t>
            </a:fld>
            <a:endParaRPr lang="en-US" altLang="es-VE"/>
          </a:p>
        </p:txBody>
      </p:sp>
      <p:sp>
        <p:nvSpPr>
          <p:cNvPr id="8195" name="Rectangle 2">
            <a:extLst>
              <a:ext uri="{FF2B5EF4-FFF2-40B4-BE49-F238E27FC236}">
                <a16:creationId xmlns:a16="http://schemas.microsoft.com/office/drawing/2014/main" id="{DBF1240F-255F-65D6-F23F-A954D5C4FB64}"/>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0A5695C-A3F0-B147-A13F-A92F53BE01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1B931FE-24EE-479C-E325-EFC3D17BD7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58F64973-4484-42A6-A819-EF2D54D184C2}" type="slidenum">
              <a:rPr lang="en-US" altLang="es-VE" smtClean="0"/>
              <a:pPr/>
              <a:t>20</a:t>
            </a:fld>
            <a:endParaRPr lang="en-US" altLang="es-VE"/>
          </a:p>
        </p:txBody>
      </p:sp>
      <p:sp>
        <p:nvSpPr>
          <p:cNvPr id="45059" name="Rectangle 2">
            <a:extLst>
              <a:ext uri="{FF2B5EF4-FFF2-40B4-BE49-F238E27FC236}">
                <a16:creationId xmlns:a16="http://schemas.microsoft.com/office/drawing/2014/main" id="{46698960-9AD4-9C47-2CA0-262C0C54204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519B09CE-C9B6-0903-B95D-AA716E821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7F3ED74-DB49-992E-0239-11CEE8FC62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82B5C3C6-9653-4FC7-88F4-D84A7CB0AACE}" type="slidenum">
              <a:rPr lang="en-US" altLang="es-VE" smtClean="0"/>
              <a:pPr/>
              <a:t>3</a:t>
            </a:fld>
            <a:endParaRPr lang="en-US" altLang="es-VE"/>
          </a:p>
        </p:txBody>
      </p:sp>
      <p:sp>
        <p:nvSpPr>
          <p:cNvPr id="10243" name="Rectangle 2">
            <a:extLst>
              <a:ext uri="{FF2B5EF4-FFF2-40B4-BE49-F238E27FC236}">
                <a16:creationId xmlns:a16="http://schemas.microsoft.com/office/drawing/2014/main" id="{B1812618-C852-D69F-0C89-3FEA7F24620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977D8FD-F279-EF9E-1C4A-6FB40D406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7DAF1EB-8E30-0A73-BE0A-0A2CFC0970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409ED4FD-2953-4C76-8273-93D61E73E27A}" type="slidenum">
              <a:rPr lang="en-US" altLang="es-VE" smtClean="0"/>
              <a:pPr/>
              <a:t>4</a:t>
            </a:fld>
            <a:endParaRPr lang="en-US" altLang="es-VE"/>
          </a:p>
        </p:txBody>
      </p:sp>
      <p:sp>
        <p:nvSpPr>
          <p:cNvPr id="12291" name="Rectangle 2">
            <a:extLst>
              <a:ext uri="{FF2B5EF4-FFF2-40B4-BE49-F238E27FC236}">
                <a16:creationId xmlns:a16="http://schemas.microsoft.com/office/drawing/2014/main" id="{3976C9D7-7E46-C84D-7950-150FD2EE717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3680F5D4-B36F-5783-96C6-1B03B17BE4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F3B77EC8-92FF-8B36-4D66-EE8EE2FB3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24994C2E-26F2-48D7-8CB1-649B9B8FC308}" type="slidenum">
              <a:rPr lang="en-US" altLang="es-VE" smtClean="0"/>
              <a:pPr/>
              <a:t>5</a:t>
            </a:fld>
            <a:endParaRPr lang="en-US" altLang="es-VE"/>
          </a:p>
        </p:txBody>
      </p:sp>
      <p:sp>
        <p:nvSpPr>
          <p:cNvPr id="14339" name="Rectangle 2">
            <a:extLst>
              <a:ext uri="{FF2B5EF4-FFF2-40B4-BE49-F238E27FC236}">
                <a16:creationId xmlns:a16="http://schemas.microsoft.com/office/drawing/2014/main" id="{0E96C948-9E28-6DB8-168E-2E53133A629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1B733F2-CEAD-FF69-4FA8-BB591D643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6C78E357-1774-4D97-54FE-5BD72CC11E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3F26A0DF-D235-4F74-AFD4-713E17A1557E}" type="slidenum">
              <a:rPr lang="en-US" altLang="es-VE" smtClean="0"/>
              <a:pPr/>
              <a:t>6</a:t>
            </a:fld>
            <a:endParaRPr lang="en-US" altLang="es-VE"/>
          </a:p>
        </p:txBody>
      </p:sp>
      <p:sp>
        <p:nvSpPr>
          <p:cNvPr id="16387" name="Rectangle 2">
            <a:extLst>
              <a:ext uri="{FF2B5EF4-FFF2-40B4-BE49-F238E27FC236}">
                <a16:creationId xmlns:a16="http://schemas.microsoft.com/office/drawing/2014/main" id="{3C2F3417-A699-1230-DA54-27EC1AB61A7E}"/>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7E5562D-547B-2590-33CB-7BC19EF26A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F55E49D-D598-E35E-F930-E3AAB94C60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04662FD0-392C-4F66-BF97-FCBDCF14DDFB}" type="slidenum">
              <a:rPr lang="en-US" altLang="es-VE" smtClean="0"/>
              <a:pPr/>
              <a:t>7</a:t>
            </a:fld>
            <a:endParaRPr lang="en-US" altLang="es-VE"/>
          </a:p>
        </p:txBody>
      </p:sp>
      <p:sp>
        <p:nvSpPr>
          <p:cNvPr id="18435" name="Rectangle 2">
            <a:extLst>
              <a:ext uri="{FF2B5EF4-FFF2-40B4-BE49-F238E27FC236}">
                <a16:creationId xmlns:a16="http://schemas.microsoft.com/office/drawing/2014/main" id="{071AD9BC-6F1C-3AF5-CAC6-CCB1FF6BE49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7F4C5B1-8F31-F272-C557-16F43E7CD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52C7AB6-5B66-AB84-6131-0E86C24C7F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BA05904D-2B08-4ECE-BD25-95E2236332EC}" type="slidenum">
              <a:rPr lang="en-US" altLang="es-VE" smtClean="0"/>
              <a:pPr/>
              <a:t>8</a:t>
            </a:fld>
            <a:endParaRPr lang="en-US" altLang="es-VE"/>
          </a:p>
        </p:txBody>
      </p:sp>
      <p:sp>
        <p:nvSpPr>
          <p:cNvPr id="20483" name="Rectangle 2">
            <a:extLst>
              <a:ext uri="{FF2B5EF4-FFF2-40B4-BE49-F238E27FC236}">
                <a16:creationId xmlns:a16="http://schemas.microsoft.com/office/drawing/2014/main" id="{1BF75BED-C4E7-99A4-3CDD-8030201D543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445864A-116E-7855-5E73-62D98AEA5A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F57EC064-E8E0-1413-5DA0-35466EA7FD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 W3" pitchFamily="-112" charset="-128"/>
              </a:defRPr>
            </a:lvl1pPr>
            <a:lvl2pPr marL="37931725" indent="-37474525">
              <a:defRPr>
                <a:solidFill>
                  <a:schemeClr val="tx1"/>
                </a:solidFill>
                <a:latin typeface="Arial" panose="020B0604020202020204" pitchFamily="34" charset="0"/>
                <a:ea typeface="ヒラギノ角ゴ Pro W3" pitchFamily="-112" charset="-128"/>
              </a:defRPr>
            </a:lvl2pPr>
            <a:lvl3pPr marL="1143000" indent="-228600">
              <a:defRPr>
                <a:solidFill>
                  <a:schemeClr val="tx1"/>
                </a:solidFill>
                <a:latin typeface="Arial" panose="020B0604020202020204" pitchFamily="34" charset="0"/>
                <a:ea typeface="ヒラギノ角ゴ Pro W3" pitchFamily="-112" charset="-128"/>
              </a:defRPr>
            </a:lvl3pPr>
            <a:lvl4pPr marL="1600200" indent="-228600">
              <a:defRPr>
                <a:solidFill>
                  <a:schemeClr val="tx1"/>
                </a:solidFill>
                <a:latin typeface="Arial" panose="020B0604020202020204" pitchFamily="34" charset="0"/>
                <a:ea typeface="ヒラギノ角ゴ Pro W3" pitchFamily="-112" charset="-128"/>
              </a:defRPr>
            </a:lvl4pPr>
            <a:lvl5pPr marL="2057400" indent="-228600">
              <a:defRPr>
                <a:solidFill>
                  <a:schemeClr val="tx1"/>
                </a:solidFill>
                <a:latin typeface="Arial" panose="020B0604020202020204" pitchFamily="34" charset="0"/>
                <a:ea typeface="ヒラギノ角ゴ Pro W3" pitchFamily="-112"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12" charset="-128"/>
              </a:defRPr>
            </a:lvl9pPr>
          </a:lstStyle>
          <a:p>
            <a:fld id="{66EDAE87-DB35-43FE-84EC-290CB86812AD}" type="slidenum">
              <a:rPr lang="en-US" altLang="es-VE" smtClean="0"/>
              <a:pPr/>
              <a:t>9</a:t>
            </a:fld>
            <a:endParaRPr lang="en-US" altLang="es-VE"/>
          </a:p>
        </p:txBody>
      </p:sp>
      <p:sp>
        <p:nvSpPr>
          <p:cNvPr id="22531" name="Rectangle 2">
            <a:extLst>
              <a:ext uri="{FF2B5EF4-FFF2-40B4-BE49-F238E27FC236}">
                <a16:creationId xmlns:a16="http://schemas.microsoft.com/office/drawing/2014/main" id="{79BCB6E2-2EFA-A61B-2C16-6E659434E7E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8E88B6B6-9D75-8837-3F69-38B9E4941A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VE" altLang="es-VE">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BB95-4D91-3642-1745-9EC007E4B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B3A5B6-B6DC-4B54-C412-B653C2A4F7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C346CB-D53D-390C-B501-C14592579A11}"/>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BBCB29C9-2684-67C8-EF33-AE0C139A9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535798-EF7D-BE4F-F9AE-83E4E8050F76}"/>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194003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B277-936D-0C27-F2AD-41C69FA36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ABCABF-9955-42B0-CBD3-4001A44687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8D7A-10B0-D0DE-4519-C11063B3EE13}"/>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A33F1285-0B4C-37CF-9830-C858FC555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65735-C43A-3F62-D41B-12E542749C70}"/>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273010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5D4BF-771C-5DFE-7694-ED18C9DE63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7A0E9-248C-9B3C-D94D-249EFB6EF9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A2A916-F9F2-B6EA-982D-EB56F4210E2D}"/>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350402E0-F197-8426-69BB-26C2B0E86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6A4B7-D4FC-5CF8-6E93-4C355275278F}"/>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167611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9F8F0-6728-3184-BFEF-F38286018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A32BDD-BA17-308A-DD13-BDC6522B1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1B119-15AE-DF77-C6FD-1BA16B11CB49}"/>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5282C62B-8373-C661-9CC0-EAADE7E64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6C618-37E0-27DD-A40C-A51C01745369}"/>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328592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1BCA-49BD-A8FF-4EAB-FDECCC6AB5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290199-494F-406C-BE52-EC2E1DD14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9F527-2AB8-A2CD-2A2D-E03F5751AE3F}"/>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B55EFA67-4532-064C-6EA4-C8AA4B8D9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28707-03CF-98E5-A13B-E1112B692C9F}"/>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381137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9905-8653-6A71-C55C-899F45AD5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70C635-3FA2-323E-2DC0-C84F4C08A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533BF7-2EF1-4FF0-1965-3C31460C5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3C3E3-0973-BC63-9800-655469B4C7A7}"/>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6" name="Footer Placeholder 5">
            <a:extLst>
              <a:ext uri="{FF2B5EF4-FFF2-40B4-BE49-F238E27FC236}">
                <a16:creationId xmlns:a16="http://schemas.microsoft.com/office/drawing/2014/main" id="{AB60F1FF-9F73-B96C-3BB1-98E12A083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AA817-03AC-A88A-9F89-F871979964CC}"/>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291272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A6BE-6B9B-A62B-07F8-D9DE95EB9F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F3E17-3C4C-D950-445B-BD8B43CE4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87EBA0-9CE8-47D8-A21F-3FE7E2F625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4935B-7C75-2E26-71B0-536B5879DE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7E65A4-DBD4-CCE8-7209-1675BD9C66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69FE60-2FDA-09AC-E32A-700E19491DA2}"/>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8" name="Footer Placeholder 7">
            <a:extLst>
              <a:ext uri="{FF2B5EF4-FFF2-40B4-BE49-F238E27FC236}">
                <a16:creationId xmlns:a16="http://schemas.microsoft.com/office/drawing/2014/main" id="{F12F95AF-E2E5-0D97-6356-950A369A5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FF258E-D117-D6FE-7B7A-A28B649679BA}"/>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300304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9AF8-F847-856B-6A54-57BEB79C61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DBA2A-6F82-DE3A-4E3B-A07A3F9386DD}"/>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4" name="Footer Placeholder 3">
            <a:extLst>
              <a:ext uri="{FF2B5EF4-FFF2-40B4-BE49-F238E27FC236}">
                <a16:creationId xmlns:a16="http://schemas.microsoft.com/office/drawing/2014/main" id="{351C12C5-458A-86A3-A971-1A1C192128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F78B2-9F00-5194-208E-5BA50E1BB628}"/>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406620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A18E79-70FB-CE2E-BC58-1675E2A4BFE2}"/>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3" name="Footer Placeholder 2">
            <a:extLst>
              <a:ext uri="{FF2B5EF4-FFF2-40B4-BE49-F238E27FC236}">
                <a16:creationId xmlns:a16="http://schemas.microsoft.com/office/drawing/2014/main" id="{69F06F2A-F0C3-CF8B-71F4-B72995DECB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4E4734-1198-6EBB-05C7-9E076571DC2C}"/>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195982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048C9-F283-91E9-6642-0D484E600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D84127-0266-2A3D-243D-80A2CDAD13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63F1D-A3D6-91A6-C3A1-1457C376F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EB195-315B-9545-2EBA-B69464DB9DB3}"/>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6" name="Footer Placeholder 5">
            <a:extLst>
              <a:ext uri="{FF2B5EF4-FFF2-40B4-BE49-F238E27FC236}">
                <a16:creationId xmlns:a16="http://schemas.microsoft.com/office/drawing/2014/main" id="{58E8A488-BE57-2CCA-8CDE-7033D10EF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82ACB-4BCB-984A-0846-96AEE3592D70}"/>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3928383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F5D5-E44C-CEDA-382C-25AE3FB25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878ADB-31C5-F19B-3142-B8389E4B30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3AD0EB-9686-F733-5619-3B94626F2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4CF89-E6EA-084F-F93D-DBD7B0C08629}"/>
              </a:ext>
            </a:extLst>
          </p:cNvPr>
          <p:cNvSpPr>
            <a:spLocks noGrp="1"/>
          </p:cNvSpPr>
          <p:nvPr>
            <p:ph type="dt" sz="half" idx="10"/>
          </p:nvPr>
        </p:nvSpPr>
        <p:spPr/>
        <p:txBody>
          <a:bodyPr/>
          <a:lstStyle/>
          <a:p>
            <a:fld id="{6AF9980B-1495-F341-8FAC-6F80B99A294F}" type="datetimeFigureOut">
              <a:rPr lang="en-US" smtClean="0"/>
              <a:t>11/28/23</a:t>
            </a:fld>
            <a:endParaRPr lang="en-US"/>
          </a:p>
        </p:txBody>
      </p:sp>
      <p:sp>
        <p:nvSpPr>
          <p:cNvPr id="6" name="Footer Placeholder 5">
            <a:extLst>
              <a:ext uri="{FF2B5EF4-FFF2-40B4-BE49-F238E27FC236}">
                <a16:creationId xmlns:a16="http://schemas.microsoft.com/office/drawing/2014/main" id="{6320B930-9AE2-3A93-555F-64A33489EE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EAE668-517E-5416-B625-3C5B90B21B93}"/>
              </a:ext>
            </a:extLst>
          </p:cNvPr>
          <p:cNvSpPr>
            <a:spLocks noGrp="1"/>
          </p:cNvSpPr>
          <p:nvPr>
            <p:ph type="sldNum" sz="quarter" idx="12"/>
          </p:nvPr>
        </p:nvSpPr>
        <p:spPr/>
        <p:txBody>
          <a:bodyPr/>
          <a:lstStyle/>
          <a:p>
            <a:fld id="{6B153E4A-5726-0942-B273-F077861C9A48}" type="slidenum">
              <a:rPr lang="en-US" smtClean="0"/>
              <a:t>‹#›</a:t>
            </a:fld>
            <a:endParaRPr lang="en-US"/>
          </a:p>
        </p:txBody>
      </p:sp>
    </p:spTree>
    <p:extLst>
      <p:ext uri="{BB962C8B-B14F-4D97-AF65-F5344CB8AC3E}">
        <p14:creationId xmlns:p14="http://schemas.microsoft.com/office/powerpoint/2010/main" val="134465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B00E0-9F8A-E2CF-4A30-8DC75DAC9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A5BB31-9AEE-5605-8F91-7031C6F0F4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E8E3A6-029D-C6B0-9331-0635F3608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9980B-1495-F341-8FAC-6F80B99A294F}" type="datetimeFigureOut">
              <a:rPr lang="en-US" smtClean="0"/>
              <a:t>11/28/23</a:t>
            </a:fld>
            <a:endParaRPr lang="en-US"/>
          </a:p>
        </p:txBody>
      </p:sp>
      <p:sp>
        <p:nvSpPr>
          <p:cNvPr id="5" name="Footer Placeholder 4">
            <a:extLst>
              <a:ext uri="{FF2B5EF4-FFF2-40B4-BE49-F238E27FC236}">
                <a16:creationId xmlns:a16="http://schemas.microsoft.com/office/drawing/2014/main" id="{E5EAB542-5FA4-6EF2-3FE4-0458A2CD4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310A44-5284-C010-C363-782DFC26F5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53E4A-5726-0942-B273-F077861C9A48}" type="slidenum">
              <a:rPr lang="en-US" smtClean="0"/>
              <a:t>‹#›</a:t>
            </a:fld>
            <a:endParaRPr lang="en-US"/>
          </a:p>
        </p:txBody>
      </p:sp>
    </p:spTree>
    <p:extLst>
      <p:ext uri="{BB962C8B-B14F-4D97-AF65-F5344CB8AC3E}">
        <p14:creationId xmlns:p14="http://schemas.microsoft.com/office/powerpoint/2010/main" val="339000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http://mail.atlanticbb.net/Session/6156-JlMVeB1d2HOgCjsolQ88-kmbcnxv/MessagePart/INBOX/13136-02-B/Solo%20(Alone)%20(Solo%20Piano).WA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bhall@cap-pres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loriaRoa-Bodin">
            <a:extLst>
              <a:ext uri="{FF2B5EF4-FFF2-40B4-BE49-F238E27FC236}">
                <a16:creationId xmlns:a16="http://schemas.microsoft.com/office/drawing/2014/main" id="{66C51D90-C210-05B1-7FE0-F2ED65793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646238"/>
            <a:ext cx="2109788" cy="3200400"/>
          </a:xfrm>
          <a:prstGeom prst="rect">
            <a:avLst/>
          </a:prstGeom>
          <a:noFill/>
          <a:ln>
            <a:noFill/>
          </a:ln>
          <a:effectLst>
            <a:outerShdw dist="125724"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983834F9-721C-C97C-D0C5-0A9CCA69ED8B}"/>
              </a:ext>
            </a:extLst>
          </p:cNvPr>
          <p:cNvSpPr txBox="1">
            <a:spLocks noChangeArrowheads="1"/>
          </p:cNvSpPr>
          <p:nvPr/>
        </p:nvSpPr>
        <p:spPr bwMode="auto">
          <a:xfrm>
            <a:off x="3962400" y="5181600"/>
            <a:ext cx="3657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1800" b="1">
                <a:solidFill>
                  <a:srgbClr val="FF9900"/>
                </a:solidFill>
                <a:latin typeface="Arial" panose="020B0604020202020204" pitchFamily="34" charset="0"/>
              </a:rPr>
              <a:t>Power Point Presentation by: </a:t>
            </a:r>
            <a:r>
              <a:rPr lang="en-US" altLang="es-VE" sz="2400" b="1">
                <a:solidFill>
                  <a:srgbClr val="FF9900"/>
                </a:solidFill>
                <a:latin typeface="Arial" panose="020B0604020202020204" pitchFamily="34" charset="0"/>
              </a:rPr>
              <a:t>Gloria Roa Bodin, Esq</a:t>
            </a:r>
            <a:r>
              <a:rPr lang="en-US" altLang="es-VE" sz="2400" b="1">
                <a:solidFill>
                  <a:srgbClr val="FF9900"/>
                </a:solidFill>
              </a:rPr>
              <a:t>.</a:t>
            </a:r>
          </a:p>
        </p:txBody>
      </p:sp>
      <p:pic>
        <p:nvPicPr>
          <p:cNvPr id="5126" name="Solo (Alone) (Solo Piano).WAV">
            <a:hlinkClick r:id="" action="ppaction://media"/>
            <a:extLst>
              <a:ext uri="{FF2B5EF4-FFF2-40B4-BE49-F238E27FC236}">
                <a16:creationId xmlns:a16="http://schemas.microsoft.com/office/drawing/2014/main" id="{A5F58D4B-7DED-B789-2EBE-8305E9D5907F}"/>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28FCA381-F63E-E832-EC11-A3F660320809}"/>
              </a:ext>
            </a:extLst>
          </p:cNvPr>
          <p:cNvSpPr>
            <a:spLocks noGrp="1"/>
          </p:cNvSpPr>
          <p:nvPr>
            <p:ph type="title"/>
          </p:nvPr>
        </p:nvSpPr>
        <p:spPr/>
        <p:txBody>
          <a:bodyPr/>
          <a:lstStyle/>
          <a:p>
            <a:pPr eaLnBrk="1" hangingPunct="1">
              <a:defRPr/>
            </a:pPr>
            <a:r>
              <a:rPr lang="en-US" altLang="es-VE" sz="3200" dirty="0"/>
              <a:t>Immigration Law for Paralegals </a:t>
            </a:r>
            <a:br>
              <a:rPr lang="en-US" altLang="es-VE" sz="2400" dirty="0"/>
            </a:br>
            <a:r>
              <a:rPr lang="en-US" altLang="es-VE" sz="1800" dirty="0"/>
              <a:t>FIFTH EDITION</a:t>
            </a:r>
            <a:br>
              <a:rPr lang="en-US" altLang="es-VE" sz="2400" dirty="0"/>
            </a:br>
            <a:r>
              <a:rPr lang="en-US" altLang="es-VE" sz="2400" dirty="0"/>
              <a:t>By: M</a:t>
            </a:r>
            <a:r>
              <a:rPr lang="en-US" altLang="es-VE" sz="2800" dirty="0"/>
              <a:t>aria Isabel Casablanca &amp; Gloria Roa Bodin </a:t>
            </a:r>
          </a:p>
        </p:txBody>
      </p:sp>
      <p:sp>
        <p:nvSpPr>
          <p:cNvPr id="2" name="Footer Placeholder 5">
            <a:extLst>
              <a:ext uri="{FF2B5EF4-FFF2-40B4-BE49-F238E27FC236}">
                <a16:creationId xmlns:a16="http://schemas.microsoft.com/office/drawing/2014/main" id="{7B6BE980-4A44-66FB-F393-F2D214A9509E}"/>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pic>
        <p:nvPicPr>
          <p:cNvPr id="5127" name="Picture 8" descr="http://www.myimmigration.net/beta/imagenes/marisa_web-small.jpg">
            <a:extLst>
              <a:ext uri="{FF2B5EF4-FFF2-40B4-BE49-F238E27FC236}">
                <a16:creationId xmlns:a16="http://schemas.microsoft.com/office/drawing/2014/main" id="{40E489A6-1D8B-BA53-78BC-79713F20D8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966913"/>
            <a:ext cx="2133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5126"/>
                                        </p:tgtEl>
                                      </p:cBhvr>
                                    </p:cmd>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linds(horizontal)">
                                      <p:cBhvr>
                                        <p:cTn id="10" dur="500"/>
                                        <p:tgtEl>
                                          <p:spTgt spid="5122"/>
                                        </p:tgtEl>
                                      </p:cBhvr>
                                    </p:animEffec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5126"/>
                </p:tgtEl>
              </p:cMediaNode>
            </p:audio>
          </p:childTnLst>
        </p:cTn>
      </p:par>
    </p:tnLst>
    <p:bldLst>
      <p:bldP spid="512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CDACDEE3-C09B-9BCD-EFF8-84E87D9EE211}"/>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6387" name="Rectangle 3">
            <a:extLst>
              <a:ext uri="{FF2B5EF4-FFF2-40B4-BE49-F238E27FC236}">
                <a16:creationId xmlns:a16="http://schemas.microsoft.com/office/drawing/2014/main" id="{4CE9AD14-86C6-3E4A-96D5-07FCEFA0D15A}"/>
              </a:ext>
            </a:extLst>
          </p:cNvPr>
          <p:cNvSpPr>
            <a:spLocks noGrp="1" noChangeArrowheads="1"/>
          </p:cNvSpPr>
          <p:nvPr>
            <p:ph type="body" idx="1"/>
          </p:nvPr>
        </p:nvSpPr>
        <p:spPr>
          <a:xfrm>
            <a:off x="1905000" y="1371600"/>
            <a:ext cx="8534400" cy="3352800"/>
          </a:xfrm>
          <a:effectLst>
            <a:outerShdw blurRad="63500" dist="35921" dir="2700000" algn="ctr" rotWithShape="0">
              <a:schemeClr val="bg2"/>
            </a:outerShdw>
          </a:effectLst>
        </p:spPr>
        <p:txBody>
          <a:bodyPr>
            <a:normAutofit fontScale="70000" lnSpcReduction="20000"/>
          </a:bodyPr>
          <a:lstStyle/>
          <a:p>
            <a:pPr algn="ctr" eaLnBrk="1" hangingPunct="1">
              <a:buFont typeface="Wingdings" panose="05000000000000000000" pitchFamily="2" charset="2"/>
              <a:buNone/>
              <a:defRPr/>
            </a:pPr>
            <a:r>
              <a:rPr lang="en-US" altLang="es-VE" sz="2400" b="1" dirty="0">
                <a:latin typeface="Verdana" panose="020B0604030504040204" pitchFamily="34" charset="0"/>
              </a:rPr>
              <a:t>	</a:t>
            </a:r>
            <a:r>
              <a:rPr lang="en-US" altLang="es-VE" sz="2000" b="1" dirty="0">
                <a:latin typeface="Verdana" panose="020B0604030504040204" pitchFamily="34" charset="0"/>
              </a:rPr>
              <a:t>Permissible Activities for of B-1 Visa Holders </a:t>
            </a:r>
          </a:p>
          <a:p>
            <a:pPr algn="ctr" eaLnBrk="1" hangingPunct="1">
              <a:buFont typeface="Wingdings" panose="05000000000000000000" pitchFamily="2" charset="2"/>
              <a:buNone/>
              <a:defRPr/>
            </a:pPr>
            <a:r>
              <a:rPr lang="en-US" altLang="es-VE" sz="2000" b="1" dirty="0">
                <a:latin typeface="Verdana" panose="020B0604030504040204" pitchFamily="34" charset="0"/>
              </a:rPr>
              <a:t>(Visitors for Business):</a:t>
            </a:r>
          </a:p>
          <a:p>
            <a:pPr eaLnBrk="1" hangingPunct="1">
              <a:defRPr/>
            </a:pPr>
            <a:r>
              <a:rPr lang="en-US" altLang="es-VE" sz="1800" b="1" dirty="0">
                <a:latin typeface="Verdana" panose="020B0604030504040204" pitchFamily="34" charset="0"/>
              </a:rPr>
              <a:t>Commercial transactions that do not involve gainful U.S. employment, e.g., taking orders for foreign goods;</a:t>
            </a:r>
          </a:p>
          <a:p>
            <a:pPr eaLnBrk="1" hangingPunct="1">
              <a:defRPr/>
            </a:pPr>
            <a:r>
              <a:rPr lang="en-US" altLang="es-VE" sz="1800" b="1" dirty="0">
                <a:latin typeface="Verdana" panose="020B0604030504040204" pitchFamily="34" charset="0"/>
              </a:rPr>
              <a:t>Contract negotiation;</a:t>
            </a:r>
          </a:p>
          <a:p>
            <a:pPr eaLnBrk="1" hangingPunct="1">
              <a:defRPr/>
            </a:pPr>
            <a:r>
              <a:rPr lang="en-US" altLang="es-VE" sz="1800" b="1" dirty="0">
                <a:latin typeface="Verdana" panose="020B0604030504040204" pitchFamily="34" charset="0"/>
              </a:rPr>
              <a:t>Installation, service, or repair of commercial/industrial equipment </a:t>
            </a:r>
          </a:p>
          <a:p>
            <a:pPr eaLnBrk="1" hangingPunct="1">
              <a:defRPr/>
            </a:pPr>
            <a:r>
              <a:rPr lang="en-US" altLang="es-VE" sz="1800" b="1" dirty="0">
                <a:latin typeface="Verdana" panose="020B0604030504040204" pitchFamily="34" charset="0"/>
              </a:rPr>
              <a:t>Consultation with business associates;</a:t>
            </a:r>
          </a:p>
          <a:p>
            <a:pPr eaLnBrk="1" hangingPunct="1">
              <a:defRPr/>
            </a:pPr>
            <a:r>
              <a:rPr lang="en-US" altLang="es-VE" sz="1800" b="1" dirty="0">
                <a:latin typeface="Verdana" panose="020B0604030504040204" pitchFamily="34" charset="0"/>
              </a:rPr>
              <a:t>Litigation;</a:t>
            </a:r>
          </a:p>
          <a:p>
            <a:pPr eaLnBrk="1" hangingPunct="1">
              <a:defRPr/>
            </a:pPr>
            <a:r>
              <a:rPr lang="en-US" altLang="es-VE" sz="1800" b="1" dirty="0">
                <a:latin typeface="Verdana" panose="020B0604030504040204" pitchFamily="34" charset="0"/>
              </a:rPr>
              <a:t>Participation in scientific, educational, professional or business conventions, conferences, or seminars;</a:t>
            </a:r>
          </a:p>
          <a:p>
            <a:pPr eaLnBrk="1" hangingPunct="1">
              <a:defRPr/>
            </a:pPr>
            <a:r>
              <a:rPr lang="en-US" altLang="es-VE" sz="1800" b="1" dirty="0">
                <a:latin typeface="Verdana" panose="020B0604030504040204" pitchFamily="34" charset="0"/>
              </a:rPr>
              <a:t>Professional entertainers involved in cultural events, paid for and sponsored by a sending country that will involve public appearance before a non-paying audience;</a:t>
            </a:r>
          </a:p>
          <a:p>
            <a:pPr eaLnBrk="1" hangingPunct="1">
              <a:buFont typeface="Wingdings" panose="05000000000000000000" pitchFamily="2" charset="2"/>
              <a:buNone/>
              <a:defRPr/>
            </a:pPr>
            <a:r>
              <a:rPr lang="en-US" altLang="es-VE" dirty="0">
                <a:latin typeface="Verdana" panose="020B0604030504040204" pitchFamily="34" charset="0"/>
              </a:rPr>
              <a:t>	</a:t>
            </a:r>
          </a:p>
          <a:p>
            <a:pPr eaLnBrk="1" hangingPunct="1">
              <a:buFont typeface="Wingdings" panose="05000000000000000000" pitchFamily="2" charset="2"/>
              <a:buNone/>
              <a:defRPr/>
            </a:pPr>
            <a:endParaRPr lang="en-US" altLang="es-VE" dirty="0">
              <a:latin typeface="Verdana" panose="020B0604030504040204" pitchFamily="34" charset="0"/>
            </a:endParaRPr>
          </a:p>
        </p:txBody>
      </p:sp>
      <p:sp>
        <p:nvSpPr>
          <p:cNvPr id="23556" name="Footer Placeholder 3">
            <a:extLst>
              <a:ext uri="{FF2B5EF4-FFF2-40B4-BE49-F238E27FC236}">
                <a16:creationId xmlns:a16="http://schemas.microsoft.com/office/drawing/2014/main" id="{6CA7F695-B4F6-478A-5010-9DDB4BD011C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20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2000"/>
                                        <p:tgtEl>
                                          <p:spTgt spid="1638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387">
                                            <p:txEl>
                                              <p:pRg st="3" end="3"/>
                                            </p:txEl>
                                          </p:spTgt>
                                        </p:tgtEl>
                                        <p:attrNameLst>
                                          <p:attrName>style.visibility</p:attrName>
                                        </p:attrNameLst>
                                      </p:cBhvr>
                                      <p:to>
                                        <p:strVal val="visible"/>
                                      </p:to>
                                    </p:set>
                                    <p:animEffect transition="in" filter="fade">
                                      <p:cBhvr>
                                        <p:cTn id="16" dur="2000"/>
                                        <p:tgtEl>
                                          <p:spTgt spid="1638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Effect transition="in" filter="fade">
                                      <p:cBhvr>
                                        <p:cTn id="19" dur="2000"/>
                                        <p:tgtEl>
                                          <p:spTgt spid="1638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2000"/>
                                        <p:tgtEl>
                                          <p:spTgt spid="16387">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387">
                                            <p:txEl>
                                              <p:pRg st="6" end="6"/>
                                            </p:txEl>
                                          </p:spTgt>
                                        </p:tgtEl>
                                        <p:attrNameLst>
                                          <p:attrName>style.visibility</p:attrName>
                                        </p:attrNameLst>
                                      </p:cBhvr>
                                      <p:to>
                                        <p:strVal val="visible"/>
                                      </p:to>
                                    </p:set>
                                    <p:animEffect transition="in" filter="fade">
                                      <p:cBhvr>
                                        <p:cTn id="25" dur="2000"/>
                                        <p:tgtEl>
                                          <p:spTgt spid="1638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387">
                                            <p:txEl>
                                              <p:pRg st="7" end="7"/>
                                            </p:txEl>
                                          </p:spTgt>
                                        </p:tgtEl>
                                        <p:attrNameLst>
                                          <p:attrName>style.visibility</p:attrName>
                                        </p:attrNameLst>
                                      </p:cBhvr>
                                      <p:to>
                                        <p:strVal val="visible"/>
                                      </p:to>
                                    </p:set>
                                    <p:animEffect transition="in" filter="fade">
                                      <p:cBhvr>
                                        <p:cTn id="28" dur="2000"/>
                                        <p:tgtEl>
                                          <p:spTgt spid="1638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6387">
                                            <p:txEl>
                                              <p:pRg st="8" end="8"/>
                                            </p:txEl>
                                          </p:spTgt>
                                        </p:tgtEl>
                                        <p:attrNameLst>
                                          <p:attrName>style.visibility</p:attrName>
                                        </p:attrNameLst>
                                      </p:cBhvr>
                                      <p:to>
                                        <p:strVal val="visible"/>
                                      </p:to>
                                    </p:set>
                                    <p:animEffect transition="in" filter="fade">
                                      <p:cBhvr>
                                        <p:cTn id="31" dur="2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F764BC1F-CA6B-F2B2-D716-B1CCD1F695B0}"/>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7411" name="Rectangle 3">
            <a:extLst>
              <a:ext uri="{FF2B5EF4-FFF2-40B4-BE49-F238E27FC236}">
                <a16:creationId xmlns:a16="http://schemas.microsoft.com/office/drawing/2014/main" id="{7C883FA9-2E73-C8A4-EB48-D1D42DFFA533}"/>
              </a:ext>
            </a:extLst>
          </p:cNvPr>
          <p:cNvSpPr>
            <a:spLocks noGrp="1" noChangeArrowheads="1"/>
          </p:cNvSpPr>
          <p:nvPr>
            <p:ph type="body" idx="1"/>
          </p:nvPr>
        </p:nvSpPr>
        <p:spPr>
          <a:xfrm>
            <a:off x="1905000" y="1600200"/>
            <a:ext cx="8534400" cy="3352800"/>
          </a:xfrm>
          <a:effectLst>
            <a:outerShdw blurRad="63500" dist="35921" dir="2700000" algn="ctr" rotWithShape="0">
              <a:schemeClr val="bg2"/>
            </a:outerShdw>
          </a:effectLst>
        </p:spPr>
        <p:txBody>
          <a:bodyPr>
            <a:normAutofit fontScale="92500" lnSpcReduction="10000"/>
          </a:bodyPr>
          <a:lstStyle/>
          <a:p>
            <a:pPr marL="609600" indent="-609600">
              <a:defRPr/>
            </a:pPr>
            <a:r>
              <a:rPr lang="en-US" altLang="es-VE" sz="1800" b="1" dirty="0">
                <a:latin typeface="Verdana" panose="020B0604030504040204" pitchFamily="34" charset="0"/>
              </a:rPr>
              <a:t>Investors seeking investments that may eventually qualify them for immigrant or E-2 nonimmigrant status;</a:t>
            </a:r>
          </a:p>
          <a:p>
            <a:pPr marL="609600" indent="-609600">
              <a:defRPr/>
            </a:pPr>
            <a:r>
              <a:rPr lang="en-US" altLang="es-VE" sz="1800" b="1" dirty="0">
                <a:latin typeface="Verdana" panose="020B0604030504040204" pitchFamily="34" charset="0"/>
              </a:rPr>
              <a:t>Independent research or professional artistic activity;</a:t>
            </a:r>
          </a:p>
          <a:p>
            <a:pPr marL="609600" indent="-609600">
              <a:defRPr/>
            </a:pPr>
            <a:r>
              <a:rPr lang="en-US" altLang="es-VE" sz="1800" b="1" dirty="0">
                <a:latin typeface="Verdana" panose="020B0604030504040204" pitchFamily="34" charset="0"/>
              </a:rPr>
              <a:t>Construction and set-up support by foreign employer in connection with exhibits at international fairs and exhibitions;</a:t>
            </a:r>
          </a:p>
          <a:p>
            <a:pPr marL="609600" indent="-609600">
              <a:defRPr/>
            </a:pPr>
            <a:r>
              <a:rPr lang="en-US" altLang="es-VE" sz="1800" b="1" dirty="0">
                <a:latin typeface="Verdana" panose="020B0604030504040204" pitchFamily="34" charset="0"/>
              </a:rPr>
              <a:t>Certain religious and charitable activities (e.g., missionaries and recognized international volunteer efforts);</a:t>
            </a:r>
          </a:p>
          <a:p>
            <a:pPr marL="609600" indent="-609600">
              <a:defRPr/>
            </a:pPr>
            <a:r>
              <a:rPr lang="en-US" altLang="es-VE" sz="1800" b="1" dirty="0">
                <a:latin typeface="Verdana" panose="020B0604030504040204" pitchFamily="34" charset="0"/>
              </a:rPr>
              <a:t>Certain athletes who are professional but intend to receive no salary;</a:t>
            </a:r>
          </a:p>
          <a:p>
            <a:pPr marL="609600" indent="-609600">
              <a:defRPr/>
            </a:pPr>
            <a:r>
              <a:rPr lang="en-US" altLang="es-VE" sz="1800" b="1" dirty="0">
                <a:latin typeface="Verdana" panose="020B0604030504040204" pitchFamily="34" charset="0"/>
              </a:rPr>
              <a:t>Individuals or members of a foreign-based team in an internationally recognized sporting activity;</a:t>
            </a:r>
          </a:p>
          <a:p>
            <a:pPr marL="609600" indent="-609600">
              <a:defRPr/>
            </a:pPr>
            <a:r>
              <a:rPr lang="en-US" altLang="es-VE" sz="1800" b="1" dirty="0">
                <a:latin typeface="Verdana" panose="020B0604030504040204" pitchFamily="34" charset="0"/>
              </a:rPr>
              <a:t>Servants for foreign employer temporarily in the U.S.</a:t>
            </a:r>
            <a:r>
              <a:rPr lang="en-US" altLang="es-VE" sz="1800" dirty="0">
                <a:latin typeface="Verdana" panose="020B0604030504040204" pitchFamily="34" charset="0"/>
              </a:rPr>
              <a:t>	</a:t>
            </a:r>
          </a:p>
          <a:p>
            <a:pPr marL="609600" indent="-609600">
              <a:buNone/>
              <a:defRPr/>
            </a:pPr>
            <a:endParaRPr lang="en-US" altLang="es-VE" sz="1800" dirty="0">
              <a:latin typeface="Verdana" panose="020B0604030504040204" pitchFamily="34" charset="0"/>
            </a:endParaRPr>
          </a:p>
        </p:txBody>
      </p:sp>
      <p:sp>
        <p:nvSpPr>
          <p:cNvPr id="25604" name="Footer Placeholder 3">
            <a:extLst>
              <a:ext uri="{FF2B5EF4-FFF2-40B4-BE49-F238E27FC236}">
                <a16:creationId xmlns:a16="http://schemas.microsoft.com/office/drawing/2014/main" id="{B95717C8-AFFF-2833-B042-8ACEF73EEE7A}"/>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fade">
                                      <p:cBhvr>
                                        <p:cTn id="10" dur="2000"/>
                                        <p:tgtEl>
                                          <p:spTgt spid="174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fade">
                                      <p:cBhvr>
                                        <p:cTn id="13" dur="2000"/>
                                        <p:tgtEl>
                                          <p:spTgt spid="174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fade">
                                      <p:cBhvr>
                                        <p:cTn id="16" dur="2000"/>
                                        <p:tgtEl>
                                          <p:spTgt spid="174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fade">
                                      <p:cBhvr>
                                        <p:cTn id="19" dur="2000"/>
                                        <p:tgtEl>
                                          <p:spTgt spid="174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fade">
                                      <p:cBhvr>
                                        <p:cTn id="22" dur="2000"/>
                                        <p:tgtEl>
                                          <p:spTgt spid="174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Effect transition="in" filter="fade">
                                      <p:cBhvr>
                                        <p:cTn id="25" dur="20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2518D4E8-550E-694B-01FD-EBCD183117ED}"/>
              </a:ext>
            </a:extLst>
          </p:cNvPr>
          <p:cNvSpPr txBox="1">
            <a:spLocks noChangeArrowheads="1"/>
          </p:cNvSpPr>
          <p:nvPr/>
        </p:nvSpPr>
        <p:spPr bwMode="auto">
          <a:xfrm>
            <a:off x="20320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8435" name="Rectangle 3">
            <a:extLst>
              <a:ext uri="{FF2B5EF4-FFF2-40B4-BE49-F238E27FC236}">
                <a16:creationId xmlns:a16="http://schemas.microsoft.com/office/drawing/2014/main" id="{6E2C9D3C-3961-C6D3-E861-8E43555DB3B8}"/>
              </a:ext>
            </a:extLst>
          </p:cNvPr>
          <p:cNvSpPr>
            <a:spLocks noGrp="1" noChangeArrowheads="1"/>
          </p:cNvSpPr>
          <p:nvPr>
            <p:ph type="body" idx="1"/>
          </p:nvPr>
        </p:nvSpPr>
        <p:spPr>
          <a:xfrm>
            <a:off x="1905000" y="1600200"/>
            <a:ext cx="8534400" cy="3733800"/>
          </a:xfrm>
          <a:effectLst>
            <a:outerShdw blurRad="63500" dist="35921" dir="2700000" algn="ctr" rotWithShape="0">
              <a:schemeClr val="bg2"/>
            </a:outerShdw>
          </a:effectLst>
        </p:spPr>
        <p:txBody>
          <a:bodyPr/>
          <a:lstStyle/>
          <a:p>
            <a:pPr marL="609600" indent="-609600">
              <a:buNone/>
              <a:defRPr/>
            </a:pPr>
            <a:r>
              <a:rPr lang="en-US" altLang="es-VE" sz="2000" b="1">
                <a:latin typeface="Verdana" panose="020B0604030504040204" pitchFamily="34" charset="0"/>
              </a:rPr>
              <a:t>Permissible Activities for B-2 (Visitors for Pleasure):</a:t>
            </a:r>
          </a:p>
          <a:p>
            <a:pPr marL="609600" indent="-609600">
              <a:buNone/>
              <a:defRPr/>
            </a:pPr>
            <a:endParaRPr lang="en-US" altLang="es-VE" sz="2000">
              <a:latin typeface="Verdana" panose="020B0604030504040204" pitchFamily="34" charset="0"/>
            </a:endParaRPr>
          </a:p>
          <a:p>
            <a:pPr marL="609600" indent="-609600">
              <a:defRPr/>
            </a:pPr>
            <a:r>
              <a:rPr lang="en-US" altLang="es-VE" sz="2000" b="1">
                <a:latin typeface="Verdana" panose="020B0604030504040204" pitchFamily="34" charset="0"/>
              </a:rPr>
              <a:t>Usual tourist activities, e.g., visit tourist attraction, friends, and/or relatives;</a:t>
            </a:r>
          </a:p>
          <a:p>
            <a:pPr marL="609600" indent="-609600">
              <a:defRPr/>
            </a:pPr>
            <a:r>
              <a:rPr lang="en-US" altLang="es-VE" sz="2000" b="1">
                <a:latin typeface="Verdana" panose="020B0604030504040204" pitchFamily="34" charset="0"/>
              </a:rPr>
              <a:t>Medical treatment;</a:t>
            </a:r>
          </a:p>
          <a:p>
            <a:pPr marL="609600" indent="-609600">
              <a:defRPr/>
            </a:pPr>
            <a:r>
              <a:rPr lang="en-US" altLang="es-VE" sz="2000" b="1">
                <a:latin typeface="Verdana" panose="020B0604030504040204" pitchFamily="34" charset="0"/>
              </a:rPr>
              <a:t>Participation in a conference, convention of social or fraternal organizations;</a:t>
            </a:r>
          </a:p>
          <a:p>
            <a:pPr marL="609600" indent="-609600">
              <a:defRPr/>
            </a:pPr>
            <a:r>
              <a:rPr lang="en-US" altLang="es-VE" sz="2000" b="1">
                <a:latin typeface="Verdana" panose="020B0604030504040204" pitchFamily="34" charset="0"/>
              </a:rPr>
              <a:t>Short course of study incidental to tourist or social activities; and</a:t>
            </a:r>
          </a:p>
          <a:p>
            <a:pPr marL="609600" indent="-609600">
              <a:buNone/>
              <a:defRPr/>
            </a:pPr>
            <a:r>
              <a:rPr lang="en-US" altLang="es-VE">
                <a:latin typeface="Verdana" panose="020B0604030504040204" pitchFamily="34" charset="0"/>
              </a:rPr>
              <a:t>	</a:t>
            </a:r>
          </a:p>
          <a:p>
            <a:pPr marL="609600" indent="-609600">
              <a:buNone/>
              <a:defRPr/>
            </a:pPr>
            <a:endParaRPr lang="en-US" altLang="es-VE">
              <a:latin typeface="Verdana" panose="020B0604030504040204" pitchFamily="34" charset="0"/>
            </a:endParaRPr>
          </a:p>
        </p:txBody>
      </p:sp>
      <p:sp>
        <p:nvSpPr>
          <p:cNvPr id="27652" name="Footer Placeholder 3">
            <a:extLst>
              <a:ext uri="{FF2B5EF4-FFF2-40B4-BE49-F238E27FC236}">
                <a16:creationId xmlns:a16="http://schemas.microsoft.com/office/drawing/2014/main" id="{93DE3935-AB0C-D535-010B-7C9BB67AE08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1000"/>
                                        <p:tgtEl>
                                          <p:spTgt spid="1843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20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fade">
                                      <p:cBhvr>
                                        <p:cTn id="13" dur="2000"/>
                                        <p:tgtEl>
                                          <p:spTgt spid="1843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Effect transition="in" filter="fade">
                                      <p:cBhvr>
                                        <p:cTn id="16" dur="2000"/>
                                        <p:tgtEl>
                                          <p:spTgt spid="18435">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fade">
                                      <p:cBhvr>
                                        <p:cTn id="19" dur="2000"/>
                                        <p:tgtEl>
                                          <p:spTgt spid="18435">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fade">
                                      <p:cBhvr>
                                        <p:cTn id="22" dur="2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9E993069-1E52-160C-04D0-E7D099627E0B}"/>
              </a:ext>
            </a:extLst>
          </p:cNvPr>
          <p:cNvSpPr txBox="1">
            <a:spLocks noChangeArrowheads="1"/>
          </p:cNvSpPr>
          <p:nvPr/>
        </p:nvSpPr>
        <p:spPr bwMode="auto">
          <a:xfrm>
            <a:off x="2057400" y="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9459" name="Rectangle 3">
            <a:extLst>
              <a:ext uri="{FF2B5EF4-FFF2-40B4-BE49-F238E27FC236}">
                <a16:creationId xmlns:a16="http://schemas.microsoft.com/office/drawing/2014/main" id="{C31711F0-57BC-18D9-4820-D6C828719415}"/>
              </a:ext>
            </a:extLst>
          </p:cNvPr>
          <p:cNvSpPr>
            <a:spLocks noGrp="1" noChangeArrowheads="1"/>
          </p:cNvSpPr>
          <p:nvPr>
            <p:ph type="body" idx="1"/>
          </p:nvPr>
        </p:nvSpPr>
        <p:spPr>
          <a:xfrm>
            <a:off x="1905000" y="914400"/>
            <a:ext cx="8534400" cy="990600"/>
          </a:xfrm>
          <a:effectLst>
            <a:outerShdw blurRad="63500" dist="35921" dir="2700000" algn="ctr" rotWithShape="0">
              <a:schemeClr val="bg2"/>
            </a:outerShdw>
          </a:effectLst>
        </p:spPr>
        <p:txBody>
          <a:bodyPr/>
          <a:lstStyle/>
          <a:p>
            <a:pPr marL="609600" indent="-609600">
              <a:buNone/>
              <a:defRPr/>
            </a:pPr>
            <a:r>
              <a:rPr lang="en-US" altLang="es-VE" sz="1800" b="1">
                <a:latin typeface="Verdana" panose="020B0604030504040204" pitchFamily="34" charset="0"/>
              </a:rPr>
              <a:t>                             The Visa Waiver Pilot Program (VWP)</a:t>
            </a:r>
            <a:endParaRPr lang="en-US" altLang="es-VE" sz="1800">
              <a:latin typeface="Verdana" panose="020B0604030504040204" pitchFamily="34" charset="0"/>
            </a:endParaRPr>
          </a:p>
          <a:p>
            <a:pPr marL="609600" indent="-609600">
              <a:lnSpc>
                <a:spcPct val="60000"/>
              </a:lnSpc>
              <a:buNone/>
              <a:defRPr/>
            </a:pPr>
            <a:r>
              <a:rPr lang="en-US" altLang="es-VE" sz="1600">
                <a:latin typeface="Verdana" panose="020B0604030504040204" pitchFamily="34" charset="0"/>
              </a:rPr>
              <a:t>          </a:t>
            </a:r>
            <a:r>
              <a:rPr lang="en-US" altLang="es-VE" sz="1600" b="1">
                <a:latin typeface="Verdana" panose="020B0604030504040204" pitchFamily="34" charset="0"/>
              </a:rPr>
              <a:t>Under the VWP for tourists and business visitors, nationals from the following countries can visit the U.S. for ninety days:</a:t>
            </a:r>
            <a:r>
              <a:rPr lang="en-US" altLang="es-VE">
                <a:latin typeface="Verdana" panose="020B0604030504040204" pitchFamily="34" charset="0"/>
              </a:rPr>
              <a:t>	</a:t>
            </a:r>
          </a:p>
          <a:p>
            <a:pPr marL="609600" indent="-609600">
              <a:buNone/>
              <a:defRPr/>
            </a:pPr>
            <a:endParaRPr lang="en-US" altLang="es-VE">
              <a:latin typeface="Verdana" panose="020B0604030504040204" pitchFamily="34" charset="0"/>
            </a:endParaRPr>
          </a:p>
        </p:txBody>
      </p:sp>
      <p:sp>
        <p:nvSpPr>
          <p:cNvPr id="19460" name="Rectangle 4">
            <a:extLst>
              <a:ext uri="{FF2B5EF4-FFF2-40B4-BE49-F238E27FC236}">
                <a16:creationId xmlns:a16="http://schemas.microsoft.com/office/drawing/2014/main" id="{6A81E106-0561-51D6-1F98-9B36173F203B}"/>
              </a:ext>
            </a:extLst>
          </p:cNvPr>
          <p:cNvSpPr>
            <a:spLocks noChangeArrowheads="1"/>
          </p:cNvSpPr>
          <p:nvPr/>
        </p:nvSpPr>
        <p:spPr bwMode="auto">
          <a:xfrm>
            <a:off x="2286000" y="1905000"/>
            <a:ext cx="1905000" cy="3200400"/>
          </a:xfrm>
          <a:prstGeom prst="rect">
            <a:avLst/>
          </a:prstGeom>
          <a:noFill/>
          <a:ln>
            <a:noFill/>
          </a:ln>
          <a:effectLst>
            <a:outerShdw dist="35921" dir="2700000" algn="ctr" rotWithShape="0">
              <a:schemeClr val="bg2"/>
            </a:outerShdw>
          </a:effectLst>
        </p:spPr>
        <p:txBody>
          <a:bodyPr/>
          <a:lstStyle>
            <a:lvl1pPr marL="609600" indent="-609600">
              <a:defRPr sz="2400">
                <a:solidFill>
                  <a:schemeClr val="tx1"/>
                </a:solidFill>
                <a:latin typeface="Arial" panose="020B0604020202020204" pitchFamily="34" charset="0"/>
                <a:ea typeface="ヒラギノ角ゴ Pro W3" pitchFamily="-112" charset="-128"/>
              </a:defRPr>
            </a:lvl1pPr>
            <a:lvl2pPr marL="37931725" indent="-37474525">
              <a:defRPr sz="2400">
                <a:solidFill>
                  <a:schemeClr val="tx1"/>
                </a:solidFill>
                <a:latin typeface="Arial" panose="020B0604020202020204" pitchFamily="34" charset="0"/>
                <a:ea typeface="ヒラギノ角ゴ Pro W3" pitchFamily="-112" charset="-128"/>
              </a:defRPr>
            </a:lvl2pPr>
            <a:lvl3pPr>
              <a:defRPr sz="2400">
                <a:solidFill>
                  <a:schemeClr val="tx1"/>
                </a:solidFill>
                <a:latin typeface="Arial" panose="020B0604020202020204" pitchFamily="34" charset="0"/>
                <a:ea typeface="ヒラギノ角ゴ Pro W3" pitchFamily="-112" charset="-128"/>
              </a:defRPr>
            </a:lvl3pPr>
            <a:lvl4pPr>
              <a:defRPr sz="2400">
                <a:solidFill>
                  <a:schemeClr val="tx1"/>
                </a:solidFill>
                <a:latin typeface="Arial" panose="020B0604020202020204" pitchFamily="34" charset="0"/>
                <a:ea typeface="ヒラギノ角ゴ Pro W3" pitchFamily="-112" charset="-128"/>
              </a:defRPr>
            </a:lvl4pPr>
            <a:lvl5pPr>
              <a:defRPr sz="2400">
                <a:solidFill>
                  <a:schemeClr val="tx1"/>
                </a:solidFill>
                <a:latin typeface="Arial" panose="020B0604020202020204"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Andorra</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Austria</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Australia</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Belgium</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Brunei</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Denmark</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Finland</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France</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Germany</a:t>
            </a:r>
          </a:p>
          <a:p>
            <a:pPr eaLnBrk="1" hangingPunct="1">
              <a:spcBef>
                <a:spcPct val="20000"/>
              </a:spcBef>
              <a:buClr>
                <a:schemeClr val="hlink"/>
              </a:buClr>
              <a:buSzPct val="70000"/>
              <a:buFont typeface="Wingdings" panose="05000000000000000000" pitchFamily="2" charset="2"/>
              <a:buNone/>
              <a:defRPr/>
            </a:pPr>
            <a:r>
              <a:rPr lang="en-US" altLang="es-VE" sz="3200">
                <a:effectLst>
                  <a:outerShdw blurRad="38100" dist="38100" dir="2700000" algn="tl">
                    <a:srgbClr val="000000"/>
                  </a:outerShdw>
                </a:effectLst>
                <a:latin typeface="Garamond" panose="02020404030301010803" pitchFamily="18" charset="0"/>
              </a:rPr>
              <a:t>	</a:t>
            </a:r>
          </a:p>
        </p:txBody>
      </p:sp>
      <p:sp>
        <p:nvSpPr>
          <p:cNvPr id="19461" name="Rectangle 5">
            <a:extLst>
              <a:ext uri="{FF2B5EF4-FFF2-40B4-BE49-F238E27FC236}">
                <a16:creationId xmlns:a16="http://schemas.microsoft.com/office/drawing/2014/main" id="{E2C2E54B-6C22-EA34-7C51-66667843756C}"/>
              </a:ext>
            </a:extLst>
          </p:cNvPr>
          <p:cNvSpPr>
            <a:spLocks noChangeArrowheads="1"/>
          </p:cNvSpPr>
          <p:nvPr/>
        </p:nvSpPr>
        <p:spPr bwMode="auto">
          <a:xfrm>
            <a:off x="4724400" y="1905000"/>
            <a:ext cx="2667000" cy="3124200"/>
          </a:xfrm>
          <a:prstGeom prst="rect">
            <a:avLst/>
          </a:prstGeom>
          <a:noFill/>
          <a:ln>
            <a:noFill/>
          </a:ln>
          <a:effectLst>
            <a:outerShdw dist="35921" dir="2700000" algn="ctr" rotWithShape="0">
              <a:schemeClr val="bg2"/>
            </a:outerShdw>
          </a:effectLst>
        </p:spPr>
        <p:txBody>
          <a:bodyPr/>
          <a:lstStyle>
            <a:lvl1pPr marL="609600" indent="-609600">
              <a:defRPr sz="2400">
                <a:solidFill>
                  <a:schemeClr val="tx1"/>
                </a:solidFill>
                <a:latin typeface="Arial" panose="020B0604020202020204" pitchFamily="34" charset="0"/>
                <a:ea typeface="ヒラギノ角ゴ Pro W3" pitchFamily="-112" charset="-128"/>
              </a:defRPr>
            </a:lvl1pPr>
            <a:lvl2pPr marL="37931725" indent="-37474525">
              <a:defRPr sz="2400">
                <a:solidFill>
                  <a:schemeClr val="tx1"/>
                </a:solidFill>
                <a:latin typeface="Arial" panose="020B0604020202020204" pitchFamily="34" charset="0"/>
                <a:ea typeface="ヒラギノ角ゴ Pro W3" pitchFamily="-112" charset="-128"/>
              </a:defRPr>
            </a:lvl2pPr>
            <a:lvl3pPr>
              <a:defRPr sz="2400">
                <a:solidFill>
                  <a:schemeClr val="tx1"/>
                </a:solidFill>
                <a:latin typeface="Arial" panose="020B0604020202020204" pitchFamily="34" charset="0"/>
                <a:ea typeface="ヒラギノ角ゴ Pro W3" pitchFamily="-112" charset="-128"/>
              </a:defRPr>
            </a:lvl3pPr>
            <a:lvl4pPr>
              <a:defRPr sz="2400">
                <a:solidFill>
                  <a:schemeClr val="tx1"/>
                </a:solidFill>
                <a:latin typeface="Arial" panose="020B0604020202020204" pitchFamily="34" charset="0"/>
                <a:ea typeface="ヒラギノ角ゴ Pro W3" pitchFamily="-112" charset="-128"/>
              </a:defRPr>
            </a:lvl4pPr>
            <a:lvl5pPr>
              <a:defRPr sz="2400">
                <a:solidFill>
                  <a:schemeClr val="tx1"/>
                </a:solidFill>
                <a:latin typeface="Arial" panose="020B0604020202020204"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Iceland</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Ireland </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Italy	</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Japan </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Liechtenstein</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Luxembourg</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Monaco</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The Netherlands</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New Zealand</a:t>
            </a:r>
          </a:p>
        </p:txBody>
      </p:sp>
      <p:sp>
        <p:nvSpPr>
          <p:cNvPr id="19462" name="Rectangle 6">
            <a:extLst>
              <a:ext uri="{FF2B5EF4-FFF2-40B4-BE49-F238E27FC236}">
                <a16:creationId xmlns:a16="http://schemas.microsoft.com/office/drawing/2014/main" id="{8A3DA195-1C80-B042-81EC-B1D5A8F5579A}"/>
              </a:ext>
            </a:extLst>
          </p:cNvPr>
          <p:cNvSpPr>
            <a:spLocks noChangeArrowheads="1"/>
          </p:cNvSpPr>
          <p:nvPr/>
        </p:nvSpPr>
        <p:spPr bwMode="auto">
          <a:xfrm>
            <a:off x="7620000" y="1905000"/>
            <a:ext cx="2438400" cy="3124200"/>
          </a:xfrm>
          <a:prstGeom prst="rect">
            <a:avLst/>
          </a:prstGeom>
          <a:noFill/>
          <a:ln>
            <a:noFill/>
          </a:ln>
          <a:effectLst>
            <a:outerShdw dist="35921" dir="2700000" algn="ctr" rotWithShape="0">
              <a:schemeClr val="bg2"/>
            </a:outerShdw>
          </a:effectLst>
        </p:spPr>
        <p:txBody>
          <a:bodyPr/>
          <a:lstStyle>
            <a:lvl1pPr marL="609600" indent="-609600">
              <a:defRPr sz="2400">
                <a:solidFill>
                  <a:schemeClr val="tx1"/>
                </a:solidFill>
                <a:latin typeface="Arial" panose="020B0604020202020204" pitchFamily="34" charset="0"/>
                <a:ea typeface="ヒラギノ角ゴ Pro W3" pitchFamily="-112" charset="-128"/>
              </a:defRPr>
            </a:lvl1pPr>
            <a:lvl2pPr marL="37931725" indent="-37474525">
              <a:defRPr sz="2400">
                <a:solidFill>
                  <a:schemeClr val="tx1"/>
                </a:solidFill>
                <a:latin typeface="Arial" panose="020B0604020202020204" pitchFamily="34" charset="0"/>
                <a:ea typeface="ヒラギノ角ゴ Pro W3" pitchFamily="-112" charset="-128"/>
              </a:defRPr>
            </a:lvl2pPr>
            <a:lvl3pPr>
              <a:defRPr sz="2400">
                <a:solidFill>
                  <a:schemeClr val="tx1"/>
                </a:solidFill>
                <a:latin typeface="Arial" panose="020B0604020202020204" pitchFamily="34" charset="0"/>
                <a:ea typeface="ヒラギノ角ゴ Pro W3" pitchFamily="-112" charset="-128"/>
              </a:defRPr>
            </a:lvl3pPr>
            <a:lvl4pPr>
              <a:defRPr sz="2400">
                <a:solidFill>
                  <a:schemeClr val="tx1"/>
                </a:solidFill>
                <a:latin typeface="Arial" panose="020B0604020202020204" pitchFamily="34" charset="0"/>
                <a:ea typeface="ヒラギノ角ゴ Pro W3" pitchFamily="-112" charset="-128"/>
              </a:defRPr>
            </a:lvl4pPr>
            <a:lvl5pPr>
              <a:defRPr sz="2400">
                <a:solidFill>
                  <a:schemeClr val="tx1"/>
                </a:solidFill>
                <a:latin typeface="Arial" panose="020B0604020202020204"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Norway</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Portugal</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San Marino</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Singapore</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Slovenia</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Spain</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Sweden</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Switzerland</a:t>
            </a:r>
          </a:p>
          <a:p>
            <a:pPr eaLnBrk="1" hangingPunct="1">
              <a:spcBef>
                <a:spcPct val="20000"/>
              </a:spcBef>
              <a:buClr>
                <a:schemeClr val="hlink"/>
              </a:buClr>
              <a:buSzPct val="70000"/>
              <a:buFont typeface="Wingdings" panose="05000000000000000000" pitchFamily="2" charset="2"/>
              <a:buChar char="n"/>
              <a:defRPr/>
            </a:pPr>
            <a:r>
              <a:rPr lang="en-US" altLang="es-VE" sz="1800">
                <a:effectLst>
                  <a:outerShdw blurRad="38100" dist="38100" dir="2700000" algn="tl">
                    <a:srgbClr val="000000"/>
                  </a:outerShdw>
                </a:effectLst>
              </a:rPr>
              <a:t>United Kingdom</a:t>
            </a:r>
          </a:p>
        </p:txBody>
      </p:sp>
      <p:sp>
        <p:nvSpPr>
          <p:cNvPr id="19463" name="Rectangle 7">
            <a:extLst>
              <a:ext uri="{FF2B5EF4-FFF2-40B4-BE49-F238E27FC236}">
                <a16:creationId xmlns:a16="http://schemas.microsoft.com/office/drawing/2014/main" id="{16B8E869-A9D5-9760-43C8-B7FCC0529167}"/>
              </a:ext>
            </a:extLst>
          </p:cNvPr>
          <p:cNvSpPr>
            <a:spLocks noChangeArrowheads="1"/>
          </p:cNvSpPr>
          <p:nvPr/>
        </p:nvSpPr>
        <p:spPr bwMode="auto">
          <a:xfrm>
            <a:off x="1828800" y="5105400"/>
            <a:ext cx="8534400" cy="533400"/>
          </a:xfrm>
          <a:prstGeom prst="rect">
            <a:avLst/>
          </a:prstGeom>
          <a:noFill/>
          <a:ln>
            <a:noFill/>
          </a:ln>
          <a:effectLst>
            <a:outerShdw dist="35921" dir="2700000" algn="ctr" rotWithShape="0">
              <a:schemeClr val="bg2"/>
            </a:outerShdw>
          </a:effectLst>
        </p:spPr>
        <p:txBody>
          <a:bodyPr/>
          <a:lstStyle>
            <a:lvl1pPr marL="609600" indent="-609600">
              <a:defRPr sz="2400">
                <a:solidFill>
                  <a:schemeClr val="tx1"/>
                </a:solidFill>
                <a:latin typeface="Arial" panose="020B0604020202020204" pitchFamily="34" charset="0"/>
                <a:ea typeface="ヒラギノ角ゴ Pro W3" pitchFamily="-112" charset="-128"/>
              </a:defRPr>
            </a:lvl1pPr>
            <a:lvl2pPr marL="37931725" indent="-37474525">
              <a:defRPr sz="2400">
                <a:solidFill>
                  <a:schemeClr val="tx1"/>
                </a:solidFill>
                <a:latin typeface="Arial" panose="020B0604020202020204" pitchFamily="34" charset="0"/>
                <a:ea typeface="ヒラギノ角ゴ Pro W3" pitchFamily="-112" charset="-128"/>
              </a:defRPr>
            </a:lvl2pPr>
            <a:lvl3pPr>
              <a:defRPr sz="2400">
                <a:solidFill>
                  <a:schemeClr val="tx1"/>
                </a:solidFill>
                <a:latin typeface="Arial" panose="020B0604020202020204" pitchFamily="34" charset="0"/>
                <a:ea typeface="ヒラギノ角ゴ Pro W3" pitchFamily="-112" charset="-128"/>
              </a:defRPr>
            </a:lvl3pPr>
            <a:lvl4pPr>
              <a:defRPr sz="2400">
                <a:solidFill>
                  <a:schemeClr val="tx1"/>
                </a:solidFill>
                <a:latin typeface="Arial" panose="020B0604020202020204" pitchFamily="34" charset="0"/>
                <a:ea typeface="ヒラギノ角ゴ Pro W3" pitchFamily="-112" charset="-128"/>
              </a:defRPr>
            </a:lvl4pPr>
            <a:lvl5pPr>
              <a:defRPr sz="2400">
                <a:solidFill>
                  <a:schemeClr val="tx1"/>
                </a:solidFill>
                <a:latin typeface="Arial" panose="020B0604020202020204" pitchFamily="34" charset="0"/>
                <a:ea typeface="ヒラギノ角ゴ Pro W3" pitchFamily="-112"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12" charset="-128"/>
              </a:defRPr>
            </a:lvl9pPr>
          </a:lstStyle>
          <a:p>
            <a:pPr eaLnBrk="1" hangingPunct="1">
              <a:lnSpc>
                <a:spcPct val="60000"/>
              </a:lnSpc>
              <a:spcBef>
                <a:spcPct val="20000"/>
              </a:spcBef>
              <a:buClr>
                <a:schemeClr val="hlink"/>
              </a:buClr>
              <a:buSzPct val="70000"/>
              <a:buFont typeface="Wingdings" panose="05000000000000000000" pitchFamily="2" charset="2"/>
              <a:buNone/>
              <a:defRPr/>
            </a:pPr>
            <a:r>
              <a:rPr lang="en-US" altLang="es-VE" sz="1800" b="1">
                <a:effectLst>
                  <a:outerShdw blurRad="38100" dist="38100" dir="2700000" algn="tl">
                    <a:srgbClr val="000000"/>
                  </a:outerShdw>
                </a:effectLst>
              </a:rPr>
              <a:t>Note:</a:t>
            </a:r>
            <a:r>
              <a:rPr lang="en-US" altLang="es-VE" sz="1800">
                <a:effectLst>
                  <a:outerShdw blurRad="38100" dist="38100" dir="2700000" algn="tl">
                    <a:srgbClr val="000000"/>
                  </a:outerShdw>
                </a:effectLst>
              </a:rPr>
              <a:t>  No change of status or extension may be obtained under this classification.</a:t>
            </a:r>
          </a:p>
          <a:p>
            <a:pPr eaLnBrk="1" hangingPunct="1">
              <a:lnSpc>
                <a:spcPct val="60000"/>
              </a:lnSpc>
              <a:spcBef>
                <a:spcPct val="20000"/>
              </a:spcBef>
              <a:buClr>
                <a:schemeClr val="hlink"/>
              </a:buClr>
              <a:buSzPct val="70000"/>
              <a:buFont typeface="Wingdings" panose="05000000000000000000" pitchFamily="2" charset="2"/>
              <a:buNone/>
              <a:defRPr/>
            </a:pPr>
            <a:r>
              <a:rPr lang="en-US" altLang="es-VE" sz="1800">
                <a:effectLst>
                  <a:outerShdw blurRad="38100" dist="38100" dir="2700000" algn="tl">
                    <a:srgbClr val="000000"/>
                  </a:outerShdw>
                </a:effectLst>
              </a:rPr>
              <a:t>          	Under certain circumstances (immediate relatives of citizens), adjustment of status will be permitted.</a:t>
            </a:r>
            <a:r>
              <a:rPr lang="en-US" altLang="es-VE" sz="3200">
                <a:effectLst>
                  <a:outerShdw blurRad="38100" dist="38100" dir="2700000" algn="tl">
                    <a:srgbClr val="000000"/>
                  </a:outerShdw>
                </a:effectLst>
                <a:latin typeface="Garamond" panose="02020404030301010803" pitchFamily="18" charset="0"/>
              </a:rPr>
              <a:t> </a:t>
            </a:r>
          </a:p>
          <a:p>
            <a:pPr eaLnBrk="1" hangingPunct="1">
              <a:spcBef>
                <a:spcPct val="20000"/>
              </a:spcBef>
              <a:buClr>
                <a:schemeClr val="hlink"/>
              </a:buClr>
              <a:buSzPct val="70000"/>
              <a:buFont typeface="Wingdings" panose="05000000000000000000" pitchFamily="2" charset="2"/>
              <a:buNone/>
              <a:defRPr/>
            </a:pPr>
            <a:endParaRPr lang="en-US" altLang="es-VE" sz="3200">
              <a:effectLst>
                <a:outerShdw blurRad="38100" dist="38100" dir="2700000" algn="tl">
                  <a:srgbClr val="000000"/>
                </a:outerShdw>
              </a:effectLst>
              <a:latin typeface="Garamond" panose="02020404030301010803" pitchFamily="18" charset="0"/>
            </a:endParaRPr>
          </a:p>
        </p:txBody>
      </p:sp>
      <p:sp>
        <p:nvSpPr>
          <p:cNvPr id="29704" name="Footer Placeholder 7">
            <a:extLst>
              <a:ext uri="{FF2B5EF4-FFF2-40B4-BE49-F238E27FC236}">
                <a16:creationId xmlns:a16="http://schemas.microsoft.com/office/drawing/2014/main" id="{EE1A2F0C-ED1E-17C7-FAC8-7D97D3D1211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fade">
                                      <p:cBhvr>
                                        <p:cTn id="11" dur="500"/>
                                        <p:tgtEl>
                                          <p:spTgt spid="19459">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500"/>
                                        <p:tgtEl>
                                          <p:spTgt spid="19460"/>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9461"/>
                                        </p:tgtEl>
                                        <p:attrNameLst>
                                          <p:attrName>style.visibility</p:attrName>
                                        </p:attrNameLst>
                                      </p:cBhvr>
                                      <p:to>
                                        <p:strVal val="visible"/>
                                      </p:to>
                                    </p:set>
                                    <p:animEffect transition="in" filter="fade">
                                      <p:cBhvr>
                                        <p:cTn id="19" dur="500"/>
                                        <p:tgtEl>
                                          <p:spTgt spid="19461"/>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fade">
                                      <p:cBhvr>
                                        <p:cTn id="23" dur="500"/>
                                        <p:tgtEl>
                                          <p:spTgt spid="19462"/>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463">
                                            <p:txEl>
                                              <p:pRg st="0" end="0"/>
                                            </p:txEl>
                                          </p:spTgt>
                                        </p:tgtEl>
                                        <p:attrNameLst>
                                          <p:attrName>style.visibility</p:attrName>
                                        </p:attrNameLst>
                                      </p:cBhvr>
                                      <p:to>
                                        <p:strVal val="visible"/>
                                      </p:to>
                                    </p:set>
                                    <p:animEffect transition="in" filter="fade">
                                      <p:cBhvr>
                                        <p:cTn id="27" dur="500"/>
                                        <p:tgtEl>
                                          <p:spTgt spid="19463">
                                            <p:txEl>
                                              <p:pRg st="0" end="0"/>
                                            </p:txEl>
                                          </p:spTgt>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9463">
                                            <p:txEl>
                                              <p:pRg st="1" end="1"/>
                                            </p:txEl>
                                          </p:spTgt>
                                        </p:tgtEl>
                                        <p:attrNameLst>
                                          <p:attrName>style.visibility</p:attrName>
                                        </p:attrNameLst>
                                      </p:cBhvr>
                                      <p:to>
                                        <p:strVal val="visible"/>
                                      </p:to>
                                    </p:set>
                                    <p:animEffect transition="in" filter="fade">
                                      <p:cBhvr>
                                        <p:cTn id="31" dur="500"/>
                                        <p:tgtEl>
                                          <p:spTgt spid="194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P spid="19460" grpId="0"/>
      <p:bldP spid="19461" grpId="0"/>
      <p:bldP spid="194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7E4BACCC-2A6A-970E-F88E-596107B81BAC}"/>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0483" name="Rectangle 3">
            <a:extLst>
              <a:ext uri="{FF2B5EF4-FFF2-40B4-BE49-F238E27FC236}">
                <a16:creationId xmlns:a16="http://schemas.microsoft.com/office/drawing/2014/main" id="{5D5E507D-F3B3-CCE4-6E99-B5A808BD465B}"/>
              </a:ext>
            </a:extLst>
          </p:cNvPr>
          <p:cNvSpPr>
            <a:spLocks noGrp="1" noChangeArrowheads="1"/>
          </p:cNvSpPr>
          <p:nvPr>
            <p:ph type="body" idx="1"/>
          </p:nvPr>
        </p:nvSpPr>
        <p:spPr>
          <a:xfrm>
            <a:off x="1524000" y="1371600"/>
            <a:ext cx="4800600" cy="3962400"/>
          </a:xfrm>
          <a:effectLst>
            <a:outerShdw blurRad="63500" dist="35921" dir="2700000" algn="ctr" rotWithShape="0">
              <a:schemeClr val="bg2"/>
            </a:outerShdw>
          </a:effectLst>
        </p:spPr>
        <p:txBody>
          <a:bodyPr>
            <a:normAutofit fontScale="92500" lnSpcReduction="10000"/>
          </a:bodyPr>
          <a:lstStyle/>
          <a:p>
            <a:pPr eaLnBrk="1" hangingPunct="1">
              <a:buFont typeface="Wingdings" panose="05000000000000000000" pitchFamily="2" charset="2"/>
              <a:buNone/>
              <a:defRPr/>
            </a:pPr>
            <a:r>
              <a:rPr lang="en-US" altLang="es-VE" sz="1800" b="1" dirty="0">
                <a:latin typeface="Verdana" panose="020B0604030504040204" pitchFamily="34" charset="0"/>
              </a:rPr>
              <a:t>    The Arrival/Departure Document, Form I-94 Card, is issued at the port of entry.  The card is white for the B-1/B-2 visitor and green for the ninety day VWP visa.  At the port of entry, the Form I-94 is completed to request permission for admission to the U.S. The B-2 is initially granted for six months and can be extended for up to one year.  The B-1 is granted for the time needed to complete business activities and may be extended for up to one year</a:t>
            </a:r>
            <a:r>
              <a:rPr lang="en-US" altLang="es-VE" sz="1800" dirty="0">
                <a:latin typeface="Verdana" panose="020B0604030504040204" pitchFamily="34" charset="0"/>
              </a:rPr>
              <a:t>.</a:t>
            </a:r>
          </a:p>
          <a:p>
            <a:pPr eaLnBrk="1" hangingPunct="1">
              <a:buFont typeface="Wingdings" panose="05000000000000000000" pitchFamily="2" charset="2"/>
              <a:buNone/>
              <a:defRPr/>
            </a:pPr>
            <a:r>
              <a:rPr lang="en-US" altLang="es-VE" sz="1800" dirty="0">
                <a:latin typeface="Verdana" panose="020B0604030504040204" pitchFamily="34" charset="0"/>
              </a:rPr>
              <a:t> </a:t>
            </a:r>
          </a:p>
          <a:p>
            <a:pPr eaLnBrk="1" hangingPunct="1">
              <a:buFont typeface="Wingdings" panose="05000000000000000000" pitchFamily="2" charset="2"/>
              <a:buNone/>
              <a:defRPr/>
            </a:pPr>
            <a:r>
              <a:rPr lang="en-US" altLang="es-VE" sz="1800" dirty="0">
                <a:latin typeface="Verdana" panose="020B0604030504040204" pitchFamily="34" charset="0"/>
              </a:rPr>
              <a:t>	</a:t>
            </a:r>
          </a:p>
          <a:p>
            <a:pPr eaLnBrk="1" hangingPunct="1">
              <a:buFont typeface="Wingdings" panose="05000000000000000000" pitchFamily="2" charset="2"/>
              <a:buNone/>
              <a:defRPr/>
            </a:pPr>
            <a:endParaRPr lang="en-US" altLang="es-VE" sz="1800" dirty="0">
              <a:latin typeface="Verdana" panose="020B0604030504040204" pitchFamily="34" charset="0"/>
            </a:endParaRPr>
          </a:p>
        </p:txBody>
      </p:sp>
      <p:sp>
        <p:nvSpPr>
          <p:cNvPr id="20484" name="Text Box 4">
            <a:extLst>
              <a:ext uri="{FF2B5EF4-FFF2-40B4-BE49-F238E27FC236}">
                <a16:creationId xmlns:a16="http://schemas.microsoft.com/office/drawing/2014/main" id="{9C139BB6-F1D3-F275-8484-5F32CA5F53A1}"/>
              </a:ext>
            </a:extLst>
          </p:cNvPr>
          <p:cNvSpPr txBox="1">
            <a:spLocks noChangeArrowheads="1"/>
          </p:cNvSpPr>
          <p:nvPr/>
        </p:nvSpPr>
        <p:spPr bwMode="auto">
          <a:xfrm>
            <a:off x="7696201" y="4343400"/>
            <a:ext cx="1717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I-94 Sample</a:t>
            </a:r>
          </a:p>
        </p:txBody>
      </p:sp>
      <p:sp>
        <p:nvSpPr>
          <p:cNvPr id="20485" name="Rectangle 5">
            <a:extLst>
              <a:ext uri="{FF2B5EF4-FFF2-40B4-BE49-F238E27FC236}">
                <a16:creationId xmlns:a16="http://schemas.microsoft.com/office/drawing/2014/main" id="{728DFD40-95F7-8BBB-1D9E-1AD8B6B13674}"/>
              </a:ext>
            </a:extLst>
          </p:cNvPr>
          <p:cNvSpPr>
            <a:spLocks noChangeArrowheads="1"/>
          </p:cNvSpPr>
          <p:nvPr/>
        </p:nvSpPr>
        <p:spPr bwMode="auto">
          <a:xfrm>
            <a:off x="6553200" y="1728788"/>
            <a:ext cx="3962400" cy="25908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31750" name="Footer Placeholder 6">
            <a:extLst>
              <a:ext uri="{FF2B5EF4-FFF2-40B4-BE49-F238E27FC236}">
                <a16:creationId xmlns:a16="http://schemas.microsoft.com/office/drawing/2014/main" id="{6816D8DE-E693-B042-F4DC-7D9B67A7A71C}"/>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pic>
        <p:nvPicPr>
          <p:cNvPr id="31751" name="Picture 2">
            <a:extLst>
              <a:ext uri="{FF2B5EF4-FFF2-40B4-BE49-F238E27FC236}">
                <a16:creationId xmlns:a16="http://schemas.microsoft.com/office/drawing/2014/main" id="{108CDD84-E619-8291-D67A-F08469BA3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50" y="1779588"/>
            <a:ext cx="38735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500"/>
                                        <p:tgtEl>
                                          <p:spTgt spid="20483">
                                            <p:txEl>
                                              <p:pRg st="1" end="1"/>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fade">
                                      <p:cBhvr>
                                        <p:cTn id="15" dur="500"/>
                                        <p:tgtEl>
                                          <p:spTgt spid="2048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0485"/>
                                        </p:tgtEl>
                                        <p:attrNameLst>
                                          <p:attrName>style.visibility</p:attrName>
                                        </p:attrNameLst>
                                      </p:cBhvr>
                                      <p:to>
                                        <p:strVal val="visible"/>
                                      </p:to>
                                    </p:set>
                                    <p:animEffect transition="in" filter="blinds(horizontal)">
                                      <p:cBhvr>
                                        <p:cTn id="18" dur="1000"/>
                                        <p:tgtEl>
                                          <p:spTgt spid="20485"/>
                                        </p:tgtEl>
                                      </p:cBhvr>
                                    </p:animEffect>
                                  </p:childTnLst>
                                </p:cTn>
                              </p:par>
                            </p:childTnLst>
                          </p:cTn>
                        </p:par>
                        <p:par>
                          <p:cTn id="19" fill="hold" nodeType="afterGroup">
                            <p:stCondLst>
                              <p:cond delay="2000"/>
                            </p:stCondLst>
                            <p:childTnLst>
                              <p:par>
                                <p:cTn id="20" presetID="3" presetClass="entr" presetSubtype="10" fill="hold" nodeType="afterEffect">
                                  <p:stCondLst>
                                    <p:cond delay="0"/>
                                  </p:stCondLst>
                                  <p:childTnLst>
                                    <p:set>
                                      <p:cBhvr>
                                        <p:cTn id="21" dur="1" fill="hold">
                                          <p:stCondLst>
                                            <p:cond delay="0"/>
                                          </p:stCondLst>
                                        </p:cTn>
                                        <p:tgtEl>
                                          <p:spTgt spid="20484"/>
                                        </p:tgtEl>
                                        <p:attrNameLst>
                                          <p:attrName>style.visibility</p:attrName>
                                        </p:attrNameLst>
                                      </p:cBhvr>
                                      <p:to>
                                        <p:strVal val="visible"/>
                                      </p:to>
                                    </p:set>
                                    <p:animEffect transition="in" filter="blinds(horizontal)">
                                      <p:cBhvr>
                                        <p:cTn id="2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p:bldP spid="204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FD7D3C42-9790-05FC-E4EF-D475308567E2}"/>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1507" name="Rectangle 3">
            <a:extLst>
              <a:ext uri="{FF2B5EF4-FFF2-40B4-BE49-F238E27FC236}">
                <a16:creationId xmlns:a16="http://schemas.microsoft.com/office/drawing/2014/main" id="{40D4CBDA-68E6-B485-509B-D00044F47B3A}"/>
              </a:ext>
            </a:extLst>
          </p:cNvPr>
          <p:cNvSpPr>
            <a:spLocks noGrp="1" noChangeArrowheads="1"/>
          </p:cNvSpPr>
          <p:nvPr>
            <p:ph type="body" idx="1"/>
          </p:nvPr>
        </p:nvSpPr>
        <p:spPr>
          <a:xfrm>
            <a:off x="1524000" y="1447800"/>
            <a:ext cx="8534400" cy="3733800"/>
          </a:xfrm>
          <a:effectLst>
            <a:outerShdw blurRad="63500" dist="35921" dir="2700000" algn="ctr" rotWithShape="0">
              <a:schemeClr val="bg2"/>
            </a:outerShdw>
          </a:effectLst>
        </p:spPr>
        <p:txBody>
          <a:bodyPr/>
          <a:lstStyle/>
          <a:p>
            <a:pPr marL="609600" indent="-609600">
              <a:buNone/>
              <a:defRPr/>
            </a:pPr>
            <a:r>
              <a:rPr lang="en-US" altLang="es-VE" sz="2000">
                <a:latin typeface="Verdana" panose="020B0604030504040204" pitchFamily="34" charset="0"/>
              </a:rPr>
              <a:t>	</a:t>
            </a:r>
          </a:p>
          <a:p>
            <a:pPr marL="609600" indent="-609600">
              <a:buNone/>
              <a:defRPr/>
            </a:pPr>
            <a:r>
              <a:rPr lang="en-US" altLang="es-VE" sz="2000">
                <a:latin typeface="Verdana" panose="020B0604030504040204" pitchFamily="34" charset="0"/>
              </a:rPr>
              <a:t>	</a:t>
            </a:r>
            <a:r>
              <a:rPr lang="en-US" altLang="es-VE" sz="2000" b="1">
                <a:latin typeface="Verdana" panose="020B0604030504040204" pitchFamily="34" charset="0"/>
              </a:rPr>
              <a:t>An individual’s failure to maintain status or overstaying for the allotted time may trigger consequences under the Illegal Immigration Reform and Immigration Responsibility Act (IIRAIRA) (1996).  Under this law, a person who is unlawfully present for more than 180 days but less than 1 year who voluntarily departs is barred from readmission for 3 years.  A person unlawfully present for more than one year who departs is barred from re-entry for a period of 10 years.  This is known as the “3/10” bar rule.</a:t>
            </a:r>
          </a:p>
        </p:txBody>
      </p:sp>
      <p:sp>
        <p:nvSpPr>
          <p:cNvPr id="33796" name="Footer Placeholder 3">
            <a:extLst>
              <a:ext uri="{FF2B5EF4-FFF2-40B4-BE49-F238E27FC236}">
                <a16:creationId xmlns:a16="http://schemas.microsoft.com/office/drawing/2014/main" id="{C86D3373-8BDD-4D20-C43B-66EB590B2F42}"/>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669B3094-0839-04D1-1410-9C0E57C93FAA}"/>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2531" name="Rectangle 3">
            <a:extLst>
              <a:ext uri="{FF2B5EF4-FFF2-40B4-BE49-F238E27FC236}">
                <a16:creationId xmlns:a16="http://schemas.microsoft.com/office/drawing/2014/main" id="{4C5515B6-F91B-18EF-7032-9EECDB691EEB}"/>
              </a:ext>
            </a:extLst>
          </p:cNvPr>
          <p:cNvSpPr>
            <a:spLocks noGrp="1" noChangeArrowheads="1"/>
          </p:cNvSpPr>
          <p:nvPr>
            <p:ph type="body" idx="1"/>
          </p:nvPr>
        </p:nvSpPr>
        <p:spPr>
          <a:xfrm>
            <a:off x="1524000" y="1447800"/>
            <a:ext cx="8534400" cy="3733800"/>
          </a:xfrm>
          <a:effectLst>
            <a:outerShdw blurRad="63500" dist="35921" dir="2700000" algn="ctr" rotWithShape="0">
              <a:schemeClr val="bg2"/>
            </a:outerShdw>
          </a:effectLst>
        </p:spPr>
        <p:txBody>
          <a:bodyPr>
            <a:normAutofit lnSpcReduction="10000"/>
          </a:bodyPr>
          <a:lstStyle/>
          <a:p>
            <a:pPr marL="609600" indent="-609600">
              <a:buNone/>
              <a:defRPr/>
            </a:pPr>
            <a:endParaRPr lang="en-US" altLang="es-VE" sz="2000" dirty="0">
              <a:latin typeface="Verdana" panose="020B0604030504040204" pitchFamily="34" charset="0"/>
            </a:endParaRPr>
          </a:p>
          <a:p>
            <a:pPr marL="609600" indent="-609600">
              <a:buNone/>
              <a:defRPr/>
            </a:pPr>
            <a:r>
              <a:rPr lang="en-US" altLang="es-VE" sz="2000" dirty="0">
                <a:latin typeface="Verdana" panose="020B0604030504040204" pitchFamily="34" charset="0"/>
              </a:rPr>
              <a:t>	</a:t>
            </a:r>
            <a:r>
              <a:rPr lang="en-US" altLang="es-VE" sz="2000" b="1" dirty="0">
                <a:latin typeface="Verdana" panose="020B0604030504040204" pitchFamily="34" charset="0"/>
              </a:rPr>
              <a:t>If the alien is refused entry at the border or port of entry because of fraud, criminal activity, false documents, violation of prior authorized stay or pre-conceived intent, he or she will be removed immediately (expedited removal) and held to be inadmissible to the U.S.  He/she will be barred from re-entry for a period of 5-10  years.	</a:t>
            </a:r>
          </a:p>
          <a:p>
            <a:pPr marL="609600" indent="-609600">
              <a:buNone/>
              <a:defRPr/>
            </a:pPr>
            <a:endParaRPr lang="en-US" altLang="es-VE" sz="2000" b="1" dirty="0">
              <a:latin typeface="Verdana" panose="020B0604030504040204" pitchFamily="34" charset="0"/>
            </a:endParaRPr>
          </a:p>
          <a:p>
            <a:pPr marL="609600" indent="-609600">
              <a:buNone/>
              <a:defRPr/>
            </a:pPr>
            <a:r>
              <a:rPr lang="en-US" altLang="es-VE" sz="2000" b="1" dirty="0">
                <a:latin typeface="Verdana" panose="020B0604030504040204" pitchFamily="34" charset="0"/>
              </a:rPr>
              <a:t>	Extensions of stays are obtained by filing the Application to Extend Status/Change Non- Immigrant Status, Form I-539</a:t>
            </a:r>
          </a:p>
        </p:txBody>
      </p:sp>
      <p:sp>
        <p:nvSpPr>
          <p:cNvPr id="35844" name="Footer Placeholder 3">
            <a:extLst>
              <a:ext uri="{FF2B5EF4-FFF2-40B4-BE49-F238E27FC236}">
                <a16:creationId xmlns:a16="http://schemas.microsoft.com/office/drawing/2014/main" id="{A5F6041E-AD33-BD38-C7C1-1EC34BBBEDE8}"/>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1000"/>
                                        <p:tgtEl>
                                          <p:spTgt spid="2253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fade">
                                      <p:cBhvr>
                                        <p:cTn id="10" dur="1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455F9BBC-FAC1-995E-B318-AF8932CAA21C}"/>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5603" name="Rectangle 3">
            <a:extLst>
              <a:ext uri="{FF2B5EF4-FFF2-40B4-BE49-F238E27FC236}">
                <a16:creationId xmlns:a16="http://schemas.microsoft.com/office/drawing/2014/main" id="{A0A3545F-F351-92FD-4F9C-AF5A59149135}"/>
              </a:ext>
            </a:extLst>
          </p:cNvPr>
          <p:cNvSpPr>
            <a:spLocks noChangeArrowheads="1"/>
          </p:cNvSpPr>
          <p:nvPr/>
        </p:nvSpPr>
        <p:spPr bwMode="auto">
          <a:xfrm>
            <a:off x="182880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25604" name="Text Box 4">
            <a:extLst>
              <a:ext uri="{FF2B5EF4-FFF2-40B4-BE49-F238E27FC236}">
                <a16:creationId xmlns:a16="http://schemas.microsoft.com/office/drawing/2014/main" id="{EAF5A5FB-8EA9-AE00-B941-61C5A9115B19}"/>
              </a:ext>
            </a:extLst>
          </p:cNvPr>
          <p:cNvSpPr txBox="1">
            <a:spLocks noChangeArrowheads="1"/>
          </p:cNvSpPr>
          <p:nvPr/>
        </p:nvSpPr>
        <p:spPr bwMode="auto">
          <a:xfrm>
            <a:off x="8763001" y="3048001"/>
            <a:ext cx="1638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Form I-539</a:t>
            </a:r>
          </a:p>
        </p:txBody>
      </p:sp>
      <p:sp>
        <p:nvSpPr>
          <p:cNvPr id="37893" name="Footer Placeholder 7">
            <a:extLst>
              <a:ext uri="{FF2B5EF4-FFF2-40B4-BE49-F238E27FC236}">
                <a16:creationId xmlns:a16="http://schemas.microsoft.com/office/drawing/2014/main" id="{18A24FE5-0610-81B1-4E06-15FFD83E51F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pic>
        <p:nvPicPr>
          <p:cNvPr id="37894" name="Picture 2" descr="A close-up of a form&#10;&#10;Description automatically generated">
            <a:extLst>
              <a:ext uri="{FF2B5EF4-FFF2-40B4-BE49-F238E27FC236}">
                <a16:creationId xmlns:a16="http://schemas.microsoft.com/office/drawing/2014/main" id="{BC8E1CDF-8968-6AD6-D0A5-3809B0788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352550"/>
            <a:ext cx="3149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19C0045-6565-D7FF-61EC-C84792145FC6}"/>
              </a:ext>
            </a:extLst>
          </p:cNvPr>
          <p:cNvSpPr>
            <a:spLocks noChangeArrowheads="1"/>
          </p:cNvSpPr>
          <p:nvPr/>
        </p:nvSpPr>
        <p:spPr bwMode="auto">
          <a:xfrm>
            <a:off x="531495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pic>
        <p:nvPicPr>
          <p:cNvPr id="37896" name="Picture 6" descr="A close-up of a form&#10;&#10;Description automatically generated">
            <a:extLst>
              <a:ext uri="{FF2B5EF4-FFF2-40B4-BE49-F238E27FC236}">
                <a16:creationId xmlns:a16="http://schemas.microsoft.com/office/drawing/2014/main" id="{4E9B9961-200B-518C-DFCB-C5F4D8846D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8450" y="1352550"/>
            <a:ext cx="3149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blinds(horizontal)">
                                      <p:cBhvr>
                                        <p:cTn id="11" dur="500"/>
                                        <p:tgtEl>
                                          <p:spTgt spid="2560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1E23733E-918C-30A0-6788-9CCA8839BD5A}"/>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5603" name="Rectangle 3">
            <a:extLst>
              <a:ext uri="{FF2B5EF4-FFF2-40B4-BE49-F238E27FC236}">
                <a16:creationId xmlns:a16="http://schemas.microsoft.com/office/drawing/2014/main" id="{5B062E0C-F3ED-6E4C-2B26-A6CDB0D08CE8}"/>
              </a:ext>
            </a:extLst>
          </p:cNvPr>
          <p:cNvSpPr>
            <a:spLocks noChangeArrowheads="1"/>
          </p:cNvSpPr>
          <p:nvPr/>
        </p:nvSpPr>
        <p:spPr bwMode="auto">
          <a:xfrm>
            <a:off x="182880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25604" name="Text Box 4">
            <a:extLst>
              <a:ext uri="{FF2B5EF4-FFF2-40B4-BE49-F238E27FC236}">
                <a16:creationId xmlns:a16="http://schemas.microsoft.com/office/drawing/2014/main" id="{D185A5A1-50F7-DA61-06C4-54BD9A1934A7}"/>
              </a:ext>
            </a:extLst>
          </p:cNvPr>
          <p:cNvSpPr txBox="1">
            <a:spLocks noChangeArrowheads="1"/>
          </p:cNvSpPr>
          <p:nvPr/>
        </p:nvSpPr>
        <p:spPr bwMode="auto">
          <a:xfrm>
            <a:off x="8763001" y="3048001"/>
            <a:ext cx="1638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Form I-539</a:t>
            </a:r>
          </a:p>
        </p:txBody>
      </p:sp>
      <p:sp>
        <p:nvSpPr>
          <p:cNvPr id="39941" name="Footer Placeholder 7">
            <a:extLst>
              <a:ext uri="{FF2B5EF4-FFF2-40B4-BE49-F238E27FC236}">
                <a16:creationId xmlns:a16="http://schemas.microsoft.com/office/drawing/2014/main" id="{3AC41299-1D44-38BB-391B-6BF92B55B7C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
        <p:nvSpPr>
          <p:cNvPr id="4" name="Rectangle 3">
            <a:extLst>
              <a:ext uri="{FF2B5EF4-FFF2-40B4-BE49-F238E27FC236}">
                <a16:creationId xmlns:a16="http://schemas.microsoft.com/office/drawing/2014/main" id="{A9163448-82D9-0BC1-3734-18A79D55A08A}"/>
              </a:ext>
            </a:extLst>
          </p:cNvPr>
          <p:cNvSpPr>
            <a:spLocks noChangeArrowheads="1"/>
          </p:cNvSpPr>
          <p:nvPr/>
        </p:nvSpPr>
        <p:spPr bwMode="auto">
          <a:xfrm>
            <a:off x="531495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pic>
        <p:nvPicPr>
          <p:cNvPr id="39943" name="Picture 4" descr="A close-up of a questionnaire&#10;&#10;Description automatically generated">
            <a:extLst>
              <a:ext uri="{FF2B5EF4-FFF2-40B4-BE49-F238E27FC236}">
                <a16:creationId xmlns:a16="http://schemas.microsoft.com/office/drawing/2014/main" id="{E5B34028-82DB-BE30-EAE6-F2E38A89B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357314"/>
            <a:ext cx="314325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A close-up of a document&#10;&#10;Description automatically generated">
            <a:extLst>
              <a:ext uri="{FF2B5EF4-FFF2-40B4-BE49-F238E27FC236}">
                <a16:creationId xmlns:a16="http://schemas.microsoft.com/office/drawing/2014/main" id="{21A70479-17B8-14C6-218C-6601BC966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864" y="1350964"/>
            <a:ext cx="3152775"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blinds(horizontal)">
                                      <p:cBhvr>
                                        <p:cTn id="11" dur="500"/>
                                        <p:tgtEl>
                                          <p:spTgt spid="2560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B32A297C-4173-EB98-6F15-A94F3B0D36A8}"/>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5603" name="Rectangle 3">
            <a:extLst>
              <a:ext uri="{FF2B5EF4-FFF2-40B4-BE49-F238E27FC236}">
                <a16:creationId xmlns:a16="http://schemas.microsoft.com/office/drawing/2014/main" id="{E1779DC4-3DD6-DB1E-5449-B83E570087D1}"/>
              </a:ext>
            </a:extLst>
          </p:cNvPr>
          <p:cNvSpPr>
            <a:spLocks noChangeArrowheads="1"/>
          </p:cNvSpPr>
          <p:nvPr/>
        </p:nvSpPr>
        <p:spPr bwMode="auto">
          <a:xfrm>
            <a:off x="182880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25604" name="Text Box 4">
            <a:extLst>
              <a:ext uri="{FF2B5EF4-FFF2-40B4-BE49-F238E27FC236}">
                <a16:creationId xmlns:a16="http://schemas.microsoft.com/office/drawing/2014/main" id="{2CCFB7D3-6F14-D91D-D0D6-78D7738408A0}"/>
              </a:ext>
            </a:extLst>
          </p:cNvPr>
          <p:cNvSpPr txBox="1">
            <a:spLocks noChangeArrowheads="1"/>
          </p:cNvSpPr>
          <p:nvPr/>
        </p:nvSpPr>
        <p:spPr bwMode="auto">
          <a:xfrm>
            <a:off x="8763001" y="3048001"/>
            <a:ext cx="1638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Form I-539</a:t>
            </a:r>
          </a:p>
        </p:txBody>
      </p:sp>
      <p:sp>
        <p:nvSpPr>
          <p:cNvPr id="41989" name="Footer Placeholder 7">
            <a:extLst>
              <a:ext uri="{FF2B5EF4-FFF2-40B4-BE49-F238E27FC236}">
                <a16:creationId xmlns:a16="http://schemas.microsoft.com/office/drawing/2014/main" id="{63B072B2-9104-CB6B-C30E-1819F6C46B4B}"/>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
        <p:nvSpPr>
          <p:cNvPr id="4" name="Rectangle 3">
            <a:extLst>
              <a:ext uri="{FF2B5EF4-FFF2-40B4-BE49-F238E27FC236}">
                <a16:creationId xmlns:a16="http://schemas.microsoft.com/office/drawing/2014/main" id="{08411BE8-EA54-AE17-4FDC-D34E8B0A8BFD}"/>
              </a:ext>
            </a:extLst>
          </p:cNvPr>
          <p:cNvSpPr>
            <a:spLocks noChangeArrowheads="1"/>
          </p:cNvSpPr>
          <p:nvPr/>
        </p:nvSpPr>
        <p:spPr bwMode="auto">
          <a:xfrm>
            <a:off x="5314950" y="1295400"/>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pic>
        <p:nvPicPr>
          <p:cNvPr id="41991" name="Picture 2" descr="A close-up of a document&#10;&#10;Description automatically generated">
            <a:extLst>
              <a:ext uri="{FF2B5EF4-FFF2-40B4-BE49-F238E27FC236}">
                <a16:creationId xmlns:a16="http://schemas.microsoft.com/office/drawing/2014/main" id="{277750B2-ADD1-E520-CD84-F02DE26D5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9" y="1347789"/>
            <a:ext cx="31718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9" descr="A close-up of a form&#10;&#10;Description automatically generated">
            <a:extLst>
              <a:ext uri="{FF2B5EF4-FFF2-40B4-BE49-F238E27FC236}">
                <a16:creationId xmlns:a16="http://schemas.microsoft.com/office/drawing/2014/main" id="{2ADEA8D8-F8C3-FD90-874D-67F959A09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9" y="1338264"/>
            <a:ext cx="31718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blinds(horizontal)">
                                      <p:cBhvr>
                                        <p:cTn id="11" dur="500"/>
                                        <p:tgtEl>
                                          <p:spTgt spid="25604"/>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DD7AABEF-6B9B-35BD-D936-B930C86C8F1C}"/>
              </a:ext>
            </a:extLst>
          </p:cNvPr>
          <p:cNvSpPr txBox="1">
            <a:spLocks noChangeArrowheads="1"/>
          </p:cNvSpPr>
          <p:nvPr/>
        </p:nvSpPr>
        <p:spPr bwMode="auto">
          <a:xfrm>
            <a:off x="2057400" y="2286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Summary of the Immigration System</a:t>
            </a:r>
          </a:p>
        </p:txBody>
      </p:sp>
      <p:sp>
        <p:nvSpPr>
          <p:cNvPr id="7171" name="Rectangle 3">
            <a:extLst>
              <a:ext uri="{FF2B5EF4-FFF2-40B4-BE49-F238E27FC236}">
                <a16:creationId xmlns:a16="http://schemas.microsoft.com/office/drawing/2014/main" id="{5D95D11E-A1A6-64D2-B429-F8EFA4016E34}"/>
              </a:ext>
            </a:extLst>
          </p:cNvPr>
          <p:cNvSpPr>
            <a:spLocks noGrp="1" noChangeArrowheads="1"/>
          </p:cNvSpPr>
          <p:nvPr>
            <p:ph type="body" idx="1"/>
          </p:nvPr>
        </p:nvSpPr>
        <p:spPr>
          <a:xfrm>
            <a:off x="1905000" y="1219200"/>
            <a:ext cx="8229600" cy="4114800"/>
          </a:xfrm>
          <a:effectLst>
            <a:outerShdw blurRad="63500" dist="35921" dir="2700000" algn="ctr" rotWithShape="0">
              <a:schemeClr val="bg2"/>
            </a:outerShdw>
          </a:effectLst>
        </p:spPr>
        <p:txBody>
          <a:bodyPr/>
          <a:lstStyle/>
          <a:p>
            <a:pPr eaLnBrk="1" hangingPunct="1">
              <a:lnSpc>
                <a:spcPct val="80000"/>
              </a:lnSpc>
              <a:buFont typeface="Wingdings" panose="05000000000000000000" pitchFamily="2" charset="2"/>
              <a:buNone/>
              <a:defRPr/>
            </a:pPr>
            <a:r>
              <a:rPr lang="en-US" altLang="zh-CN" sz="2000" b="1">
                <a:latin typeface="Arial" panose="020B0604020202020204" pitchFamily="34" charset="0"/>
                <a:ea typeface="宋体" panose="02010600030101010101" pitchFamily="2" charset="-122"/>
              </a:rPr>
              <a:t>	The United States Immigration classifications are divided into two major systems, i.e., temporary and permanent residence.  The visas which start with one alphabetical letter, e.g., B-2, are temporary visas.  The permanent residence visas are employment or relative-based. </a:t>
            </a:r>
            <a:br>
              <a:rPr lang="en-US" altLang="zh-CN" sz="2000" b="1">
                <a:latin typeface="Arial" panose="020B0604020202020204" pitchFamily="34" charset="0"/>
                <a:ea typeface="宋体" panose="02010600030101010101" pitchFamily="2" charset="-122"/>
              </a:rPr>
            </a:br>
            <a:r>
              <a:rPr lang="en-US" altLang="zh-CN" sz="2000" b="1">
                <a:latin typeface="Arial" panose="020B0604020202020204" pitchFamily="34" charset="0"/>
                <a:ea typeface="宋体" panose="02010600030101010101" pitchFamily="2" charset="-122"/>
              </a:rPr>
              <a:t> </a:t>
            </a:r>
          </a:p>
          <a:p>
            <a:pPr eaLnBrk="1" hangingPunct="1">
              <a:lnSpc>
                <a:spcPct val="80000"/>
              </a:lnSpc>
              <a:buFont typeface="Wingdings" panose="05000000000000000000" pitchFamily="2" charset="2"/>
              <a:buNone/>
              <a:defRPr/>
            </a:pPr>
            <a:r>
              <a:rPr lang="en-US" altLang="zh-CN" sz="2000" b="1">
                <a:latin typeface="Arial" panose="020B0604020202020204" pitchFamily="34" charset="0"/>
                <a:ea typeface="宋体" panose="02010600030101010101" pitchFamily="2" charset="-122"/>
              </a:rPr>
              <a:t>	This presentation is divided into two major visa systems:</a:t>
            </a:r>
            <a:br>
              <a:rPr lang="en-US" altLang="zh-CN" sz="2000" b="1">
                <a:latin typeface="Arial" panose="020B0604020202020204" pitchFamily="34" charset="0"/>
                <a:ea typeface="宋体" panose="02010600030101010101" pitchFamily="2" charset="-122"/>
              </a:rPr>
            </a:br>
            <a:endParaRPr lang="en-US" altLang="zh-CN" sz="2000" b="1">
              <a:latin typeface="Arial" panose="020B0604020202020204" pitchFamily="34" charset="0"/>
              <a:ea typeface="宋体" panose="02010600030101010101" pitchFamily="2" charset="-122"/>
            </a:endParaRPr>
          </a:p>
          <a:p>
            <a:pPr eaLnBrk="1" hangingPunct="1">
              <a:lnSpc>
                <a:spcPct val="80000"/>
              </a:lnSpc>
              <a:defRPr/>
            </a:pPr>
            <a:r>
              <a:rPr lang="en-US" altLang="zh-CN" sz="2000" b="1">
                <a:latin typeface="Arial" panose="020B0604020202020204" pitchFamily="34" charset="0"/>
                <a:ea typeface="宋体" panose="02010600030101010101" pitchFamily="2" charset="-122"/>
              </a:rPr>
              <a:t>1:  Non-immigrant (NIV), which is temporary visa.</a:t>
            </a:r>
          </a:p>
          <a:p>
            <a:pPr eaLnBrk="1" hangingPunct="1">
              <a:lnSpc>
                <a:spcPct val="80000"/>
              </a:lnSpc>
              <a:defRPr/>
            </a:pPr>
            <a:r>
              <a:rPr lang="en-US" altLang="zh-CN" sz="2000" b="1">
                <a:latin typeface="Arial" panose="020B0604020202020204" pitchFamily="34" charset="0"/>
                <a:ea typeface="宋体" panose="02010600030101010101" pitchFamily="2" charset="-122"/>
              </a:rPr>
              <a:t>2:  Immigrant Visa (IV), which grants a “Green Card” or Lawful Permanent Residence.</a:t>
            </a:r>
            <a:br>
              <a:rPr lang="en-US" altLang="zh-CN" sz="2000" b="1">
                <a:latin typeface="Arial" panose="020B0604020202020204" pitchFamily="34" charset="0"/>
                <a:ea typeface="宋体" panose="02010600030101010101" pitchFamily="2" charset="-122"/>
              </a:rPr>
            </a:br>
            <a:r>
              <a:rPr lang="en-US" altLang="zh-CN">
                <a:ea typeface="宋体" panose="02010600030101010101" pitchFamily="2" charset="-122"/>
              </a:rPr>
              <a:t> </a:t>
            </a:r>
            <a:r>
              <a:rPr lang="en-US" altLang="es-VE"/>
              <a:t>	</a:t>
            </a:r>
          </a:p>
          <a:p>
            <a:pPr eaLnBrk="1" hangingPunct="1">
              <a:lnSpc>
                <a:spcPct val="80000"/>
              </a:lnSpc>
              <a:buFont typeface="Wingdings" panose="05000000000000000000" pitchFamily="2" charset="2"/>
              <a:buNone/>
              <a:defRPr/>
            </a:pPr>
            <a:endParaRPr lang="en-US" altLang="es-VE"/>
          </a:p>
        </p:txBody>
      </p:sp>
      <p:sp>
        <p:nvSpPr>
          <p:cNvPr id="7172" name="Footer Placeholder 3">
            <a:extLst>
              <a:ext uri="{FF2B5EF4-FFF2-40B4-BE49-F238E27FC236}">
                <a16:creationId xmlns:a16="http://schemas.microsoft.com/office/drawing/2014/main" id="{40249442-5CA7-989A-B92F-5FBB14333B7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fade">
                                      <p:cBhvr>
                                        <p:cTn id="11" dur="1000"/>
                                        <p:tgtEl>
                                          <p:spTgt spid="717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1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B6054E4E-AF82-5265-C3F6-400517E4C565}"/>
              </a:ext>
            </a:extLst>
          </p:cNvPr>
          <p:cNvSpPr txBox="1">
            <a:spLocks noChangeArrowheads="1"/>
          </p:cNvSpPr>
          <p:nvPr/>
        </p:nvSpPr>
        <p:spPr bwMode="auto">
          <a:xfrm>
            <a:off x="2057400" y="3048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25603" name="Rectangle 3">
            <a:extLst>
              <a:ext uri="{FF2B5EF4-FFF2-40B4-BE49-F238E27FC236}">
                <a16:creationId xmlns:a16="http://schemas.microsoft.com/office/drawing/2014/main" id="{CABCE31F-43D5-E3C5-531E-1A3002495518}"/>
              </a:ext>
            </a:extLst>
          </p:cNvPr>
          <p:cNvSpPr>
            <a:spLocks noChangeArrowheads="1"/>
          </p:cNvSpPr>
          <p:nvPr/>
        </p:nvSpPr>
        <p:spPr bwMode="auto">
          <a:xfrm>
            <a:off x="4457700" y="1579563"/>
            <a:ext cx="3276600" cy="41910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25604" name="Text Box 4">
            <a:extLst>
              <a:ext uri="{FF2B5EF4-FFF2-40B4-BE49-F238E27FC236}">
                <a16:creationId xmlns:a16="http://schemas.microsoft.com/office/drawing/2014/main" id="{C7FB65B9-3CE4-409E-93CA-04B06E6140DC}"/>
              </a:ext>
            </a:extLst>
          </p:cNvPr>
          <p:cNvSpPr txBox="1">
            <a:spLocks noChangeArrowheads="1"/>
          </p:cNvSpPr>
          <p:nvPr/>
        </p:nvSpPr>
        <p:spPr bwMode="auto">
          <a:xfrm>
            <a:off x="7799389" y="3200401"/>
            <a:ext cx="1638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Form I-539</a:t>
            </a:r>
          </a:p>
        </p:txBody>
      </p:sp>
      <p:sp>
        <p:nvSpPr>
          <p:cNvPr id="44037" name="Footer Placeholder 7">
            <a:extLst>
              <a:ext uri="{FF2B5EF4-FFF2-40B4-BE49-F238E27FC236}">
                <a16:creationId xmlns:a16="http://schemas.microsoft.com/office/drawing/2014/main" id="{3C497025-7B16-4729-5E44-407E98B38FF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pic>
        <p:nvPicPr>
          <p:cNvPr id="44038" name="Picture 1" descr="A close-up of a paper&#10;&#10;Description automatically generated">
            <a:extLst>
              <a:ext uri="{FF2B5EF4-FFF2-40B4-BE49-F238E27FC236}">
                <a16:creationId xmlns:a16="http://schemas.microsoft.com/office/drawing/2014/main" id="{4DCDFE55-A2A1-0E8E-D6CB-B66A8166BB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089" y="1624014"/>
            <a:ext cx="3171825"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5604"/>
                                        </p:tgtEl>
                                        <p:attrNameLst>
                                          <p:attrName>style.visibility</p:attrName>
                                        </p:attrNameLst>
                                      </p:cBhvr>
                                      <p:to>
                                        <p:strVal val="visible"/>
                                      </p:to>
                                    </p:set>
                                    <p:animEffect transition="in" filter="blinds(horizontal)">
                                      <p:cBhvr>
                                        <p:cTn id="1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78062-44E0-0FA2-BCEF-5A31537A491B}"/>
              </a:ext>
            </a:extLst>
          </p:cNvPr>
          <p:cNvSpPr>
            <a:spLocks noGrp="1"/>
          </p:cNvSpPr>
          <p:nvPr>
            <p:ph idx="1"/>
          </p:nvPr>
        </p:nvSpPr>
        <p:spPr/>
        <p:txBody>
          <a:bodyPr>
            <a:normAutofit/>
          </a:bodyPr>
          <a:lstStyle/>
          <a:p>
            <a:pPr marL="0" indent="0" algn="ctr">
              <a:buNone/>
            </a:pPr>
            <a:r>
              <a:rPr lang="en-US" sz="6000" dirty="0"/>
              <a:t>To request the full deck of 194 slides, please email Beth Hall at </a:t>
            </a:r>
            <a:r>
              <a:rPr lang="en-US" sz="6000" dirty="0">
                <a:hlinkClick r:id="rId2"/>
              </a:rPr>
              <a:t>bhall@cap-press.com</a:t>
            </a:r>
            <a:r>
              <a:rPr lang="en-US" sz="6000" dirty="0"/>
              <a:t> with proof of adoption.</a:t>
            </a:r>
          </a:p>
        </p:txBody>
      </p:sp>
    </p:spTree>
    <p:extLst>
      <p:ext uri="{BB962C8B-B14F-4D97-AF65-F5344CB8AC3E}">
        <p14:creationId xmlns:p14="http://schemas.microsoft.com/office/powerpoint/2010/main" val="423547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a:extLst>
              <a:ext uri="{FF2B5EF4-FFF2-40B4-BE49-F238E27FC236}">
                <a16:creationId xmlns:a16="http://schemas.microsoft.com/office/drawing/2014/main" id="{4679A52F-7722-2BCA-0136-BAA1E2265CA8}"/>
              </a:ext>
            </a:extLst>
          </p:cNvPr>
          <p:cNvSpPr txBox="1">
            <a:spLocks noChangeArrowheads="1"/>
          </p:cNvSpPr>
          <p:nvPr/>
        </p:nvSpPr>
        <p:spPr bwMode="auto">
          <a:xfrm>
            <a:off x="2057400" y="2286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MEETING WITH THE CLIENT</a:t>
            </a:r>
          </a:p>
        </p:txBody>
      </p:sp>
      <p:sp>
        <p:nvSpPr>
          <p:cNvPr id="8199" name="Rectangle 7">
            <a:extLst>
              <a:ext uri="{FF2B5EF4-FFF2-40B4-BE49-F238E27FC236}">
                <a16:creationId xmlns:a16="http://schemas.microsoft.com/office/drawing/2014/main" id="{1207ACAD-DA18-0D2D-2C74-1119F39AD4C5}"/>
              </a:ext>
            </a:extLst>
          </p:cNvPr>
          <p:cNvSpPr>
            <a:spLocks noGrp="1" noChangeArrowheads="1"/>
          </p:cNvSpPr>
          <p:nvPr>
            <p:ph type="body" idx="1"/>
          </p:nvPr>
        </p:nvSpPr>
        <p:spPr>
          <a:xfrm>
            <a:off x="2057400" y="1066800"/>
            <a:ext cx="8229600" cy="3352800"/>
          </a:xfrm>
          <a:effectLst>
            <a:outerShdw blurRad="63500" dist="35921" dir="2700000" algn="ctr" rotWithShape="0">
              <a:schemeClr val="bg2"/>
            </a:outerShdw>
          </a:effectLst>
        </p:spPr>
        <p:txBody>
          <a:bodyPr>
            <a:normAutofit fontScale="92500" lnSpcReduction="10000"/>
          </a:bodyPr>
          <a:lstStyle/>
          <a:p>
            <a:pPr eaLnBrk="1" hangingPunct="1">
              <a:defRPr/>
            </a:pPr>
            <a:r>
              <a:rPr lang="en-US" altLang="zh-CN" sz="2000">
                <a:latin typeface="Verdana" panose="020B0604030504040204" pitchFamily="34" charset="0"/>
                <a:ea typeface="宋体" panose="02010600030101010101" pitchFamily="2" charset="-122"/>
              </a:rPr>
              <a:t>Initial client contact; setting up appointment/new vs. status calls</a:t>
            </a:r>
          </a:p>
          <a:p>
            <a:pPr eaLnBrk="1" hangingPunct="1">
              <a:defRPr/>
            </a:pPr>
            <a:endParaRPr lang="en-US" altLang="zh-CN" sz="2000">
              <a:latin typeface="Verdana" panose="020B0604030504040204" pitchFamily="34" charset="0"/>
              <a:ea typeface="宋体" panose="02010600030101010101" pitchFamily="2" charset="-122"/>
            </a:endParaRPr>
          </a:p>
          <a:p>
            <a:pPr eaLnBrk="1" hangingPunct="1">
              <a:defRPr/>
            </a:pPr>
            <a:r>
              <a:rPr lang="en-US" altLang="zh-CN" sz="2000">
                <a:latin typeface="Verdana" panose="020B0604030504040204" pitchFamily="34" charset="0"/>
                <a:ea typeface="宋体" panose="02010600030101010101" pitchFamily="2" charset="-122"/>
              </a:rPr>
              <a:t>Handling Interview</a:t>
            </a:r>
          </a:p>
          <a:p>
            <a:pPr lvl="1" eaLnBrk="1" hangingPunct="1">
              <a:defRPr/>
            </a:pPr>
            <a:r>
              <a:rPr lang="en-US" altLang="zh-CN" sz="2000">
                <a:latin typeface="Verdana" panose="020B0604030504040204" pitchFamily="34" charset="0"/>
                <a:ea typeface="宋体" panose="02010600030101010101" pitchFamily="2" charset="-122"/>
              </a:rPr>
              <a:t>Interview/Intake Sheet/Consultation fee?</a:t>
            </a:r>
          </a:p>
          <a:p>
            <a:pPr lvl="1" eaLnBrk="1" hangingPunct="1">
              <a:defRPr/>
            </a:pPr>
            <a:r>
              <a:rPr lang="en-US" altLang="zh-CN" sz="2000">
                <a:latin typeface="Verdana" panose="020B0604030504040204" pitchFamily="34" charset="0"/>
                <a:ea typeface="宋体" panose="02010600030101010101" pitchFamily="2" charset="-122"/>
              </a:rPr>
              <a:t>Review of entry documents, if any; EWI problems</a:t>
            </a:r>
          </a:p>
          <a:p>
            <a:pPr lvl="1" eaLnBrk="1" hangingPunct="1">
              <a:defRPr/>
            </a:pPr>
            <a:r>
              <a:rPr lang="en-US" altLang="zh-CN" sz="2000">
                <a:latin typeface="Verdana" panose="020B0604030504040204" pitchFamily="34" charset="0"/>
                <a:ea typeface="宋体" panose="02010600030101010101" pitchFamily="2" charset="-122"/>
              </a:rPr>
              <a:t> “3/10 unlawful presence rule, bar to adjustment”</a:t>
            </a:r>
          </a:p>
          <a:p>
            <a:pPr lvl="1" eaLnBrk="1" hangingPunct="1">
              <a:defRPr/>
            </a:pPr>
            <a:r>
              <a:rPr lang="en-US" altLang="zh-CN" sz="2000">
                <a:latin typeface="Verdana" panose="020B0604030504040204" pitchFamily="34" charset="0"/>
                <a:ea typeface="宋体" panose="02010600030101010101" pitchFamily="2" charset="-122"/>
              </a:rPr>
              <a:t>Criminal issues</a:t>
            </a:r>
          </a:p>
          <a:p>
            <a:pPr lvl="1" eaLnBrk="1" hangingPunct="1">
              <a:defRPr/>
            </a:pPr>
            <a:r>
              <a:rPr lang="en-US" altLang="zh-CN" sz="2000">
                <a:latin typeface="Verdana" panose="020B0604030504040204" pitchFamily="34" charset="0"/>
                <a:ea typeface="宋体" panose="02010600030101010101" pitchFamily="2" charset="-122"/>
              </a:rPr>
              <a:t>Controlling talkative client: narrowing the issues</a:t>
            </a:r>
          </a:p>
          <a:p>
            <a:pPr lvl="1" eaLnBrk="1" hangingPunct="1">
              <a:defRPr/>
            </a:pPr>
            <a:r>
              <a:rPr lang="en-US" altLang="zh-CN" sz="2000">
                <a:latin typeface="Verdana" panose="020B0604030504040204" pitchFamily="34" charset="0"/>
                <a:ea typeface="宋体" panose="02010600030101010101" pitchFamily="2" charset="-122"/>
              </a:rPr>
              <a:t>Exploring all options; visa unavailability problems</a:t>
            </a:r>
          </a:p>
          <a:p>
            <a:pPr lvl="1" eaLnBrk="1" hangingPunct="1">
              <a:defRPr/>
            </a:pPr>
            <a:r>
              <a:rPr lang="en-US" altLang="zh-CN" sz="2000">
                <a:latin typeface="Verdana" panose="020B0604030504040204" pitchFamily="34" charset="0"/>
                <a:ea typeface="宋体" panose="02010600030101010101" pitchFamily="2" charset="-122"/>
              </a:rPr>
              <a:t>Setting the fee</a:t>
            </a:r>
          </a:p>
        </p:txBody>
      </p:sp>
      <p:sp>
        <p:nvSpPr>
          <p:cNvPr id="9220" name="Footer Placeholder 3">
            <a:extLst>
              <a:ext uri="{FF2B5EF4-FFF2-40B4-BE49-F238E27FC236}">
                <a16:creationId xmlns:a16="http://schemas.microsoft.com/office/drawing/2014/main" id="{B26442A5-57F1-80D9-B9DF-2E46DCA24D4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fade">
                                      <p:cBhvr>
                                        <p:cTn id="7" dur="1000"/>
                                        <p:tgtEl>
                                          <p:spTgt spid="8199">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9">
                                            <p:txEl>
                                              <p:pRg st="2" end="2"/>
                                            </p:txEl>
                                          </p:spTgt>
                                        </p:tgtEl>
                                        <p:attrNameLst>
                                          <p:attrName>style.visibility</p:attrName>
                                        </p:attrNameLst>
                                      </p:cBhvr>
                                      <p:to>
                                        <p:strVal val="visible"/>
                                      </p:to>
                                    </p:set>
                                    <p:animEffect transition="in" filter="fade">
                                      <p:cBhvr>
                                        <p:cTn id="11" dur="1000"/>
                                        <p:tgtEl>
                                          <p:spTgt spid="8199">
                                            <p:txEl>
                                              <p:pRg st="2" end="2"/>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8199">
                                            <p:txEl>
                                              <p:pRg st="3" end="3"/>
                                            </p:txEl>
                                          </p:spTgt>
                                        </p:tgtEl>
                                        <p:attrNameLst>
                                          <p:attrName>style.visibility</p:attrName>
                                        </p:attrNameLst>
                                      </p:cBhvr>
                                      <p:to>
                                        <p:strVal val="visible"/>
                                      </p:to>
                                    </p:set>
                                    <p:animEffect transition="in" filter="fade">
                                      <p:cBhvr>
                                        <p:cTn id="15" dur="1000"/>
                                        <p:tgtEl>
                                          <p:spTgt spid="8199">
                                            <p:txEl>
                                              <p:pRg st="3" end="3"/>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8199">
                                            <p:txEl>
                                              <p:pRg st="4" end="4"/>
                                            </p:txEl>
                                          </p:spTgt>
                                        </p:tgtEl>
                                        <p:attrNameLst>
                                          <p:attrName>style.visibility</p:attrName>
                                        </p:attrNameLst>
                                      </p:cBhvr>
                                      <p:to>
                                        <p:strVal val="visible"/>
                                      </p:to>
                                    </p:set>
                                    <p:animEffect transition="in" filter="fade">
                                      <p:cBhvr>
                                        <p:cTn id="19" dur="1000"/>
                                        <p:tgtEl>
                                          <p:spTgt spid="8199">
                                            <p:txEl>
                                              <p:pRg st="4" end="4"/>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8199">
                                            <p:txEl>
                                              <p:pRg st="5" end="5"/>
                                            </p:txEl>
                                          </p:spTgt>
                                        </p:tgtEl>
                                        <p:attrNameLst>
                                          <p:attrName>style.visibility</p:attrName>
                                        </p:attrNameLst>
                                      </p:cBhvr>
                                      <p:to>
                                        <p:strVal val="visible"/>
                                      </p:to>
                                    </p:set>
                                    <p:animEffect transition="in" filter="fade">
                                      <p:cBhvr>
                                        <p:cTn id="23" dur="1000"/>
                                        <p:tgtEl>
                                          <p:spTgt spid="8199">
                                            <p:txEl>
                                              <p:pRg st="5" end="5"/>
                                            </p:txEl>
                                          </p:spTgt>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8199">
                                            <p:txEl>
                                              <p:pRg st="6" end="6"/>
                                            </p:txEl>
                                          </p:spTgt>
                                        </p:tgtEl>
                                        <p:attrNameLst>
                                          <p:attrName>style.visibility</p:attrName>
                                        </p:attrNameLst>
                                      </p:cBhvr>
                                      <p:to>
                                        <p:strVal val="visible"/>
                                      </p:to>
                                    </p:set>
                                    <p:animEffect transition="in" filter="fade">
                                      <p:cBhvr>
                                        <p:cTn id="27" dur="1000"/>
                                        <p:tgtEl>
                                          <p:spTgt spid="8199">
                                            <p:txEl>
                                              <p:pRg st="6" end="6"/>
                                            </p:txEl>
                                          </p:spTgt>
                                        </p:tgtEl>
                                      </p:cBhvr>
                                    </p:animEffect>
                                  </p:childTnLst>
                                </p:cTn>
                              </p:par>
                            </p:childTnLst>
                          </p:cTn>
                        </p:par>
                        <p:par>
                          <p:cTn id="28" fill="hold" nodeType="afterGroup">
                            <p:stCondLst>
                              <p:cond delay="6000"/>
                            </p:stCondLst>
                            <p:childTnLst>
                              <p:par>
                                <p:cTn id="29" presetID="10" presetClass="entr" presetSubtype="0" fill="hold" nodeType="afterEffect">
                                  <p:stCondLst>
                                    <p:cond delay="0"/>
                                  </p:stCondLst>
                                  <p:childTnLst>
                                    <p:set>
                                      <p:cBhvr>
                                        <p:cTn id="30" dur="1" fill="hold">
                                          <p:stCondLst>
                                            <p:cond delay="0"/>
                                          </p:stCondLst>
                                        </p:cTn>
                                        <p:tgtEl>
                                          <p:spTgt spid="8199">
                                            <p:txEl>
                                              <p:pRg st="7" end="7"/>
                                            </p:txEl>
                                          </p:spTgt>
                                        </p:tgtEl>
                                        <p:attrNameLst>
                                          <p:attrName>style.visibility</p:attrName>
                                        </p:attrNameLst>
                                      </p:cBhvr>
                                      <p:to>
                                        <p:strVal val="visible"/>
                                      </p:to>
                                    </p:set>
                                    <p:animEffect transition="in" filter="fade">
                                      <p:cBhvr>
                                        <p:cTn id="31" dur="1000"/>
                                        <p:tgtEl>
                                          <p:spTgt spid="8199">
                                            <p:txEl>
                                              <p:pRg st="7" end="7"/>
                                            </p:txEl>
                                          </p:spTgt>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8199">
                                            <p:txEl>
                                              <p:pRg st="8" end="8"/>
                                            </p:txEl>
                                          </p:spTgt>
                                        </p:tgtEl>
                                        <p:attrNameLst>
                                          <p:attrName>style.visibility</p:attrName>
                                        </p:attrNameLst>
                                      </p:cBhvr>
                                      <p:to>
                                        <p:strVal val="visible"/>
                                      </p:to>
                                    </p:set>
                                    <p:animEffect transition="in" filter="fade">
                                      <p:cBhvr>
                                        <p:cTn id="35" dur="1000"/>
                                        <p:tgtEl>
                                          <p:spTgt spid="8199">
                                            <p:txEl>
                                              <p:pRg st="8" end="8"/>
                                            </p:txEl>
                                          </p:spTgt>
                                        </p:tgtEl>
                                      </p:cBhvr>
                                    </p:animEffect>
                                  </p:childTnLst>
                                </p:cTn>
                              </p:par>
                            </p:childTnLst>
                          </p:cTn>
                        </p:par>
                        <p:par>
                          <p:cTn id="36" fill="hold" nodeType="afterGroup">
                            <p:stCondLst>
                              <p:cond delay="8000"/>
                            </p:stCondLst>
                            <p:childTnLst>
                              <p:par>
                                <p:cTn id="37" presetID="10" presetClass="entr" presetSubtype="0" fill="hold" nodeType="afterEffect">
                                  <p:stCondLst>
                                    <p:cond delay="0"/>
                                  </p:stCondLst>
                                  <p:childTnLst>
                                    <p:set>
                                      <p:cBhvr>
                                        <p:cTn id="38" dur="1" fill="hold">
                                          <p:stCondLst>
                                            <p:cond delay="0"/>
                                          </p:stCondLst>
                                        </p:cTn>
                                        <p:tgtEl>
                                          <p:spTgt spid="8199">
                                            <p:txEl>
                                              <p:pRg st="9" end="9"/>
                                            </p:txEl>
                                          </p:spTgt>
                                        </p:tgtEl>
                                        <p:attrNameLst>
                                          <p:attrName>style.visibility</p:attrName>
                                        </p:attrNameLst>
                                      </p:cBhvr>
                                      <p:to>
                                        <p:strVal val="visible"/>
                                      </p:to>
                                    </p:set>
                                    <p:animEffect transition="in" filter="fade">
                                      <p:cBhvr>
                                        <p:cTn id="39" dur="1000"/>
                                        <p:tgtEl>
                                          <p:spTgt spid="81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a:extLst>
              <a:ext uri="{FF2B5EF4-FFF2-40B4-BE49-F238E27FC236}">
                <a16:creationId xmlns:a16="http://schemas.microsoft.com/office/drawing/2014/main" id="{6F8AF8C2-7079-2F6B-1B62-0481775EBC75}"/>
              </a:ext>
            </a:extLst>
          </p:cNvPr>
          <p:cNvSpPr txBox="1">
            <a:spLocks noChangeArrowheads="1"/>
          </p:cNvSpPr>
          <p:nvPr/>
        </p:nvSpPr>
        <p:spPr bwMode="auto">
          <a:xfrm>
            <a:off x="1965325" y="5065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sp>
        <p:nvSpPr>
          <p:cNvPr id="9223" name="Rectangle 7">
            <a:extLst>
              <a:ext uri="{FF2B5EF4-FFF2-40B4-BE49-F238E27FC236}">
                <a16:creationId xmlns:a16="http://schemas.microsoft.com/office/drawing/2014/main" id="{02C86135-44D3-2432-A3E0-760C99F484D7}"/>
              </a:ext>
            </a:extLst>
          </p:cNvPr>
          <p:cNvSpPr>
            <a:spLocks noGrp="1" noChangeArrowheads="1"/>
          </p:cNvSpPr>
          <p:nvPr>
            <p:ph type="body" idx="1"/>
          </p:nvPr>
        </p:nvSpPr>
        <p:spPr>
          <a:xfrm>
            <a:off x="2133600" y="990601"/>
            <a:ext cx="8229600" cy="4525963"/>
          </a:xfrm>
        </p:spPr>
        <p:txBody>
          <a:bodyPr/>
          <a:lstStyle/>
          <a:p>
            <a:pPr eaLnBrk="1" hangingPunct="1">
              <a:defRPr/>
            </a:pPr>
            <a:r>
              <a:rPr lang="en-US" altLang="es-VE" sz="2000" dirty="0">
                <a:latin typeface="Verdana" panose="020B0604030504040204" pitchFamily="34" charset="0"/>
              </a:rPr>
              <a:t>Retainer agreement/sequential receipts</a:t>
            </a:r>
          </a:p>
          <a:p>
            <a:pPr marL="0" indent="0">
              <a:buNone/>
              <a:defRPr/>
            </a:pPr>
            <a:endParaRPr lang="en-US" altLang="es-VE" sz="2000" dirty="0">
              <a:latin typeface="Verdana" panose="020B0604030504040204" pitchFamily="34" charset="0"/>
            </a:endParaRPr>
          </a:p>
          <a:p>
            <a:pPr eaLnBrk="1" hangingPunct="1">
              <a:defRPr/>
            </a:pPr>
            <a:r>
              <a:rPr lang="en-US" altLang="es-VE" sz="2000" dirty="0">
                <a:latin typeface="Verdana" panose="020B0604030504040204" pitchFamily="34" charset="0"/>
              </a:rPr>
              <a:t>Opening a file</a:t>
            </a:r>
          </a:p>
          <a:p>
            <a:pPr marL="0" indent="0">
              <a:buNone/>
              <a:defRPr/>
            </a:pPr>
            <a:endParaRPr lang="en-US" altLang="es-VE" sz="2000" dirty="0">
              <a:latin typeface="Verdana" panose="020B0604030504040204" pitchFamily="34" charset="0"/>
            </a:endParaRPr>
          </a:p>
          <a:p>
            <a:pPr lvl="2" eaLnBrk="1" hangingPunct="1">
              <a:defRPr/>
            </a:pPr>
            <a:r>
              <a:rPr lang="en-US" altLang="es-VE" dirty="0">
                <a:latin typeface="Verdana" panose="020B0604030504040204" pitchFamily="34" charset="0"/>
              </a:rPr>
              <a:t>Case management system: sequential file number</a:t>
            </a:r>
          </a:p>
          <a:p>
            <a:pPr lvl="2" eaLnBrk="1" hangingPunct="1">
              <a:defRPr/>
            </a:pPr>
            <a:r>
              <a:rPr lang="en-US" altLang="es-VE" dirty="0">
                <a:latin typeface="Verdana" panose="020B0604030504040204" pitchFamily="34" charset="0"/>
              </a:rPr>
              <a:t>Color coded folders</a:t>
            </a:r>
          </a:p>
          <a:p>
            <a:pPr lvl="2" eaLnBrk="1" hangingPunct="1">
              <a:defRPr/>
            </a:pPr>
            <a:r>
              <a:rPr lang="en-US" altLang="es-VE" dirty="0">
                <a:latin typeface="Verdana" panose="020B0604030504040204" pitchFamily="34" charset="0"/>
              </a:rPr>
              <a:t>Attaching interview sheet/ documents to file</a:t>
            </a:r>
          </a:p>
          <a:p>
            <a:pPr lvl="2" eaLnBrk="1" hangingPunct="1">
              <a:defRPr/>
            </a:pPr>
            <a:r>
              <a:rPr lang="en-US" altLang="es-VE" dirty="0">
                <a:latin typeface="Verdana" panose="020B0604030504040204" pitchFamily="34" charset="0"/>
              </a:rPr>
              <a:t>Assigning file to paralegal/attorney</a:t>
            </a:r>
          </a:p>
          <a:p>
            <a:pPr lvl="2" eaLnBrk="1" hangingPunct="1">
              <a:defRPr/>
            </a:pPr>
            <a:r>
              <a:rPr lang="en-US" altLang="es-VE" dirty="0">
                <a:latin typeface="Verdana" panose="020B0604030504040204" pitchFamily="34" charset="0"/>
              </a:rPr>
              <a:t>Tickler system</a:t>
            </a:r>
          </a:p>
        </p:txBody>
      </p:sp>
      <p:sp>
        <p:nvSpPr>
          <p:cNvPr id="11268" name="Text Box 8">
            <a:extLst>
              <a:ext uri="{FF2B5EF4-FFF2-40B4-BE49-F238E27FC236}">
                <a16:creationId xmlns:a16="http://schemas.microsoft.com/office/drawing/2014/main" id="{47E25976-5594-8B1C-0D4F-5861CDC4683B}"/>
              </a:ext>
            </a:extLst>
          </p:cNvPr>
          <p:cNvSpPr txBox="1">
            <a:spLocks noChangeArrowheads="1"/>
          </p:cNvSpPr>
          <p:nvPr/>
        </p:nvSpPr>
        <p:spPr bwMode="auto">
          <a:xfrm>
            <a:off x="2057400" y="2286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OFFICE PROCEDURES</a:t>
            </a:r>
          </a:p>
        </p:txBody>
      </p:sp>
      <p:sp>
        <p:nvSpPr>
          <p:cNvPr id="11269" name="Footer Placeholder 4">
            <a:extLst>
              <a:ext uri="{FF2B5EF4-FFF2-40B4-BE49-F238E27FC236}">
                <a16:creationId xmlns:a16="http://schemas.microsoft.com/office/drawing/2014/main" id="{1B504A84-A150-B80A-E562-BD3ADF5C3FF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808E4F47-C044-A4AA-C59E-9DA2FD5094A0}"/>
              </a:ext>
            </a:extLst>
          </p:cNvPr>
          <p:cNvSpPr txBox="1">
            <a:spLocks noChangeArrowheads="1"/>
          </p:cNvSpPr>
          <p:nvPr/>
        </p:nvSpPr>
        <p:spPr bwMode="auto">
          <a:xfrm>
            <a:off x="2057400" y="228601"/>
            <a:ext cx="800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Summary of the Immigration System</a:t>
            </a:r>
          </a:p>
        </p:txBody>
      </p:sp>
      <p:sp>
        <p:nvSpPr>
          <p:cNvPr id="10243" name="Rectangle 3">
            <a:extLst>
              <a:ext uri="{FF2B5EF4-FFF2-40B4-BE49-F238E27FC236}">
                <a16:creationId xmlns:a16="http://schemas.microsoft.com/office/drawing/2014/main" id="{44BAEE31-4A44-DEB9-F4F2-3390D3CD900D}"/>
              </a:ext>
            </a:extLst>
          </p:cNvPr>
          <p:cNvSpPr>
            <a:spLocks noGrp="1" noChangeArrowheads="1"/>
          </p:cNvSpPr>
          <p:nvPr>
            <p:ph type="body" idx="1"/>
          </p:nvPr>
        </p:nvSpPr>
        <p:spPr>
          <a:xfrm>
            <a:off x="2438400" y="1447800"/>
            <a:ext cx="8229600" cy="2590800"/>
          </a:xfrm>
          <a:effectLst>
            <a:outerShdw blurRad="63500" dist="35921" dir="2700000" algn="ctr" rotWithShape="0">
              <a:schemeClr val="bg2"/>
            </a:outerShdw>
          </a:effectLst>
        </p:spPr>
        <p:txBody>
          <a:bodyPr>
            <a:normAutofit fontScale="62500" lnSpcReduction="20000"/>
          </a:bodyPr>
          <a:lstStyle/>
          <a:p>
            <a:pPr eaLnBrk="1" hangingPunct="1">
              <a:defRPr/>
            </a:pPr>
            <a:r>
              <a:rPr lang="en-US" altLang="zh-CN" sz="2000" b="1" dirty="0">
                <a:latin typeface="Verdana" panose="020B0604030504040204" pitchFamily="34" charset="0"/>
                <a:ea typeface="宋体" panose="02010600030101010101" pitchFamily="2" charset="-122"/>
              </a:rPr>
              <a:t>USCIS Service Centers where applications are processed:</a:t>
            </a:r>
            <a:br>
              <a:rPr lang="en-US" altLang="zh-CN" sz="2000" b="1" dirty="0">
                <a:latin typeface="Verdana" panose="020B0604030504040204" pitchFamily="34" charset="0"/>
                <a:ea typeface="宋体" panose="02010600030101010101" pitchFamily="2" charset="-122"/>
              </a:rPr>
            </a:br>
            <a:endParaRPr lang="en-US" altLang="zh-CN" sz="2000" b="1" dirty="0">
              <a:latin typeface="Verdana" panose="020B0604030504040204" pitchFamily="34" charset="0"/>
              <a:ea typeface="宋体" panose="02010600030101010101" pitchFamily="2" charset="-122"/>
            </a:endParaRPr>
          </a:p>
          <a:p>
            <a:pPr>
              <a:buClr>
                <a:schemeClr val="accent2"/>
              </a:buClr>
            </a:pPr>
            <a:r>
              <a:rPr lang="en-US" sz="1700" dirty="0">
                <a:latin typeface="Verdana" panose="020B0604030504040204" pitchFamily="34" charset="0"/>
                <a:ea typeface="Verdana" panose="020B0604030504040204" pitchFamily="34" charset="0"/>
              </a:rPr>
              <a:t>EAC 	- Eastern Adjudication Center (Vermont Service Center)</a:t>
            </a:r>
          </a:p>
          <a:p>
            <a:pPr>
              <a:buClr>
                <a:schemeClr val="accent2"/>
              </a:buClr>
            </a:pPr>
            <a:r>
              <a:rPr lang="en-US" sz="1700" dirty="0">
                <a:latin typeface="Verdana" panose="020B0604030504040204" pitchFamily="34" charset="0"/>
                <a:ea typeface="Verdana" panose="020B0604030504040204" pitchFamily="34" charset="0"/>
              </a:rPr>
              <a:t>WAC - Western Adjudication Center (California Service Center)</a:t>
            </a:r>
          </a:p>
          <a:p>
            <a:pPr>
              <a:buClr>
                <a:schemeClr val="accent2"/>
              </a:buClr>
            </a:pPr>
            <a:r>
              <a:rPr lang="en-US" sz="1700" dirty="0">
                <a:latin typeface="Verdana" panose="020B0604030504040204" pitchFamily="34" charset="0"/>
                <a:ea typeface="Verdana" panose="020B0604030504040204" pitchFamily="34" charset="0"/>
              </a:rPr>
              <a:t>LIN 	- Lincoln Service Center (Nebraska Service Center)</a:t>
            </a:r>
          </a:p>
          <a:p>
            <a:pPr>
              <a:buClr>
                <a:schemeClr val="accent2"/>
              </a:buClr>
            </a:pPr>
            <a:r>
              <a:rPr lang="en-US" sz="1700" dirty="0">
                <a:latin typeface="Verdana" panose="020B0604030504040204" pitchFamily="34" charset="0"/>
                <a:ea typeface="Verdana" panose="020B0604030504040204" pitchFamily="34" charset="0"/>
              </a:rPr>
              <a:t>SRC 	- Southern Regional Center (Texas Service Center)</a:t>
            </a:r>
          </a:p>
          <a:p>
            <a:pPr>
              <a:buClr>
                <a:schemeClr val="accent2"/>
              </a:buClr>
            </a:pPr>
            <a:r>
              <a:rPr lang="en-US" sz="1700" dirty="0">
                <a:latin typeface="Verdana" panose="020B0604030504040204" pitchFamily="34" charset="0"/>
                <a:ea typeface="Verdana" panose="020B0604030504040204" pitchFamily="34" charset="0"/>
              </a:rPr>
              <a:t>NBC 	- National Benefits Center</a:t>
            </a:r>
          </a:p>
          <a:p>
            <a:pPr>
              <a:buClr>
                <a:schemeClr val="accent2"/>
              </a:buClr>
            </a:pPr>
            <a:r>
              <a:rPr lang="en-US" sz="1700" dirty="0">
                <a:latin typeface="Verdana" panose="020B0604030504040204" pitchFamily="34" charset="0"/>
                <a:ea typeface="Verdana" panose="020B0604030504040204" pitchFamily="34" charset="0"/>
              </a:rPr>
              <a:t>MSC - Missouri Service Center (National Benefits Center)</a:t>
            </a:r>
          </a:p>
          <a:p>
            <a:pPr>
              <a:buClr>
                <a:schemeClr val="accent2"/>
              </a:buClr>
            </a:pPr>
            <a:r>
              <a:rPr lang="en-US" sz="1700" dirty="0">
                <a:latin typeface="Verdana" panose="020B0604030504040204" pitchFamily="34" charset="0"/>
                <a:ea typeface="Verdana" panose="020B0604030504040204" pitchFamily="34" charset="0"/>
              </a:rPr>
              <a:t>IOE 	- USCIS Electronic Immigration System (ELIS)</a:t>
            </a:r>
          </a:p>
          <a:p>
            <a:pPr marL="457200" lvl="1" indent="0">
              <a:buNone/>
              <a:defRPr/>
            </a:pPr>
            <a:endParaRPr lang="en-US" altLang="es-VE" dirty="0"/>
          </a:p>
          <a:p>
            <a:pPr lvl="1" eaLnBrk="1" hangingPunct="1">
              <a:buFont typeface="Wingdings" panose="05000000000000000000" pitchFamily="2" charset="2"/>
              <a:buNone/>
              <a:defRPr/>
            </a:pPr>
            <a:r>
              <a:rPr lang="en-US" altLang="es-VE" sz="1600" dirty="0">
                <a:latin typeface="Arial" panose="020B0604020202020204" pitchFamily="34" charset="0"/>
              </a:rPr>
              <a:t>See http://uscis.gov/graphics/index.htm</a:t>
            </a:r>
          </a:p>
        </p:txBody>
      </p:sp>
      <p:sp>
        <p:nvSpPr>
          <p:cNvPr id="13316" name="Footer Placeholder 3">
            <a:extLst>
              <a:ext uri="{FF2B5EF4-FFF2-40B4-BE49-F238E27FC236}">
                <a16:creationId xmlns:a16="http://schemas.microsoft.com/office/drawing/2014/main" id="{06B8F3D1-1E65-9028-F422-3734E5E015BF}"/>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9" end="9"/>
                                            </p:txEl>
                                          </p:spTgt>
                                        </p:tgtEl>
                                        <p:attrNameLst>
                                          <p:attrName>style.visibility</p:attrName>
                                        </p:attrNameLst>
                                      </p:cBhvr>
                                      <p:to>
                                        <p:strVal val="visible"/>
                                      </p:to>
                                    </p:set>
                                    <p:animEffect transition="in" filter="fade">
                                      <p:cBhvr>
                                        <p:cTn id="10" dur="1000"/>
                                        <p:tgtEl>
                                          <p:spTgt spid="1024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7409C92A-1FE1-3A9D-50CF-9CADC70E47E3}"/>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2291" name="Rectangle 3">
            <a:extLst>
              <a:ext uri="{FF2B5EF4-FFF2-40B4-BE49-F238E27FC236}">
                <a16:creationId xmlns:a16="http://schemas.microsoft.com/office/drawing/2014/main" id="{EE616A7E-A76B-3168-C07B-B2CEECC509B4}"/>
              </a:ext>
            </a:extLst>
          </p:cNvPr>
          <p:cNvSpPr>
            <a:spLocks noGrp="1" noChangeArrowheads="1"/>
          </p:cNvSpPr>
          <p:nvPr>
            <p:ph type="body" idx="1"/>
          </p:nvPr>
        </p:nvSpPr>
        <p:spPr>
          <a:xfrm>
            <a:off x="2057401" y="1600200"/>
            <a:ext cx="7929563" cy="3430588"/>
          </a:xfrm>
          <a:effectLst>
            <a:outerShdw blurRad="63500" dist="35921" dir="2700000" algn="ctr" rotWithShape="0">
              <a:schemeClr val="bg2"/>
            </a:outerShdw>
          </a:effectLst>
        </p:spPr>
        <p:txBody>
          <a:bodyPr>
            <a:normAutofit lnSpcReduction="10000"/>
          </a:bodyPr>
          <a:lstStyle/>
          <a:p>
            <a:pPr eaLnBrk="1" hangingPunct="1">
              <a:defRPr/>
            </a:pPr>
            <a:r>
              <a:rPr lang="en-US" altLang="es-VE" sz="2000">
                <a:latin typeface="Verdana" panose="020B0604030504040204" pitchFamily="34" charset="0"/>
              </a:rPr>
              <a:t>Individuals entering the United States as visitors for business (B-1) or pleasure (B-2) enter with a temporary nonimmigrant visa.</a:t>
            </a:r>
          </a:p>
          <a:p>
            <a:pPr eaLnBrk="1" hangingPunct="1">
              <a:buFont typeface="Wingdings" panose="05000000000000000000" pitchFamily="2" charset="2"/>
              <a:buNone/>
              <a:defRPr/>
            </a:pPr>
            <a:r>
              <a:rPr lang="en-US" altLang="es-VE" sz="2000">
                <a:latin typeface="Verdana" panose="020B0604030504040204" pitchFamily="34" charset="0"/>
              </a:rPr>
              <a:t>    Visa Waiver Program (VWP) is another visitor classification.  The VWP program allows nationals from certain participating countries to enter the United States without applying for a B2 visa at the consulate.  This program automatically grants entry at the border or port of entry for ninety days. </a:t>
            </a:r>
          </a:p>
          <a:p>
            <a:pPr eaLnBrk="1" hangingPunct="1">
              <a:buFont typeface="Wingdings" panose="05000000000000000000" pitchFamily="2" charset="2"/>
              <a:buNone/>
              <a:defRPr/>
            </a:pPr>
            <a:r>
              <a:rPr lang="en-US" altLang="es-VE" sz="2000">
                <a:latin typeface="Verdana" panose="020B0604030504040204" pitchFamily="34" charset="0"/>
              </a:rPr>
              <a:t>	</a:t>
            </a:r>
          </a:p>
          <a:p>
            <a:pPr eaLnBrk="1" hangingPunct="1">
              <a:buFont typeface="Wingdings" panose="05000000000000000000" pitchFamily="2" charset="2"/>
              <a:buNone/>
              <a:defRPr/>
            </a:pPr>
            <a:r>
              <a:rPr lang="en-US" altLang="es-VE" sz="2000">
                <a:latin typeface="Verdana" panose="020B0604030504040204" pitchFamily="34" charset="0"/>
              </a:rPr>
              <a:t>	</a:t>
            </a:r>
          </a:p>
          <a:p>
            <a:pPr eaLnBrk="1" hangingPunct="1">
              <a:buFont typeface="Wingdings" panose="05000000000000000000" pitchFamily="2" charset="2"/>
              <a:buNone/>
              <a:defRPr/>
            </a:pPr>
            <a:endParaRPr lang="en-US" altLang="es-VE" sz="2000">
              <a:latin typeface="Verdana" panose="020B0604030504040204" pitchFamily="34" charset="0"/>
            </a:endParaRPr>
          </a:p>
        </p:txBody>
      </p:sp>
      <p:sp>
        <p:nvSpPr>
          <p:cNvPr id="15364" name="Footer Placeholder 3">
            <a:extLst>
              <a:ext uri="{FF2B5EF4-FFF2-40B4-BE49-F238E27FC236}">
                <a16:creationId xmlns:a16="http://schemas.microsoft.com/office/drawing/2014/main" id="{B1F49022-79BC-4F01-72E3-EE4B43C69CD9}"/>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linds(horizontal)">
                                      <p:cBhvr>
                                        <p:cTn id="7" dur="500"/>
                                        <p:tgtEl>
                                          <p:spTgt spid="1229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fade">
                                      <p:cBhvr>
                                        <p:cTn id="11" dur="1000"/>
                                        <p:tgtEl>
                                          <p:spTgt spid="12291">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Effect transition="in" filter="fade">
                                      <p:cBhvr>
                                        <p:cTn id="14" dur="2000"/>
                                        <p:tgtEl>
                                          <p:spTgt spid="12291">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E2F7B330-9015-A2D9-9676-A4F22C48526F}"/>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3315" name="Rectangle 3">
            <a:extLst>
              <a:ext uri="{FF2B5EF4-FFF2-40B4-BE49-F238E27FC236}">
                <a16:creationId xmlns:a16="http://schemas.microsoft.com/office/drawing/2014/main" id="{9C7DE6E7-BEC2-1382-456B-1199D822F963}"/>
              </a:ext>
            </a:extLst>
          </p:cNvPr>
          <p:cNvSpPr>
            <a:spLocks noGrp="1" noChangeArrowheads="1"/>
          </p:cNvSpPr>
          <p:nvPr>
            <p:ph type="body" idx="1"/>
          </p:nvPr>
        </p:nvSpPr>
        <p:spPr>
          <a:xfrm>
            <a:off x="2057401" y="1600200"/>
            <a:ext cx="7929563" cy="3430588"/>
          </a:xfrm>
          <a:effectLst>
            <a:outerShdw blurRad="63500" dist="35921" dir="2700000" algn="ctr" rotWithShape="0">
              <a:schemeClr val="bg2"/>
            </a:outerShdw>
          </a:effectLst>
        </p:spPr>
        <p:txBody>
          <a:bodyPr/>
          <a:lstStyle/>
          <a:p>
            <a:pPr eaLnBrk="1" hangingPunct="1">
              <a:buFont typeface="Wingdings" panose="05000000000000000000" pitchFamily="2" charset="2"/>
              <a:buNone/>
              <a:defRPr/>
            </a:pPr>
            <a:r>
              <a:rPr lang="en-US" altLang="es-VE" sz="2000">
                <a:latin typeface="Verdana" panose="020B0604030504040204" pitchFamily="34" charset="0"/>
              </a:rPr>
              <a:t>    The application for a B-1 and/or B-2 visa is filed with the consulate or embassy in the home country or current place of residence abroad.  The process involves an interview with the consular officer, who will analyze the application and interviews the individual.  If the officer suspects preconceived intent, such as intent to work or marry rather than visit, the application will be denied.  Applicant must have ties to home country and adequate funds to carry out purpose of visit.</a:t>
            </a:r>
          </a:p>
          <a:p>
            <a:pPr eaLnBrk="1" hangingPunct="1">
              <a:buFont typeface="Wingdings" panose="05000000000000000000" pitchFamily="2" charset="2"/>
              <a:buNone/>
              <a:defRPr/>
            </a:pPr>
            <a:r>
              <a:rPr lang="en-US" altLang="es-VE" sz="2000">
                <a:latin typeface="Verdana" panose="020B0604030504040204" pitchFamily="34" charset="0"/>
              </a:rPr>
              <a:t> 	</a:t>
            </a:r>
          </a:p>
          <a:p>
            <a:pPr eaLnBrk="1" hangingPunct="1">
              <a:buFont typeface="Wingdings" panose="05000000000000000000" pitchFamily="2" charset="2"/>
              <a:buNone/>
              <a:defRPr/>
            </a:pPr>
            <a:endParaRPr lang="en-US" altLang="es-VE" sz="2000">
              <a:latin typeface="Verdana" panose="020B0604030504040204" pitchFamily="34" charset="0"/>
            </a:endParaRPr>
          </a:p>
        </p:txBody>
      </p:sp>
      <p:sp>
        <p:nvSpPr>
          <p:cNvPr id="17412" name="Footer Placeholder 3">
            <a:extLst>
              <a:ext uri="{FF2B5EF4-FFF2-40B4-BE49-F238E27FC236}">
                <a16:creationId xmlns:a16="http://schemas.microsoft.com/office/drawing/2014/main" id="{8B457326-9FD0-3186-70A6-C1D97BCCE333}"/>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0F8F9FFD-583E-1103-33E8-592C49A42BBD}"/>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4339" name="Rectangle 3">
            <a:extLst>
              <a:ext uri="{FF2B5EF4-FFF2-40B4-BE49-F238E27FC236}">
                <a16:creationId xmlns:a16="http://schemas.microsoft.com/office/drawing/2014/main" id="{8ECF025B-5223-0207-DCAB-2604E063498A}"/>
              </a:ext>
            </a:extLst>
          </p:cNvPr>
          <p:cNvSpPr>
            <a:spLocks noGrp="1" noChangeArrowheads="1"/>
          </p:cNvSpPr>
          <p:nvPr>
            <p:ph type="body" idx="1"/>
          </p:nvPr>
        </p:nvSpPr>
        <p:spPr>
          <a:xfrm>
            <a:off x="1905000" y="1295400"/>
            <a:ext cx="8534400" cy="3352800"/>
          </a:xfrm>
          <a:effectLst>
            <a:outerShdw blurRad="63500" dist="35921" dir="2700000" algn="ctr" rotWithShape="0">
              <a:schemeClr val="bg2"/>
            </a:outerShdw>
          </a:effectLst>
        </p:spPr>
        <p:txBody>
          <a:bodyPr>
            <a:normAutofit fontScale="92500" lnSpcReduction="20000"/>
          </a:bodyPr>
          <a:lstStyle/>
          <a:p>
            <a:pPr eaLnBrk="1" hangingPunct="1">
              <a:buFont typeface="Wingdings" panose="05000000000000000000" pitchFamily="2" charset="2"/>
              <a:buNone/>
              <a:defRPr/>
            </a:pPr>
            <a:r>
              <a:rPr lang="en-US" altLang="es-VE" sz="1600" b="1">
                <a:latin typeface="Verdana" panose="020B0604030504040204" pitchFamily="34" charset="0"/>
              </a:rPr>
              <a:t>     An Applicant must complete the nonimmigrant Visa Application, DS-160.  The following documents are required:</a:t>
            </a:r>
          </a:p>
          <a:p>
            <a:pPr eaLnBrk="1" hangingPunct="1">
              <a:defRPr/>
            </a:pPr>
            <a:r>
              <a:rPr lang="en-US" altLang="es-VE" sz="1600" b="1">
                <a:latin typeface="Verdana" panose="020B0604030504040204" pitchFamily="34" charset="0"/>
              </a:rPr>
              <a:t>(a) passport valid at least six months beyond intended stay(s) in the U.S.;</a:t>
            </a:r>
          </a:p>
          <a:p>
            <a:pPr eaLnBrk="1" hangingPunct="1">
              <a:defRPr/>
            </a:pPr>
            <a:r>
              <a:rPr lang="en-US" altLang="es-VE" sz="1600" b="1">
                <a:latin typeface="Verdana" panose="020B0604030504040204" pitchFamily="34" charset="0"/>
              </a:rPr>
              <a:t>(b) One recent photo;</a:t>
            </a:r>
          </a:p>
          <a:p>
            <a:pPr eaLnBrk="1" hangingPunct="1">
              <a:defRPr/>
            </a:pPr>
            <a:r>
              <a:rPr lang="en-US" altLang="es-VE" sz="1600" b="1">
                <a:latin typeface="Verdana" panose="020B0604030504040204" pitchFamily="34" charset="0"/>
              </a:rPr>
              <a:t>(c) Proof of ties to home country, e.g., savings account, employment, tax returns, and/or real estate owned;</a:t>
            </a:r>
          </a:p>
          <a:p>
            <a:pPr eaLnBrk="1" hangingPunct="1">
              <a:defRPr/>
            </a:pPr>
            <a:r>
              <a:rPr lang="en-US" altLang="es-VE" sz="1600" b="1">
                <a:latin typeface="Verdana" panose="020B0604030504040204" pitchFamily="34" charset="0"/>
              </a:rPr>
              <a:t>(d) (i) If visit is for business, a letter from the employer outlining temporary nature of business trip,</a:t>
            </a:r>
          </a:p>
          <a:p>
            <a:pPr eaLnBrk="1" hangingPunct="1">
              <a:buFont typeface="Wingdings" panose="05000000000000000000" pitchFamily="2" charset="2"/>
              <a:buNone/>
              <a:defRPr/>
            </a:pPr>
            <a:r>
              <a:rPr lang="en-US" altLang="es-VE" sz="1600" b="1">
                <a:latin typeface="Verdana" panose="020B0604030504040204" pitchFamily="34" charset="0"/>
              </a:rPr>
              <a:t>	(ii) If visit is for pleasure, a letter of invitation from friend or relative in the U.S.  and notarized affidavit of support, together with a U.S. tax return;</a:t>
            </a:r>
          </a:p>
          <a:p>
            <a:pPr eaLnBrk="1" hangingPunct="1">
              <a:defRPr/>
            </a:pPr>
            <a:r>
              <a:rPr lang="en-US" altLang="es-VE" sz="1600" b="1">
                <a:latin typeface="Verdana" panose="020B0604030504040204" pitchFamily="34" charset="0"/>
              </a:rPr>
              <a:t>(e) Copy of round trip airline ticket; and</a:t>
            </a:r>
          </a:p>
          <a:p>
            <a:pPr eaLnBrk="1" hangingPunct="1">
              <a:defRPr/>
            </a:pPr>
            <a:r>
              <a:rPr lang="en-US" altLang="es-VE" sz="1600" b="1">
                <a:latin typeface="Verdana" panose="020B0604030504040204" pitchFamily="34" charset="0"/>
              </a:rPr>
              <a:t>(f) Proof of family relationship, e.g., marriage certificate and birth certificate(s).</a:t>
            </a:r>
            <a:r>
              <a:rPr lang="en-US" altLang="es-VE" sz="1600">
                <a:latin typeface="Verdana" panose="020B0604030504040204" pitchFamily="34" charset="0"/>
              </a:rPr>
              <a:t>	</a:t>
            </a:r>
          </a:p>
          <a:p>
            <a:pPr eaLnBrk="1" hangingPunct="1">
              <a:buFont typeface="Wingdings" panose="05000000000000000000" pitchFamily="2" charset="2"/>
              <a:buNone/>
              <a:defRPr/>
            </a:pPr>
            <a:endParaRPr lang="en-US" altLang="es-VE" sz="1600">
              <a:latin typeface="Verdana" panose="020B0604030504040204" pitchFamily="34" charset="0"/>
            </a:endParaRPr>
          </a:p>
        </p:txBody>
      </p:sp>
      <p:sp>
        <p:nvSpPr>
          <p:cNvPr id="19460" name="Footer Placeholder 3">
            <a:extLst>
              <a:ext uri="{FF2B5EF4-FFF2-40B4-BE49-F238E27FC236}">
                <a16:creationId xmlns:a16="http://schemas.microsoft.com/office/drawing/2014/main" id="{A5F06498-0680-69D5-3D1E-FD3E9E73B486}"/>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1" end="1"/>
                                            </p:txEl>
                                          </p:spTgt>
                                        </p:tgtEl>
                                        <p:attrNameLst>
                                          <p:attrName>style.visibility</p:attrName>
                                        </p:attrNameLst>
                                      </p:cBhvr>
                                      <p:to>
                                        <p:strVal val="visible"/>
                                      </p:to>
                                    </p:set>
                                    <p:animEffect transition="in" filter="fade">
                                      <p:cBhvr>
                                        <p:cTn id="10" dur="500"/>
                                        <p:tgtEl>
                                          <p:spTgt spid="1433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Effect transition="in" filter="fade">
                                      <p:cBhvr>
                                        <p:cTn id="13" dur="500"/>
                                        <p:tgtEl>
                                          <p:spTgt spid="1433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xEl>
                                              <p:pRg st="3" end="3"/>
                                            </p:txEl>
                                          </p:spTgt>
                                        </p:tgtEl>
                                        <p:attrNameLst>
                                          <p:attrName>style.visibility</p:attrName>
                                        </p:attrNameLst>
                                      </p:cBhvr>
                                      <p:to>
                                        <p:strVal val="visible"/>
                                      </p:to>
                                    </p:set>
                                    <p:animEffect transition="in" filter="fade">
                                      <p:cBhvr>
                                        <p:cTn id="16" dur="500"/>
                                        <p:tgtEl>
                                          <p:spTgt spid="1433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500"/>
                                        <p:tgtEl>
                                          <p:spTgt spid="1433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animEffect transition="in" filter="fade">
                                      <p:cBhvr>
                                        <p:cTn id="22" dur="500"/>
                                        <p:tgtEl>
                                          <p:spTgt spid="1433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339">
                                            <p:txEl>
                                              <p:pRg st="6" end="6"/>
                                            </p:txEl>
                                          </p:spTgt>
                                        </p:tgtEl>
                                        <p:attrNameLst>
                                          <p:attrName>style.visibility</p:attrName>
                                        </p:attrNameLst>
                                      </p:cBhvr>
                                      <p:to>
                                        <p:strVal val="visible"/>
                                      </p:to>
                                    </p:set>
                                    <p:animEffect transition="in" filter="fade">
                                      <p:cBhvr>
                                        <p:cTn id="25" dur="500"/>
                                        <p:tgtEl>
                                          <p:spTgt spid="1433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4339">
                                            <p:txEl>
                                              <p:pRg st="7" end="7"/>
                                            </p:txEl>
                                          </p:spTgt>
                                        </p:tgtEl>
                                        <p:attrNameLst>
                                          <p:attrName>style.visibility</p:attrName>
                                        </p:attrNameLst>
                                      </p:cBhvr>
                                      <p:to>
                                        <p:strVal val="visible"/>
                                      </p:to>
                                    </p:set>
                                    <p:animEffect transition="in" filter="fade">
                                      <p:cBhvr>
                                        <p:cTn id="28"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04BF787-7398-00D1-2F0A-80C6F689FFB1}"/>
              </a:ext>
            </a:extLst>
          </p:cNvPr>
          <p:cNvSpPr txBox="1">
            <a:spLocks noChangeArrowheads="1"/>
          </p:cNvSpPr>
          <p:nvPr/>
        </p:nvSpPr>
        <p:spPr bwMode="auto">
          <a:xfrm>
            <a:off x="2057400" y="228600"/>
            <a:ext cx="8001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lgn="ctr">
              <a:spcBef>
                <a:spcPct val="50000"/>
              </a:spcBef>
              <a:buClrTx/>
              <a:buSzTx/>
              <a:buFontTx/>
              <a:buNone/>
            </a:pPr>
            <a:r>
              <a:rPr lang="en-US" altLang="es-VE" sz="2800">
                <a:solidFill>
                  <a:srgbClr val="FF9900"/>
                </a:solidFill>
                <a:latin typeface="Arial Black" panose="020B0A04020102020204" pitchFamily="34" charset="0"/>
              </a:rPr>
              <a:t>Temporary Visas</a:t>
            </a:r>
            <a:br>
              <a:rPr lang="en-US" altLang="es-VE" sz="2800">
                <a:solidFill>
                  <a:srgbClr val="FF9900"/>
                </a:solidFill>
                <a:latin typeface="Arial Black" panose="020B0A04020102020204" pitchFamily="34" charset="0"/>
              </a:rPr>
            </a:br>
            <a:r>
              <a:rPr lang="en-US" altLang="es-VE" sz="2400">
                <a:solidFill>
                  <a:srgbClr val="FF9900"/>
                </a:solidFill>
                <a:latin typeface="Arial Black" panose="020B0A04020102020204" pitchFamily="34" charset="0"/>
              </a:rPr>
              <a:t>Visitors for Business (B-1) and Pleasure (B-2)</a:t>
            </a:r>
          </a:p>
        </p:txBody>
      </p:sp>
      <p:sp>
        <p:nvSpPr>
          <p:cNvPr id="15363" name="Rectangle 3">
            <a:extLst>
              <a:ext uri="{FF2B5EF4-FFF2-40B4-BE49-F238E27FC236}">
                <a16:creationId xmlns:a16="http://schemas.microsoft.com/office/drawing/2014/main" id="{B02E6301-CDCF-A065-B5B3-DF82C4746F23}"/>
              </a:ext>
            </a:extLst>
          </p:cNvPr>
          <p:cNvSpPr>
            <a:spLocks noGrp="1" noChangeArrowheads="1"/>
          </p:cNvSpPr>
          <p:nvPr>
            <p:ph type="body" idx="1"/>
          </p:nvPr>
        </p:nvSpPr>
        <p:spPr>
          <a:xfrm>
            <a:off x="1524000" y="1600200"/>
            <a:ext cx="4953000" cy="3657600"/>
          </a:xfrm>
          <a:effectLst>
            <a:outerShdw blurRad="63500" dist="35921" dir="2700000" algn="ctr" rotWithShape="0">
              <a:schemeClr val="bg2"/>
            </a:outerShdw>
          </a:effectLst>
        </p:spPr>
        <p:txBody>
          <a:bodyPr/>
          <a:lstStyle/>
          <a:p>
            <a:pPr eaLnBrk="1" hangingPunct="1">
              <a:lnSpc>
                <a:spcPct val="90000"/>
              </a:lnSpc>
              <a:buFont typeface="Wingdings" panose="05000000000000000000" pitchFamily="2" charset="2"/>
              <a:buNone/>
              <a:defRPr/>
            </a:pPr>
            <a:r>
              <a:rPr lang="en-US" altLang="es-VE" dirty="0">
                <a:latin typeface="Verdana" panose="020B0604030504040204" pitchFamily="34" charset="0"/>
              </a:rPr>
              <a:t>  </a:t>
            </a:r>
            <a:r>
              <a:rPr lang="en-US" altLang="es-VE" sz="2400" dirty="0">
                <a:latin typeface="Verdana" panose="020B0604030504040204" pitchFamily="34" charset="0"/>
              </a:rPr>
              <a:t>Once the consular officer is satisfied with applicant’s true intent, a visa sticker will be affixed to the passport, stating, among other things, the issuance date and expiration date.   Some visas are granted for as little as thirty days and others for up to ten years.</a:t>
            </a:r>
            <a:r>
              <a:rPr lang="en-US" altLang="es-VE" sz="2000" dirty="0">
                <a:latin typeface="Verdana" panose="020B0604030504040204" pitchFamily="34" charset="0"/>
              </a:rPr>
              <a:t>	</a:t>
            </a:r>
          </a:p>
          <a:p>
            <a:pPr eaLnBrk="1" hangingPunct="1">
              <a:lnSpc>
                <a:spcPct val="90000"/>
              </a:lnSpc>
              <a:buFont typeface="Wingdings" panose="05000000000000000000" pitchFamily="2" charset="2"/>
              <a:buNone/>
              <a:defRPr/>
            </a:pPr>
            <a:endParaRPr lang="en-US" altLang="es-VE" dirty="0">
              <a:latin typeface="Verdana" panose="020B0604030504040204" pitchFamily="34" charset="0"/>
            </a:endParaRPr>
          </a:p>
        </p:txBody>
      </p:sp>
      <p:sp>
        <p:nvSpPr>
          <p:cNvPr id="15364" name="Rectangle 4">
            <a:extLst>
              <a:ext uri="{FF2B5EF4-FFF2-40B4-BE49-F238E27FC236}">
                <a16:creationId xmlns:a16="http://schemas.microsoft.com/office/drawing/2014/main" id="{71A6B342-7C46-C8DA-EC1C-F70312D45FD1}"/>
              </a:ext>
            </a:extLst>
          </p:cNvPr>
          <p:cNvSpPr>
            <a:spLocks noChangeArrowheads="1"/>
          </p:cNvSpPr>
          <p:nvPr/>
        </p:nvSpPr>
        <p:spPr bwMode="auto">
          <a:xfrm>
            <a:off x="6629400" y="1981200"/>
            <a:ext cx="3429000" cy="2362200"/>
          </a:xfrm>
          <a:prstGeom prst="rect">
            <a:avLst/>
          </a:prstGeom>
          <a:solidFill>
            <a:schemeClr val="bg2"/>
          </a:solidFill>
          <a:ln w="9525">
            <a:solidFill>
              <a:schemeClr val="tx1"/>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endParaRPr lang="es-VE" altLang="es-VE" sz="1800">
              <a:latin typeface="Arial" panose="020B0604020202020204" pitchFamily="34" charset="0"/>
            </a:endParaRPr>
          </a:p>
        </p:txBody>
      </p:sp>
      <p:pic>
        <p:nvPicPr>
          <p:cNvPr id="15365" name="Picture 5" descr="VisaB1">
            <a:extLst>
              <a:ext uri="{FF2B5EF4-FFF2-40B4-BE49-F238E27FC236}">
                <a16:creationId xmlns:a16="http://schemas.microsoft.com/office/drawing/2014/main" id="{28FF65CC-F66B-C882-DF22-055E2D021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3309938"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a:extLst>
              <a:ext uri="{FF2B5EF4-FFF2-40B4-BE49-F238E27FC236}">
                <a16:creationId xmlns:a16="http://schemas.microsoft.com/office/drawing/2014/main" id="{AC7701A6-AF66-92F2-9257-7F6007B689C0}"/>
              </a:ext>
            </a:extLst>
          </p:cNvPr>
          <p:cNvSpPr txBox="1">
            <a:spLocks noChangeArrowheads="1"/>
          </p:cNvSpPr>
          <p:nvPr/>
        </p:nvSpPr>
        <p:spPr bwMode="auto">
          <a:xfrm>
            <a:off x="7010401" y="4572001"/>
            <a:ext cx="3146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2400" b="1"/>
              <a:t>Sample of Visa Stamp </a:t>
            </a:r>
          </a:p>
        </p:txBody>
      </p:sp>
      <p:sp>
        <p:nvSpPr>
          <p:cNvPr id="21511" name="Footer Placeholder 6">
            <a:extLst>
              <a:ext uri="{FF2B5EF4-FFF2-40B4-BE49-F238E27FC236}">
                <a16:creationId xmlns:a16="http://schemas.microsoft.com/office/drawing/2014/main" id="{295565C6-1560-975C-3297-E2256BD6B25D}"/>
              </a:ext>
            </a:extLst>
          </p:cNvPr>
          <p:cNvSpPr>
            <a:spLocks noGrp="1"/>
          </p:cNvSpPr>
          <p:nvPr>
            <p:ph type="ftr"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ea typeface="ヒラギノ角ゴ Pro W3" pitchFamily="-112" charset="-128"/>
              </a:defRPr>
            </a:lvl1pPr>
            <a:lvl2pPr marL="37931725" indent="-37474525">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ea typeface="ヒラギノ角ゴ Pro W3" pitchFamily="-112" charset="-128"/>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ea typeface="ヒラギノ角ゴ Pro W3" pitchFamily="-112" charset="-128"/>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ea typeface="ヒラギノ角ゴ Pro W3" pitchFamily="-112" charset="-128"/>
              </a:defRPr>
            </a:lvl9pPr>
          </a:lstStyle>
          <a:p>
            <a:pPr>
              <a:spcBef>
                <a:spcPct val="0"/>
              </a:spcBef>
              <a:buClrTx/>
              <a:buSzTx/>
              <a:buFontTx/>
              <a:buNone/>
            </a:pPr>
            <a:r>
              <a:rPr lang="en-US" altLang="es-VE" sz="1200">
                <a:latin typeface="Arial" panose="020B0604020202020204" pitchFamily="34" charset="0"/>
              </a:rPr>
              <a:t>Copyright © 2023 Gloria Roa Bodin and Maria Isabel Casablanca. All rights reserved.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blinds(horizontal)">
                                      <p:cBhvr>
                                        <p:cTn id="10" dur="1000"/>
                                        <p:tgtEl>
                                          <p:spTgt spid="15364"/>
                                        </p:tgtEl>
                                      </p:cBhvr>
                                    </p:animEffect>
                                  </p:childTnLst>
                                </p:cTn>
                              </p:par>
                            </p:childTnLst>
                          </p:cTn>
                        </p:par>
                        <p:par>
                          <p:cTn id="11" fill="hold" nodeType="afterGroup">
                            <p:stCondLst>
                              <p:cond delay="1000"/>
                            </p:stCondLst>
                            <p:childTnLst>
                              <p:par>
                                <p:cTn id="12" presetID="3" presetClass="entr" presetSubtype="10" fill="hold" nodeType="after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blinds(horizontal)">
                                      <p:cBhvr>
                                        <p:cTn id="14" dur="1000"/>
                                        <p:tgtEl>
                                          <p:spTgt spid="15365"/>
                                        </p:tgtEl>
                                      </p:cBhvr>
                                    </p:animEffect>
                                  </p:childTnLst>
                                </p:cTn>
                              </p:par>
                            </p:childTnLst>
                          </p:cTn>
                        </p:par>
                        <p:par>
                          <p:cTn id="15" fill="hold" nodeType="afterGroup">
                            <p:stCondLst>
                              <p:cond delay="2000"/>
                            </p:stCondLst>
                            <p:childTnLst>
                              <p:par>
                                <p:cTn id="16" presetID="3" presetClass="entr" presetSubtype="10" fill="hold" nodeType="afterEffect">
                                  <p:stCondLst>
                                    <p:cond delay="0"/>
                                  </p:stCondLst>
                                  <p:childTnLst>
                                    <p:set>
                                      <p:cBhvr>
                                        <p:cTn id="17" dur="1" fill="hold">
                                          <p:stCondLst>
                                            <p:cond delay="0"/>
                                          </p:stCondLst>
                                        </p:cTn>
                                        <p:tgtEl>
                                          <p:spTgt spid="15366"/>
                                        </p:tgtEl>
                                        <p:attrNameLst>
                                          <p:attrName>style.visibility</p:attrName>
                                        </p:attrNameLst>
                                      </p:cBhvr>
                                      <p:to>
                                        <p:strVal val="visible"/>
                                      </p:to>
                                    </p:set>
                                    <p:animEffect transition="in" filter="blinds(horizontal)">
                                      <p:cBhvr>
                                        <p:cTn id="18" dur="1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animBg="1"/>
      <p:bldP spid="153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1931</Words>
  <Application>Microsoft Macintosh PowerPoint</Application>
  <PresentationFormat>Widescreen</PresentationFormat>
  <Paragraphs>181</Paragraphs>
  <Slides>21</Slides>
  <Notes>20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Black</vt:lpstr>
      <vt:lpstr>Calibri</vt:lpstr>
      <vt:lpstr>Calibri Light</vt:lpstr>
      <vt:lpstr>Garamond</vt:lpstr>
      <vt:lpstr>Verdana</vt:lpstr>
      <vt:lpstr>Wingdings</vt:lpstr>
      <vt:lpstr>Office Theme</vt:lpstr>
      <vt:lpstr>Immigration Law for Paralegals  FIFTH EDITION By: Maria Isabel Casablanca &amp; Gloria Roa Bodin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Law for Paralegals  FIFTH EDITION By: Maria Isabel Casablanca &amp; Gloria Roa Bodin </dc:title>
  <dc:creator>Kerri Hughes</dc:creator>
  <cp:lastModifiedBy>Kerri Hughes</cp:lastModifiedBy>
  <cp:revision>1</cp:revision>
  <dcterms:created xsi:type="dcterms:W3CDTF">2023-11-28T15:50:33Z</dcterms:created>
  <dcterms:modified xsi:type="dcterms:W3CDTF">2023-11-28T15:52:40Z</dcterms:modified>
</cp:coreProperties>
</file>