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p:nvPr>
            <p:ph type="sldImg"/>
          </p:nvPr>
        </p:nvSpPr>
        <p:spPr>
          <a:xfrm>
            <a:off x="1143000" y="685800"/>
            <a:ext cx="4572000" cy="3429000"/>
          </a:xfrm>
          <a:prstGeom prst="rect">
            <a:avLst/>
          </a:prstGeom>
        </p:spPr>
        <p:txBody>
          <a:bodyPr/>
          <a:lstStyle/>
          <a:p>
            <a:pPr/>
          </a:p>
        </p:txBody>
      </p:sp>
      <p:sp>
        <p:nvSpPr>
          <p:cNvPr id="128" name="Shape 12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17" name="Shape 117"/>
          <p:cNvSpPr/>
          <p:nvPr/>
        </p:nvSpPr>
        <p:spPr>
          <a:xfrm>
            <a:off x="514771" y="1741711"/>
            <a:ext cx="11890212" cy="1"/>
          </a:xfrm>
          <a:prstGeom prst="line">
            <a:avLst/>
          </a:prstGeom>
          <a:ln w="25400">
            <a:solidFill>
              <a:srgbClr val="213A3B"/>
            </a:solidFill>
            <a:miter/>
          </a:ln>
        </p:spPr>
        <p:txBody>
          <a:bodyPr lIns="48766" tIns="48766" rIns="48766" bIns="48766"/>
          <a:lstStyle/>
          <a:p>
            <a:pPr algn="l" defTabSz="1300480">
              <a:defRPr sz="2400">
                <a:latin typeface="Seaford"/>
                <a:ea typeface="Seaford"/>
                <a:cs typeface="Seaford"/>
                <a:sym typeface="Seaford"/>
              </a:defRPr>
            </a:pPr>
          </a:p>
        </p:txBody>
      </p:sp>
      <p:sp>
        <p:nvSpPr>
          <p:cNvPr id="118" name="Shape 118"/>
          <p:cNvSpPr/>
          <p:nvPr/>
        </p:nvSpPr>
        <p:spPr>
          <a:xfrm>
            <a:off x="514771" y="8011881"/>
            <a:ext cx="11890212" cy="1"/>
          </a:xfrm>
          <a:prstGeom prst="line">
            <a:avLst/>
          </a:prstGeom>
          <a:ln w="25400">
            <a:solidFill>
              <a:srgbClr val="213A3B"/>
            </a:solidFill>
            <a:miter/>
          </a:ln>
        </p:spPr>
        <p:txBody>
          <a:bodyPr lIns="48766" tIns="48766" rIns="48766" bIns="48766"/>
          <a:lstStyle/>
          <a:p>
            <a:pPr algn="l" defTabSz="1300480">
              <a:defRPr sz="2400">
                <a:latin typeface="Seaford"/>
                <a:ea typeface="Seaford"/>
                <a:cs typeface="Seaford"/>
                <a:sym typeface="Seaford"/>
              </a:defRPr>
            </a:pPr>
          </a:p>
        </p:txBody>
      </p:sp>
      <p:sp>
        <p:nvSpPr>
          <p:cNvPr id="119" name="Shape 119"/>
          <p:cNvSpPr/>
          <p:nvPr>
            <p:ph type="title"/>
          </p:nvPr>
        </p:nvSpPr>
        <p:spPr>
          <a:xfrm>
            <a:off x="514773" y="2262835"/>
            <a:ext cx="11343438" cy="2301850"/>
          </a:xfrm>
          <a:prstGeom prst="rect">
            <a:avLst/>
          </a:prstGeom>
        </p:spPr>
        <p:txBody>
          <a:bodyPr lIns="48766" tIns="48766" rIns="48766" bIns="48766"/>
          <a:lstStyle>
            <a:lvl1pPr algn="l" defTabSz="1300480">
              <a:defRPr sz="9200">
                <a:latin typeface="Seaford"/>
                <a:ea typeface="Seaford"/>
                <a:cs typeface="Seaford"/>
                <a:sym typeface="Seaford"/>
              </a:defRPr>
            </a:lvl1pPr>
          </a:lstStyle>
          <a:p>
            <a:pPr/>
            <a:r>
              <a:t>Title Text</a:t>
            </a:r>
          </a:p>
        </p:txBody>
      </p:sp>
      <p:sp>
        <p:nvSpPr>
          <p:cNvPr id="120" name="Shape 120"/>
          <p:cNvSpPr/>
          <p:nvPr>
            <p:ph type="body" sz="half" idx="1"/>
          </p:nvPr>
        </p:nvSpPr>
        <p:spPr>
          <a:xfrm>
            <a:off x="514773" y="4746527"/>
            <a:ext cx="11207459" cy="2744237"/>
          </a:xfrm>
          <a:prstGeom prst="rect">
            <a:avLst/>
          </a:prstGeom>
        </p:spPr>
        <p:txBody>
          <a:bodyPr lIns="48766" tIns="48766" rIns="48766" bIns="48766" anchor="t"/>
          <a:lstStyle>
            <a:lvl1pPr marL="0" indent="0" defTabSz="1300480">
              <a:spcBef>
                <a:spcPts val="1400"/>
              </a:spcBef>
              <a:buSzTx/>
              <a:buNone/>
              <a:defRPr sz="3400">
                <a:latin typeface="Seaford"/>
                <a:ea typeface="Seaford"/>
                <a:cs typeface="Seaford"/>
                <a:sym typeface="Seaford"/>
              </a:defRPr>
            </a:lvl1pPr>
            <a:lvl2pPr marL="845818" indent="-388618" defTabSz="1300480">
              <a:spcBef>
                <a:spcPts val="1400"/>
              </a:spcBef>
              <a:buSzPct val="100000"/>
              <a:defRPr sz="3400">
                <a:latin typeface="Seaford"/>
                <a:ea typeface="Seaford"/>
                <a:cs typeface="Seaford"/>
                <a:sym typeface="Seaford"/>
              </a:defRPr>
            </a:lvl2pPr>
            <a:lvl3pPr marL="0" indent="0" defTabSz="1300480">
              <a:spcBef>
                <a:spcPts val="1400"/>
              </a:spcBef>
              <a:buSzTx/>
              <a:buNone/>
              <a:defRPr sz="3400">
                <a:latin typeface="Seaford"/>
                <a:ea typeface="Seaford"/>
                <a:cs typeface="Seaford"/>
                <a:sym typeface="Seaford"/>
              </a:defRPr>
            </a:lvl3pPr>
            <a:lvl4pPr marL="1803400" indent="-431800" defTabSz="1300480">
              <a:spcBef>
                <a:spcPts val="1400"/>
              </a:spcBef>
              <a:buSzPct val="100000"/>
              <a:defRPr sz="3400">
                <a:latin typeface="Seaford"/>
                <a:ea typeface="Seaford"/>
                <a:cs typeface="Seaford"/>
                <a:sym typeface="Seaford"/>
              </a:defRPr>
            </a:lvl4pPr>
            <a:lvl5pPr marL="0" indent="0" defTabSz="1300480">
              <a:spcBef>
                <a:spcPts val="1400"/>
              </a:spcBef>
              <a:buSzTx/>
              <a:buNone/>
              <a:defRPr sz="3400">
                <a:latin typeface="Seaford"/>
                <a:ea typeface="Seaford"/>
                <a:cs typeface="Seaford"/>
                <a:sym typeface="Seaford"/>
              </a:defRPr>
            </a:lvl5pPr>
          </a:lstStyle>
          <a:p>
            <a:pPr/>
            <a:r>
              <a:t>Body Level One</a:t>
            </a:r>
          </a:p>
          <a:p>
            <a:pPr lvl="1"/>
            <a:r>
              <a:t>Body Level Two</a:t>
            </a:r>
          </a:p>
          <a:p>
            <a:pPr lvl="2"/>
            <a:r>
              <a:t>Body Level Three</a:t>
            </a:r>
          </a:p>
          <a:p>
            <a:pPr lvl="3"/>
            <a:r>
              <a:t>Body Level Four</a:t>
            </a:r>
          </a:p>
          <a:p>
            <a:pPr lvl="4"/>
            <a:r>
              <a:t>Body Level Five</a:t>
            </a:r>
          </a:p>
        </p:txBody>
      </p:sp>
      <p:sp>
        <p:nvSpPr>
          <p:cNvPr id="121" name="Shape 121"/>
          <p:cNvSpPr/>
          <p:nvPr>
            <p:ph type="sldNum" sz="quarter" idx="2"/>
          </p:nvPr>
        </p:nvSpPr>
        <p:spPr>
          <a:xfrm>
            <a:off x="12125235" y="1383555"/>
            <a:ext cx="279750" cy="275335"/>
          </a:xfrm>
          <a:prstGeom prst="rect">
            <a:avLst/>
          </a:prstGeom>
        </p:spPr>
        <p:txBody>
          <a:bodyPr lIns="48766" tIns="48766" rIns="48766" bIns="48766" anchor="ctr"/>
          <a:lstStyle>
            <a:lvl1pPr algn="r" defTabSz="1300480">
              <a:defRPr sz="1200">
                <a:latin typeface="Seaford"/>
                <a:ea typeface="Seaford"/>
                <a:cs typeface="Seaford"/>
                <a:sym typeface="Seaford"/>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remeier@cap-pres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xfrm>
            <a:off x="514773" y="2097023"/>
            <a:ext cx="11343438" cy="1121667"/>
          </a:xfrm>
          <a:prstGeom prst="rect">
            <a:avLst/>
          </a:prstGeom>
        </p:spPr>
        <p:txBody>
          <a:bodyPr/>
          <a:lstStyle>
            <a:lvl1pPr>
              <a:defRPr sz="5600"/>
            </a:lvl1pPr>
          </a:lstStyle>
          <a:p>
            <a:pPr/>
            <a:r>
              <a:t>Due Process and Fair Notice</a:t>
            </a:r>
          </a:p>
        </p:txBody>
      </p:sp>
      <p:sp>
        <p:nvSpPr>
          <p:cNvPr id="131" name="Shape 131"/>
          <p:cNvSpPr/>
          <p:nvPr>
            <p:ph type="body" sz="half" idx="1"/>
          </p:nvPr>
        </p:nvSpPr>
        <p:spPr>
          <a:xfrm>
            <a:off x="514772" y="3628338"/>
            <a:ext cx="11207460" cy="4194049"/>
          </a:xfrm>
          <a:prstGeom prst="rect">
            <a:avLst/>
          </a:prstGeom>
        </p:spPr>
        <p:txBody>
          <a:bodyPr/>
          <a:lstStyle/>
          <a:p>
            <a:pPr marL="386619" indent="-386619" defTabSz="1066393">
              <a:spcBef>
                <a:spcPts val="1100"/>
              </a:spcBef>
              <a:buSzPct val="100000"/>
              <a:buFont typeface="Arial"/>
              <a:buChar char="•"/>
              <a:defRPr sz="1803"/>
            </a:pPr>
            <a:r>
              <a:t>What would happen if criminal condemnation occurred without putting us on fair notice? </a:t>
            </a:r>
          </a:p>
          <a:p>
            <a:pPr marL="386619" indent="-386619" defTabSz="1066393">
              <a:spcBef>
                <a:spcPts val="1100"/>
              </a:spcBef>
              <a:buSzPct val="100000"/>
              <a:buAutoNum type="arabicPeriod" startAt="1"/>
              <a:defRPr sz="1803"/>
            </a:pPr>
            <a:r>
              <a:t>We would constantly have to wonder whether our conduct ran afoul of the criminal law.</a:t>
            </a:r>
          </a:p>
          <a:p>
            <a:pPr marL="386619" indent="-386619" defTabSz="1066393">
              <a:spcBef>
                <a:spcPts val="1100"/>
              </a:spcBef>
              <a:buSzPct val="100000"/>
              <a:buAutoNum type="arabicPeriod" startAt="1"/>
              <a:defRPr sz="1803"/>
            </a:pPr>
            <a:r>
              <a:t>It would allow the government to decide after we did something that they didn’t like what we did and therefore subject us to criminal sanction. </a:t>
            </a:r>
          </a:p>
          <a:p>
            <a:pPr marL="386619" indent="-386619" defTabSz="1066393">
              <a:spcBef>
                <a:spcPts val="1100"/>
              </a:spcBef>
              <a:buSzPct val="100000"/>
              <a:buAutoNum type="arabicPeriod" startAt="1"/>
              <a:defRPr sz="1803"/>
            </a:pPr>
            <a:r>
              <a:t> It would invite arbitrary and discriminatory enforcement of criminal law by empowering individual officers to decide what is criminal and who should be arrested and punished.</a:t>
            </a:r>
          </a:p>
          <a:p>
            <a:pPr algn="ctr" defTabSz="1066393">
              <a:spcBef>
                <a:spcPts val="1100"/>
              </a:spcBef>
              <a:defRPr b="1" i="1" sz="1803"/>
            </a:pPr>
            <a:r>
              <a:t>City of Chicago v. Morales </a:t>
            </a:r>
          </a:p>
          <a:p>
            <a:pPr marL="322183" indent="-322183" defTabSz="1066393">
              <a:spcBef>
                <a:spcPts val="1100"/>
              </a:spcBef>
              <a:buSzPct val="100000"/>
              <a:buFont typeface="Arial"/>
              <a:buChar char="•"/>
              <a:defRPr sz="1803"/>
            </a:pPr>
            <a:r>
              <a:t>Facts: Chicago officials implemented an ordinance criminalizing loitering in a public place with one or more other people. Under this ordinance, the officers could approach a person or group of people in a public place who the officer reasonably believed to be involved in criminal activity. The officer could ask the suspect or suspects to disperse and if they did not then the officer could arrest them. Two months after the ordinance was adopted,  the Chicago Police Department implemented guidelines to limit police discretion. </a:t>
            </a:r>
          </a:p>
        </p:txBody>
      </p:sp>
      <p:sp>
        <p:nvSpPr>
          <p:cNvPr id="132" name="Shape 132"/>
          <p:cNvSpPr/>
          <p:nvPr/>
        </p:nvSpPr>
        <p:spPr>
          <a:xfrm>
            <a:off x="3709438" y="9118599"/>
            <a:ext cx="4818127" cy="279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Copyright © 2023 Carolina Academic Press, LLC. All rights reserved.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xfrm>
            <a:off x="514773" y="2262835"/>
            <a:ext cx="11343438" cy="1033882"/>
          </a:xfrm>
          <a:prstGeom prst="rect">
            <a:avLst/>
          </a:prstGeom>
        </p:spPr>
        <p:txBody>
          <a:bodyPr/>
          <a:lstStyle>
            <a:lvl1pPr>
              <a:defRPr b="1" i="1" sz="5600"/>
            </a:lvl1pPr>
          </a:lstStyle>
          <a:p>
            <a:pPr/>
            <a:r>
              <a:t>City of Chicago v. Morales Cont.</a:t>
            </a:r>
          </a:p>
        </p:txBody>
      </p:sp>
      <p:sp>
        <p:nvSpPr>
          <p:cNvPr id="135" name="Shape 135"/>
          <p:cNvSpPr/>
          <p:nvPr>
            <p:ph type="body" sz="half" idx="1"/>
          </p:nvPr>
        </p:nvSpPr>
        <p:spPr>
          <a:xfrm>
            <a:off x="514772" y="3638091"/>
            <a:ext cx="11207460" cy="4213559"/>
          </a:xfrm>
          <a:prstGeom prst="rect">
            <a:avLst/>
          </a:prstGeom>
        </p:spPr>
        <p:txBody>
          <a:bodyPr/>
          <a:lstStyle/>
          <a:p>
            <a:pPr marL="330653" indent="-330653" defTabSz="1170431">
              <a:lnSpc>
                <a:spcPct val="90000"/>
              </a:lnSpc>
              <a:spcBef>
                <a:spcPts val="1200"/>
              </a:spcBef>
              <a:buSzPct val="100000"/>
              <a:buFont typeface="Arial"/>
              <a:buChar char="•"/>
              <a:defRPr sz="1619"/>
            </a:pPr>
            <a:r>
              <a:t>Facts Cont. : The limitations confine the authority to arrest gang members who violate the ordinance to sworn “members of the Gang Crime Section” and established detailed criteria for defining street gangs and membership in such gangs. In addition, the ordinance was limited to designated areas where gang members would affect public peace. The defendant and others were convicted under the ordinance. This was reversed by the state appellate court and affirmed by the Supreme Court of Illinois holding that the ordinance violated due process of law in that it is impermissibly vague on its face and an arbitrary restriction on personal liberties.</a:t>
            </a:r>
            <a:endParaRPr sz="2700"/>
          </a:p>
          <a:p>
            <a:pPr marL="330653" indent="-330653" defTabSz="1170431">
              <a:lnSpc>
                <a:spcPct val="90000"/>
              </a:lnSpc>
              <a:spcBef>
                <a:spcPts val="1200"/>
              </a:spcBef>
              <a:buSzPct val="100000"/>
              <a:buFont typeface="Arial"/>
              <a:buChar char="•"/>
              <a:defRPr sz="1619"/>
            </a:pPr>
            <a:r>
              <a:t>Issue: whether the Supreme Court of Illinois correctly held that the ordinance violates the Due Process Clause of the Fourteenth Amendment to the Federal Constitution.</a:t>
            </a:r>
            <a:endParaRPr sz="2700"/>
          </a:p>
          <a:p>
            <a:pPr marL="330653" indent="-330653" defTabSz="1170431">
              <a:lnSpc>
                <a:spcPct val="90000"/>
              </a:lnSpc>
              <a:spcBef>
                <a:spcPts val="1200"/>
              </a:spcBef>
              <a:buSzPct val="100000"/>
              <a:buFont typeface="Arial"/>
              <a:buChar char="•"/>
              <a:defRPr sz="1619"/>
            </a:pPr>
            <a:r>
              <a:t>Holding and Reasoning: Yes. Vagueness may invalidate a criminal law for either of two independent reasons. First, it may fail to provide the kind of notice that will enable ordinary people to understand what conduct it prohibits; second, it may authorize and even encourage arbitrary and discriminatory enforcement. In this ordinance, the usage of the term loitering (to remain in one place with no apparent purpose) was vague in that the ordinance and did not effectively distinguish between innocent activity and the activity that the ordinance is meant to criminalize. Additionally, an officer’s order to disperse does not remedy this notice problem because how long do people need to disperse and where are they able to resemble? Additionally, If each loiterer walks around the block and they meet again at the same location, are they subject to arrest or merely to being ordered to disperse again? Overall, there is no standard specified. </a:t>
            </a:r>
          </a:p>
        </p:txBody>
      </p:sp>
      <p:sp>
        <p:nvSpPr>
          <p:cNvPr id="136" name="Shape 136"/>
          <p:cNvSpPr/>
          <p:nvPr/>
        </p:nvSpPr>
        <p:spPr>
          <a:xfrm>
            <a:off x="3777428" y="9118600"/>
            <a:ext cx="4818127" cy="279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body" sz="half" idx="1"/>
          </p:nvPr>
        </p:nvSpPr>
        <p:spPr>
          <a:xfrm>
            <a:off x="514772" y="3546543"/>
            <a:ext cx="11207460" cy="4326353"/>
          </a:xfrm>
          <a:prstGeom prst="rect">
            <a:avLst/>
          </a:prstGeom>
        </p:spPr>
        <p:txBody>
          <a:bodyPr/>
          <a:lstStyle/>
          <a:p>
            <a:pPr marL="357544" indent="-357544" defTabSz="1183436">
              <a:spcBef>
                <a:spcPts val="1200"/>
              </a:spcBef>
              <a:buSzPct val="100000"/>
              <a:buFont typeface="Arial"/>
              <a:buChar char="•"/>
              <a:defRPr sz="2002"/>
            </a:pPr>
            <a:r>
              <a:t>Reasoning Cont. The police have broad discretion regarding who has “no apparent purpose, " including those innocent citizens who may be conversing with gang members but do not partake in the same activities. Additionally, this ordinance provides too much discretion in which stationary persons that the police order to disperse and provides no guidelines as to when an arrest should occur after such an order occurs.  Furthermore, it provides the police the power to decide what behavior is apparent so they can decide if idle talk is apparent. In addition to criminalizing harmless conduct, the ordinance also excludes from its coverage much of the intimidating conduct that motivated its enactment., e.g., when gang members have gotten together with an apparent purpose to engage in illegal activities such as drugs.  Therefore, the ruling by the Illinois state court is affirmed. </a:t>
            </a:r>
          </a:p>
          <a:p>
            <a:pPr marL="357544" indent="-357544" defTabSz="1183436">
              <a:spcBef>
                <a:spcPts val="1200"/>
              </a:spcBef>
              <a:buSzPct val="100000"/>
              <a:buFont typeface="Arial"/>
              <a:buChar char="•"/>
              <a:defRPr sz="2002"/>
            </a:pPr>
            <a:r>
              <a:t>Rule: A criminal statute is vague and therefore unconstitutional if it either fails to give fair notice of the criminalized activity or allows capricious and discriminatory enforcement of the law. </a:t>
            </a:r>
          </a:p>
        </p:txBody>
      </p:sp>
      <p:sp>
        <p:nvSpPr>
          <p:cNvPr id="139" name="Shape 139"/>
          <p:cNvSpPr/>
          <p:nvPr>
            <p:ph type="title"/>
          </p:nvPr>
        </p:nvSpPr>
        <p:spPr>
          <a:xfrm>
            <a:off x="514773" y="2262835"/>
            <a:ext cx="11343438" cy="1033882"/>
          </a:xfrm>
          <a:prstGeom prst="rect">
            <a:avLst/>
          </a:prstGeom>
        </p:spPr>
        <p:txBody>
          <a:bodyPr/>
          <a:lstStyle>
            <a:lvl1pPr>
              <a:defRPr b="1" i="1" sz="5600"/>
            </a:lvl1pPr>
          </a:lstStyle>
          <a:p>
            <a:pPr/>
            <a:r>
              <a:t>City of Chicago v. Morales Cont.</a:t>
            </a:r>
          </a:p>
        </p:txBody>
      </p:sp>
      <p:sp>
        <p:nvSpPr>
          <p:cNvPr id="140" name="Shape 140"/>
          <p:cNvSpPr/>
          <p:nvPr/>
        </p:nvSpPr>
        <p:spPr>
          <a:xfrm>
            <a:off x="3777428" y="9207500"/>
            <a:ext cx="4818127" cy="279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xfrm>
            <a:off x="514773" y="2262835"/>
            <a:ext cx="11343438" cy="1024130"/>
          </a:xfrm>
          <a:prstGeom prst="rect">
            <a:avLst/>
          </a:prstGeom>
        </p:spPr>
        <p:txBody>
          <a:bodyPr/>
          <a:lstStyle>
            <a:lvl1pPr defTabSz="1014374">
              <a:defRPr sz="4368"/>
            </a:lvl1pPr>
          </a:lstStyle>
          <a:p>
            <a:pPr/>
            <a:r>
              <a:t>Crim, Statutes, and the Common Law Origins </a:t>
            </a:r>
          </a:p>
        </p:txBody>
      </p:sp>
      <p:sp>
        <p:nvSpPr>
          <p:cNvPr id="143" name="Shape 143"/>
          <p:cNvSpPr/>
          <p:nvPr>
            <p:ph type="body" idx="1"/>
          </p:nvPr>
        </p:nvSpPr>
        <p:spPr>
          <a:xfrm>
            <a:off x="514772" y="3286962"/>
            <a:ext cx="11207460" cy="4732915"/>
          </a:xfrm>
          <a:prstGeom prst="rect">
            <a:avLst/>
          </a:prstGeom>
        </p:spPr>
        <p:txBody>
          <a:bodyPr/>
          <a:lstStyle/>
          <a:p>
            <a:pPr marL="326979" indent="-326979" defTabSz="1157427">
              <a:lnSpc>
                <a:spcPct val="80000"/>
              </a:lnSpc>
              <a:spcBef>
                <a:spcPts val="1200"/>
              </a:spcBef>
              <a:buSzPct val="100000"/>
              <a:buFont typeface="Arial"/>
              <a:buChar char="•"/>
              <a:defRPr sz="1602"/>
            </a:pPr>
            <a:r>
              <a:t>Criminal Responsibility will begin with the text of the statutory provision the prosecution alleges was violated. </a:t>
            </a:r>
            <a:endParaRPr sz="2670"/>
          </a:p>
          <a:p>
            <a:pPr marL="326979" indent="-326979" defTabSz="1157427">
              <a:lnSpc>
                <a:spcPct val="80000"/>
              </a:lnSpc>
              <a:spcBef>
                <a:spcPts val="1200"/>
              </a:spcBef>
              <a:buSzPct val="100000"/>
              <a:buFont typeface="Arial"/>
              <a:buChar char="•"/>
              <a:defRPr sz="1602"/>
            </a:pPr>
            <a:r>
              <a:t>Common traits of statutes from jurisdiction to jurisdiction: </a:t>
            </a:r>
            <a:endParaRPr sz="2670"/>
          </a:p>
          <a:p>
            <a:pPr marL="392375" indent="-392375" defTabSz="1157427">
              <a:lnSpc>
                <a:spcPct val="80000"/>
              </a:lnSpc>
              <a:spcBef>
                <a:spcPts val="1200"/>
              </a:spcBef>
              <a:buSzPct val="100000"/>
              <a:buAutoNum type="arabicPeriod" startAt="1"/>
              <a:defRPr sz="1602"/>
            </a:pPr>
            <a:r>
              <a:t>Almost all criminal statutes were originally enacted to codify common law</a:t>
            </a:r>
            <a:endParaRPr sz="2670"/>
          </a:p>
          <a:p>
            <a:pPr marL="392375" indent="-392375" defTabSz="1157427">
              <a:lnSpc>
                <a:spcPct val="80000"/>
              </a:lnSpc>
              <a:spcBef>
                <a:spcPts val="1200"/>
              </a:spcBef>
              <a:buSzPct val="100000"/>
              <a:buAutoNum type="arabicPeriod" startAt="1"/>
              <a:defRPr sz="1602"/>
            </a:pPr>
            <a:r>
              <a:t>The Model Penal Code (MPC) – The Comprehensive penal statute proposed for the states to adopt in order to eliminate unnecessary complexities of the common law and establish a more uniform body of criminal law among the states.</a:t>
            </a:r>
            <a:endParaRPr sz="2670"/>
          </a:p>
          <a:p>
            <a:pPr algn="ctr" defTabSz="1157427">
              <a:lnSpc>
                <a:spcPct val="80000"/>
              </a:lnSpc>
              <a:spcBef>
                <a:spcPts val="1200"/>
              </a:spcBef>
              <a:defRPr b="1" i="1" sz="1602"/>
            </a:pPr>
            <a:r>
              <a:t>Keeler v. Superior Court of Amador County </a:t>
            </a:r>
            <a:endParaRPr sz="2670"/>
          </a:p>
          <a:p>
            <a:pPr marL="326979" indent="-326979" defTabSz="1157427">
              <a:lnSpc>
                <a:spcPct val="80000"/>
              </a:lnSpc>
              <a:spcBef>
                <a:spcPts val="1200"/>
              </a:spcBef>
              <a:buSzPct val="100000"/>
              <a:buFont typeface="Arial"/>
              <a:buChar char="•"/>
              <a:defRPr sz="1602"/>
            </a:pPr>
            <a:r>
              <a:t>Facts:  Robert and Teresa Keeler obtained a divorce in September 1968. At this time, unbeknownst to Mr. Keeler,  Mrs. Keeler was pregnant with another man’s child. In February 1969, Mrs. Keeler was driving on a narrow road after dropping her daughters off when she had to pull her car over because Mr. Keeler blocked off the road. Mr. Keeler got out of his car and went to confront Mrs. Keeler about her pregnancy. He proceeded to “stomp” the fetus out of her by punching her in the face and kneeing her in the abdomen. </a:t>
            </a:r>
            <a:endParaRPr sz="2670"/>
          </a:p>
          <a:p>
            <a:pPr marL="326979" indent="-326979" defTabSz="1157427">
              <a:lnSpc>
                <a:spcPct val="80000"/>
              </a:lnSpc>
              <a:spcBef>
                <a:spcPts val="1200"/>
              </a:spcBef>
              <a:buSzPct val="100000"/>
              <a:buFont typeface="Arial"/>
              <a:buChar char="•"/>
              <a:defRPr sz="1602"/>
            </a:pPr>
            <a:r>
              <a:t>After this altercation, Mrs. Keeler went back to her home and sought out police and medical assistance. Due to her injuries, she had to have a C-section and the baby was stillborn due to a skull fracture. The pathologist said that this was most likely caused by the force applied to the mother’s abdomen. The evidence such as the fact that the fetus was viable on the day of the attack pointed to Mr. Keeler as the cause of the stillbirth. </a:t>
            </a:r>
            <a:endParaRPr sz="2670"/>
          </a:p>
          <a:p>
            <a:pPr marL="326979" indent="-326979" defTabSz="1157427">
              <a:lnSpc>
                <a:spcPct val="80000"/>
              </a:lnSpc>
              <a:spcBef>
                <a:spcPts val="1200"/>
              </a:spcBef>
              <a:buSzPct val="100000"/>
              <a:buFont typeface="Arial"/>
              <a:buChar char="•"/>
              <a:defRPr sz="1602"/>
            </a:pPr>
            <a:r>
              <a:t>Mr. Keeler was charged with murder under CA Penal Code 187 and appealed to the SC of California petitioning for a writ of prohibition (A higher court order to prevent the lower court from proceeding with the case). </a:t>
            </a:r>
          </a:p>
        </p:txBody>
      </p:sp>
      <p:sp>
        <p:nvSpPr>
          <p:cNvPr id="144" name="Shape 144"/>
          <p:cNvSpPr/>
          <p:nvPr/>
        </p:nvSpPr>
        <p:spPr>
          <a:xfrm>
            <a:off x="3709438" y="9182100"/>
            <a:ext cx="4818127" cy="279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body" idx="1"/>
          </p:nvPr>
        </p:nvSpPr>
        <p:spPr>
          <a:xfrm>
            <a:off x="514772" y="3107282"/>
            <a:ext cx="11207460" cy="4870994"/>
          </a:xfrm>
          <a:prstGeom prst="rect">
            <a:avLst/>
          </a:prstGeom>
        </p:spPr>
        <p:txBody>
          <a:bodyPr/>
          <a:lstStyle/>
          <a:p>
            <a:pPr marL="330653" indent="-330653" defTabSz="1170431">
              <a:lnSpc>
                <a:spcPct val="90000"/>
              </a:lnSpc>
              <a:spcBef>
                <a:spcPts val="1200"/>
              </a:spcBef>
              <a:buSzPct val="100000"/>
              <a:buFont typeface="Arial"/>
              <a:buChar char="•"/>
              <a:defRPr sz="1619"/>
            </a:pPr>
            <a:r>
              <a:t>Issue: Whether an unborn viable fetus is a “human being” within the meaning of the California Statue defining murder of a “human being”. </a:t>
            </a:r>
            <a:endParaRPr sz="2700"/>
          </a:p>
          <a:p>
            <a:pPr marL="330653" indent="-330653" defTabSz="1170431">
              <a:lnSpc>
                <a:spcPct val="90000"/>
              </a:lnSpc>
              <a:spcBef>
                <a:spcPts val="1200"/>
              </a:spcBef>
              <a:buSzPct val="100000"/>
              <a:buFont typeface="Arial"/>
              <a:buChar char="•"/>
              <a:defRPr sz="1619"/>
            </a:pPr>
            <a:r>
              <a:t>H and R: No. Penal Code section  187 provides: “Murder is the unlawful killing of a human being, with malice aforethought.”  This section originates (verbatim) from Crimes and Punishment 1850. The term “human being” is ambiguous and, therefore, the court looked into the intent of the legislature in 1850 to see who was meant to be included when the penal code says, “human being”. After considering the common law and the circumstances at the time this law was created, the court held that the Legislature of 1850 referred to a person who had been born alive and did not intend the act of feticide to be included. </a:t>
            </a:r>
            <a:endParaRPr sz="2700"/>
          </a:p>
          <a:p>
            <a:pPr marL="330653" indent="-330653" defTabSz="1170431">
              <a:lnSpc>
                <a:spcPct val="90000"/>
              </a:lnSpc>
              <a:spcBef>
                <a:spcPts val="1200"/>
              </a:spcBef>
              <a:buSzPct val="100000"/>
              <a:buFont typeface="Arial"/>
              <a:buChar char="•"/>
              <a:defRPr sz="1619"/>
            </a:pPr>
            <a:r>
              <a:t>Even though this holding is archaic and based on times when scientific development was in its early stages, the court stated two reasons why it could not broaden the scope of the statute: </a:t>
            </a:r>
            <a:endParaRPr sz="2700"/>
          </a:p>
          <a:p>
            <a:pPr lvl="1" marL="960119" indent="-342900" defTabSz="1170431">
              <a:lnSpc>
                <a:spcPct val="90000"/>
              </a:lnSpc>
              <a:spcBef>
                <a:spcPts val="600"/>
              </a:spcBef>
              <a:buFont typeface="Arial"/>
              <a:defRPr sz="1440"/>
            </a:pPr>
            <a:r>
              <a:t>According to the doctrine of separation of powers, this would go beyond the powers of the judicial branch and infringe on the legislative power to interpret statutes and define crimes such as this; and </a:t>
            </a:r>
            <a:endParaRPr sz="2159"/>
          </a:p>
          <a:p>
            <a:pPr lvl="1" marL="960119" indent="-342900" defTabSz="1170431">
              <a:lnSpc>
                <a:spcPct val="90000"/>
              </a:lnSpc>
              <a:spcBef>
                <a:spcPts val="600"/>
              </a:spcBef>
              <a:buFont typeface="Arial"/>
              <a:defRPr sz="1440"/>
            </a:pPr>
            <a:r>
              <a:t>Judicial enlargement of section 187 would not work because of the guarantee of due process. More specifically, Mr. Keeler would have had no notice that the act of killing a fetus could amount to murder at the time he attacked Mrs. Keeler. </a:t>
            </a:r>
            <a:endParaRPr sz="2159"/>
          </a:p>
          <a:p>
            <a:pPr marL="330653" indent="-330653" defTabSz="1170431">
              <a:lnSpc>
                <a:spcPct val="90000"/>
              </a:lnSpc>
              <a:spcBef>
                <a:spcPts val="1200"/>
              </a:spcBef>
              <a:buSzPct val="100000"/>
              <a:buFont typeface="Arial"/>
              <a:buChar char="•"/>
              <a:defRPr sz="1619"/>
            </a:pPr>
            <a:r>
              <a:t>The writ of prohibition was granted restraining the respondent court from taking any further proceedings on this matter.</a:t>
            </a:r>
            <a:endParaRPr sz="2700"/>
          </a:p>
          <a:p>
            <a:pPr marL="330653" indent="-330653" defTabSz="1170431">
              <a:lnSpc>
                <a:spcPct val="90000"/>
              </a:lnSpc>
              <a:spcBef>
                <a:spcPts val="1200"/>
              </a:spcBef>
              <a:buSzPct val="100000"/>
              <a:buFont typeface="Arial"/>
              <a:buChar char="•"/>
              <a:defRPr sz="1619"/>
            </a:pPr>
            <a:r>
              <a:t>Rule: A criminal statute that codifies a common law crime will normally be interpreted consistently with the meaning of that crime as it evolved in the common law. </a:t>
            </a:r>
            <a:endParaRPr sz="2700"/>
          </a:p>
          <a:p>
            <a:pPr lvl="1" marL="944533" indent="-327313" defTabSz="1170431">
              <a:lnSpc>
                <a:spcPct val="90000"/>
              </a:lnSpc>
              <a:spcBef>
                <a:spcPts val="600"/>
              </a:spcBef>
              <a:buFont typeface="Arial"/>
              <a:defRPr sz="1260"/>
            </a:pPr>
            <a:r>
              <a:t>Note: After this case was decided, the California Legislature broadened the scope of section 187 to include a viable fetus. </a:t>
            </a:r>
          </a:p>
        </p:txBody>
      </p:sp>
      <p:sp>
        <p:nvSpPr>
          <p:cNvPr id="147" name="Shape 147"/>
          <p:cNvSpPr/>
          <p:nvPr>
            <p:ph type="title"/>
          </p:nvPr>
        </p:nvSpPr>
        <p:spPr>
          <a:xfrm>
            <a:off x="514772" y="2262292"/>
            <a:ext cx="11343644" cy="844992"/>
          </a:xfrm>
          <a:prstGeom prst="rect">
            <a:avLst/>
          </a:prstGeom>
        </p:spPr>
        <p:txBody>
          <a:bodyPr/>
          <a:lstStyle>
            <a:lvl1pPr defTabSz="1118412">
              <a:defRPr b="1" i="1" sz="3784"/>
            </a:lvl1pPr>
          </a:lstStyle>
          <a:p>
            <a:pPr/>
            <a:r>
              <a:t>Keeler v. Superior Court of Amador County Cont. </a:t>
            </a:r>
          </a:p>
        </p:txBody>
      </p:sp>
      <p:sp>
        <p:nvSpPr>
          <p:cNvPr id="148" name="Shape 148"/>
          <p:cNvSpPr/>
          <p:nvPr/>
        </p:nvSpPr>
        <p:spPr>
          <a:xfrm>
            <a:off x="3777530" y="9194800"/>
            <a:ext cx="4818127" cy="279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xfrm>
            <a:off x="514773" y="2023271"/>
            <a:ext cx="11343438" cy="946099"/>
          </a:xfrm>
          <a:prstGeom prst="rect">
            <a:avLst/>
          </a:prstGeom>
        </p:spPr>
        <p:txBody>
          <a:bodyPr/>
          <a:lstStyle>
            <a:lvl1pPr defTabSz="1066393">
              <a:defRPr sz="4100"/>
            </a:lvl1pPr>
          </a:lstStyle>
          <a:p>
            <a:pPr/>
            <a:r>
              <a:t>What is a Presumption and Why Does it Matter? </a:t>
            </a:r>
          </a:p>
        </p:txBody>
      </p:sp>
      <p:sp>
        <p:nvSpPr>
          <p:cNvPr id="151" name="Shape 151"/>
          <p:cNvSpPr/>
          <p:nvPr>
            <p:ph type="body" idx="1"/>
          </p:nvPr>
        </p:nvSpPr>
        <p:spPr>
          <a:xfrm>
            <a:off x="514772" y="2969371"/>
            <a:ext cx="11207460" cy="5026017"/>
          </a:xfrm>
          <a:prstGeom prst="rect">
            <a:avLst/>
          </a:prstGeom>
        </p:spPr>
        <p:txBody>
          <a:bodyPr/>
          <a:lstStyle/>
          <a:p>
            <a:pPr marL="310395" indent="-310395" defTabSz="1027379">
              <a:lnSpc>
                <a:spcPct val="90000"/>
              </a:lnSpc>
              <a:spcBef>
                <a:spcPts val="1100"/>
              </a:spcBef>
              <a:buSzPct val="100000"/>
              <a:buFont typeface="Arial"/>
              <a:buChar char="•"/>
              <a:defRPr sz="1738"/>
            </a:pPr>
            <a:r>
              <a:t>A person who accused of a crime by the government must be treated by the court as if she or he is innocent unless the prosecution proves guilt beyond a reasonable doubt.</a:t>
            </a:r>
          </a:p>
          <a:p>
            <a:pPr marL="310395" indent="-310395" defTabSz="1027379">
              <a:lnSpc>
                <a:spcPct val="90000"/>
              </a:lnSpc>
              <a:spcBef>
                <a:spcPts val="1100"/>
              </a:spcBef>
              <a:buSzPct val="100000"/>
              <a:buFont typeface="Arial"/>
              <a:buChar char="•"/>
              <a:defRPr sz="1738"/>
            </a:pPr>
            <a:r>
              <a:t>This is a due process requirement based on the fifth amendment of the Constitution or in state courts under the 14</a:t>
            </a:r>
            <a:r>
              <a:rPr baseline="30158"/>
              <a:t>th</a:t>
            </a:r>
            <a:r>
              <a:t> amendment. There needs to be proof beyond a reasonable doubt of every element of the offense. </a:t>
            </a:r>
          </a:p>
          <a:p>
            <a:pPr marL="310395" indent="-310395" defTabSz="1027379">
              <a:lnSpc>
                <a:spcPct val="90000"/>
              </a:lnSpc>
              <a:spcBef>
                <a:spcPts val="1100"/>
              </a:spcBef>
              <a:buSzPct val="100000"/>
              <a:buFont typeface="Arial"/>
              <a:buChar char="•"/>
              <a:defRPr sz="1738"/>
            </a:pPr>
            <a:r>
              <a:t>The presumption of innocence is directly linked to the prosecution's burden of proof. The accuser (i.e., the government) has the burden of rebutting the presumption beyond a reasonable doubt.</a:t>
            </a:r>
          </a:p>
          <a:p>
            <a:pPr marL="310395" indent="-310395" defTabSz="1027379">
              <a:lnSpc>
                <a:spcPct val="90000"/>
              </a:lnSpc>
              <a:spcBef>
                <a:spcPts val="1100"/>
              </a:spcBef>
              <a:buSzPct val="100000"/>
              <a:buFont typeface="Arial"/>
              <a:buChar char="•"/>
              <a:defRPr sz="1738"/>
            </a:pPr>
            <a:r>
              <a:t>Prosecution must prove the elements of the crime. These elements normally fall into broad categories: </a:t>
            </a:r>
          </a:p>
          <a:p>
            <a:pPr lvl="1" marL="842772" indent="-300990" defTabSz="1027379">
              <a:lnSpc>
                <a:spcPct val="90000"/>
              </a:lnSpc>
              <a:spcBef>
                <a:spcPts val="500"/>
              </a:spcBef>
              <a:buFont typeface="Arial"/>
              <a:defRPr sz="1264"/>
            </a:pPr>
            <a:r>
              <a:t>The alleged criminal act or omission;</a:t>
            </a:r>
            <a:endParaRPr sz="2212"/>
          </a:p>
          <a:p>
            <a:pPr lvl="1" marL="842772" indent="-300990" defTabSz="1027379">
              <a:lnSpc>
                <a:spcPct val="90000"/>
              </a:lnSpc>
              <a:spcBef>
                <a:spcPts val="500"/>
              </a:spcBef>
              <a:buFont typeface="Arial"/>
              <a:defRPr sz="1264"/>
            </a:pPr>
            <a:r>
              <a:t>Proof the act or omission caused the alleged harm;</a:t>
            </a:r>
            <a:endParaRPr sz="2212"/>
          </a:p>
          <a:p>
            <a:pPr lvl="1" marL="842772" indent="-300990" defTabSz="1027379">
              <a:lnSpc>
                <a:spcPct val="90000"/>
              </a:lnSpc>
              <a:spcBef>
                <a:spcPts val="500"/>
              </a:spcBef>
              <a:buFont typeface="Arial"/>
              <a:defRPr sz="1264"/>
            </a:pPr>
            <a:r>
              <a:t>The alleged criminal mental state that actuated (set in motion) the act or omission;</a:t>
            </a:r>
            <a:endParaRPr sz="2212"/>
          </a:p>
          <a:p>
            <a:pPr lvl="1" marL="842772" indent="-300990" defTabSz="1027379">
              <a:lnSpc>
                <a:spcPct val="90000"/>
              </a:lnSpc>
              <a:spcBef>
                <a:spcPts val="500"/>
              </a:spcBef>
              <a:buFont typeface="Arial"/>
              <a:defRPr sz="1264"/>
            </a:pPr>
            <a:r>
              <a:t>The alleged attendant circumstance (some other fact needs to be proved beyond a reasonable doubt). </a:t>
            </a:r>
            <a:endParaRPr sz="2212"/>
          </a:p>
          <a:p>
            <a:pPr lvl="1" marL="0" indent="770534" defTabSz="1027379">
              <a:lnSpc>
                <a:spcPct val="90000"/>
              </a:lnSpc>
              <a:spcBef>
                <a:spcPts val="500"/>
              </a:spcBef>
              <a:buSzTx/>
              <a:buNone/>
              <a:defRPr b="1" sz="1264"/>
            </a:pPr>
            <a:r>
              <a:t>See Practice Pointer for an example concerning burglary. </a:t>
            </a:r>
            <a:endParaRPr sz="2212"/>
          </a:p>
          <a:p>
            <a:pPr marL="310395" indent="-310395" defTabSz="1027379">
              <a:lnSpc>
                <a:spcPct val="90000"/>
              </a:lnSpc>
              <a:spcBef>
                <a:spcPts val="1100"/>
              </a:spcBef>
              <a:buSzPct val="100000"/>
              <a:buFont typeface="Arial"/>
              <a:buChar char="•"/>
              <a:defRPr sz="1738"/>
            </a:pPr>
            <a:r>
              <a:t>Burden of proof on the part of the prosecution must be defined in evidentiary terms. This breaks the burden down into the burden of production (the introduction of sufficient evidence to make guilt </a:t>
            </a:r>
            <a:r>
              <a:rPr b="1" i="1"/>
              <a:t>a</a:t>
            </a:r>
            <a:r>
              <a:t> rational result) and the burden of persuasion (evidence that persuades the fact finder that guilty is </a:t>
            </a:r>
            <a:r>
              <a:rPr b="1" i="1"/>
              <a:t>the only </a:t>
            </a:r>
            <a:r>
              <a:t>rational result).</a:t>
            </a:r>
          </a:p>
          <a:p>
            <a:pPr marL="310395" indent="-310395" defTabSz="1027379">
              <a:lnSpc>
                <a:spcPct val="90000"/>
              </a:lnSpc>
              <a:spcBef>
                <a:spcPts val="1100"/>
              </a:spcBef>
              <a:buSzPct val="100000"/>
              <a:buFont typeface="Arial"/>
              <a:buChar char="•"/>
              <a:defRPr sz="1738"/>
            </a:pPr>
            <a:r>
              <a:t>Evidence falls into three categories : Direct evidence., circumstantial evidence, and opinion evidence (No rule of priority). </a:t>
            </a:r>
            <a:r>
              <a:rPr b="1" i="1"/>
              <a:t>See</a:t>
            </a:r>
            <a:r>
              <a:rPr b="1"/>
              <a:t> the practice pointer for an example of different categories of evidence in action</a:t>
            </a:r>
            <a:r>
              <a:t>. </a:t>
            </a:r>
          </a:p>
        </p:txBody>
      </p:sp>
      <p:sp>
        <p:nvSpPr>
          <p:cNvPr id="152" name="Shape 152"/>
          <p:cNvSpPr/>
          <p:nvPr/>
        </p:nvSpPr>
        <p:spPr>
          <a:xfrm>
            <a:off x="3777428" y="9210347"/>
            <a:ext cx="4818127" cy="279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title"/>
          </p:nvPr>
        </p:nvSpPr>
        <p:spPr>
          <a:xfrm>
            <a:off x="514773" y="1832422"/>
            <a:ext cx="11343438" cy="1095312"/>
          </a:xfrm>
          <a:prstGeom prst="rect">
            <a:avLst/>
          </a:prstGeom>
        </p:spPr>
        <p:txBody>
          <a:bodyPr/>
          <a:lstStyle>
            <a:lvl1pPr defTabSz="948829">
              <a:defRPr sz="3648"/>
            </a:lvl1pPr>
          </a:lstStyle>
          <a:p>
            <a:pPr/>
            <a:r>
              <a:t>What is a Presumption and Why Does it Matter? Cont. </a:t>
            </a:r>
          </a:p>
        </p:txBody>
      </p:sp>
      <p:sp>
        <p:nvSpPr>
          <p:cNvPr id="155" name="Shape 155"/>
          <p:cNvSpPr/>
          <p:nvPr>
            <p:ph type="body" idx="1"/>
          </p:nvPr>
        </p:nvSpPr>
        <p:spPr>
          <a:xfrm>
            <a:off x="514773" y="2927733"/>
            <a:ext cx="12106386" cy="4993445"/>
          </a:xfrm>
          <a:prstGeom prst="rect">
            <a:avLst/>
          </a:prstGeom>
        </p:spPr>
        <p:txBody>
          <a:bodyPr/>
          <a:lstStyle/>
          <a:p>
            <a:pPr marL="310395" indent="-310395" defTabSz="1027379">
              <a:lnSpc>
                <a:spcPct val="90000"/>
              </a:lnSpc>
              <a:spcBef>
                <a:spcPts val="1100"/>
              </a:spcBef>
              <a:buSzPct val="100000"/>
              <a:buFont typeface="Arial"/>
              <a:buChar char="•"/>
              <a:defRPr sz="1738"/>
            </a:pPr>
            <a:r>
              <a:t>Prosecutor must satisfy this burden of production in what is known as case-in-chief; the part of the criminal trial that begins when the prosecution begins offering evidence and ends when the prosecution rests its case</a:t>
            </a:r>
          </a:p>
          <a:p>
            <a:pPr marL="310395" indent="-310395" defTabSz="1027379">
              <a:lnSpc>
                <a:spcPct val="90000"/>
              </a:lnSpc>
              <a:spcBef>
                <a:spcPts val="1100"/>
              </a:spcBef>
              <a:buSzPct val="100000"/>
              <a:buFont typeface="Arial"/>
              <a:buChar char="•"/>
              <a:defRPr sz="1738"/>
            </a:pPr>
            <a:r>
              <a:t>When prosecution rests, the defendant will often make a motion for acquittal or a finding of not guilty. </a:t>
            </a:r>
          </a:p>
          <a:p>
            <a:pPr marL="310395" indent="-310395" defTabSz="1027379">
              <a:lnSpc>
                <a:spcPct val="90000"/>
              </a:lnSpc>
              <a:spcBef>
                <a:spcPts val="1100"/>
              </a:spcBef>
              <a:buSzPct val="100000"/>
              <a:buFont typeface="Arial"/>
              <a:buChar char="•"/>
              <a:defRPr sz="1738"/>
            </a:pPr>
            <a:r>
              <a:t>In response, the Judge applies the “rational result” test: is the evidence </a:t>
            </a:r>
            <a:r>
              <a:rPr i="1"/>
              <a:t>produced </a:t>
            </a:r>
            <a:r>
              <a:t>by the prosecution sufficient to support a rational finding that each material element of the offense is established? </a:t>
            </a:r>
          </a:p>
          <a:p>
            <a:pPr lvl="1" marL="842772" indent="-300990" defTabSz="1027379">
              <a:lnSpc>
                <a:spcPct val="90000"/>
              </a:lnSpc>
              <a:spcBef>
                <a:spcPts val="500"/>
              </a:spcBef>
              <a:buFont typeface="Arial"/>
              <a:defRPr sz="1264"/>
            </a:pPr>
            <a:r>
              <a:t>The judge is not determining guilt but rather seeing if the jury would be led to an irrational result due to the prosecution’s failure to produce evidence. </a:t>
            </a:r>
            <a:endParaRPr sz="2212"/>
          </a:p>
          <a:p>
            <a:pPr algn="ctr" defTabSz="1027379">
              <a:lnSpc>
                <a:spcPct val="90000"/>
              </a:lnSpc>
              <a:spcBef>
                <a:spcPts val="1100"/>
              </a:spcBef>
              <a:defRPr b="1" i="1" sz="1738"/>
            </a:pPr>
            <a:r>
              <a:t>Jackson v. Virginia </a:t>
            </a:r>
          </a:p>
          <a:p>
            <a:pPr marL="310395" indent="-310395" defTabSz="1027379">
              <a:lnSpc>
                <a:spcPct val="90000"/>
              </a:lnSpc>
              <a:spcBef>
                <a:spcPts val="1100"/>
              </a:spcBef>
              <a:buSzPct val="100000"/>
              <a:buFont typeface="Arial"/>
              <a:buChar char="•"/>
              <a:defRPr sz="1738"/>
            </a:pPr>
            <a:r>
              <a:t>Facts: The victim had driven the petitioner to a diner. Several officers saw the petitioner drinking with the victim at the diner. As they were about to leave, a deputy sheriff ( who had also noticed a knife in the automobile) offered to keep a revolver in the petitioner’s possession until the petitioner sobered up. The petitioner declined because he and the victim were about to engage in sexual activity. Later, the victim’s body was found in a church parking lot and did not appear to have been sexually molested. The petitioner had driven her car to North Carolina and after a trip to Florida, he was arrested several days later.  The petitioner was convicted of first-degree murder after a bench trial. At trial, the petitioner tried arguing that he shot the victim in self-defense and fled because he was afraid. The petitioner also said that the State’s evidence showed that he was too drunk to form the specific intent (premeditation) necessary to sustain a conviction of first-degree murder. Jackson filed a petition for habeas corpus in a federal DC and it was granted because the federal court concluded there was no evidence of premeditation. This was reversed on appeal and eventually, a writ of certiorari was granted.</a:t>
            </a:r>
          </a:p>
        </p:txBody>
      </p:sp>
      <p:sp>
        <p:nvSpPr>
          <p:cNvPr id="156" name="Shape 156"/>
          <p:cNvSpPr/>
          <p:nvPr/>
        </p:nvSpPr>
        <p:spPr>
          <a:xfrm>
            <a:off x="3777428" y="9094499"/>
            <a:ext cx="4818127" cy="279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body" idx="1"/>
          </p:nvPr>
        </p:nvSpPr>
        <p:spPr>
          <a:xfrm>
            <a:off x="514772" y="2927732"/>
            <a:ext cx="11207460" cy="4993446"/>
          </a:xfrm>
          <a:prstGeom prst="rect">
            <a:avLst/>
          </a:prstGeom>
        </p:spPr>
        <p:txBody>
          <a:bodyPr/>
          <a:lstStyle/>
          <a:p>
            <a:pPr marL="312283" indent="-312283" defTabSz="1105408">
              <a:lnSpc>
                <a:spcPct val="80000"/>
              </a:lnSpc>
              <a:spcBef>
                <a:spcPts val="1200"/>
              </a:spcBef>
              <a:buSzPct val="100000"/>
              <a:buFont typeface="Arial"/>
              <a:buChar char="•"/>
              <a:defRPr sz="1530"/>
            </a:pPr>
            <a:r>
              <a:t>Issue(s): What standard is to be applied in a federal habeas corpus proceeding when the claim is made that a person has been convicted in a state court upon insufficient evidence in violation of due process?</a:t>
            </a:r>
            <a:endParaRPr sz="2550"/>
          </a:p>
          <a:p>
            <a:pPr lvl="1" marL="892059" indent="-309129" defTabSz="1105408">
              <a:lnSpc>
                <a:spcPct val="80000"/>
              </a:lnSpc>
              <a:spcBef>
                <a:spcPts val="600"/>
              </a:spcBef>
              <a:buFont typeface="Arial"/>
              <a:defRPr sz="1190"/>
            </a:pPr>
            <a:r>
              <a:t>Whether there was sufficient evidence to justify a rational trier of the facts to find guilt beyond a reasonable doubt. </a:t>
            </a:r>
            <a:endParaRPr sz="2040"/>
          </a:p>
          <a:p>
            <a:pPr marL="312283" indent="-312283" defTabSz="1105408">
              <a:lnSpc>
                <a:spcPct val="80000"/>
              </a:lnSpc>
              <a:spcBef>
                <a:spcPts val="1200"/>
              </a:spcBef>
              <a:buSzPct val="100000"/>
              <a:buFont typeface="Arial"/>
              <a:buChar char="•"/>
              <a:defRPr sz="1530"/>
            </a:pPr>
            <a:r>
              <a:t>H and R: In </a:t>
            </a:r>
            <a:r>
              <a:rPr i="1"/>
              <a:t>Winship</a:t>
            </a:r>
            <a:r>
              <a:t>, held that the Due Process clause of the fourteenth amendment protects a defendant from conviction “except upon proof beyond a reasonable doubt of every fact necessary to constitute the crime with which he is charged.” Overall, the evidence needs to be sufficient to prove beyond a reasonable doubt the existence of every element of the offense.  When reviewing a conviction, the relevant question is whether, after viewing the evidence in the light most favorable to the prosecution, any rational trier of fact could have found the essential elements of the crime beyond a reasonable doubt.</a:t>
            </a:r>
            <a:endParaRPr sz="2550"/>
          </a:p>
          <a:p>
            <a:pPr lvl="1" marL="892059" indent="-309129" defTabSz="1105408">
              <a:lnSpc>
                <a:spcPct val="80000"/>
              </a:lnSpc>
              <a:spcBef>
                <a:spcPts val="600"/>
              </a:spcBef>
              <a:buFont typeface="Arial"/>
              <a:defRPr sz="1190"/>
            </a:pPr>
            <a:r>
              <a:t>If not, the conviction is irrational and violates due process.</a:t>
            </a:r>
            <a:endParaRPr sz="2040"/>
          </a:p>
          <a:p>
            <a:pPr marL="312283" indent="-312283" defTabSz="1105408">
              <a:lnSpc>
                <a:spcPct val="80000"/>
              </a:lnSpc>
              <a:spcBef>
                <a:spcPts val="1200"/>
              </a:spcBef>
              <a:buSzPct val="100000"/>
              <a:buFont typeface="Arial"/>
              <a:buChar char="•"/>
              <a:defRPr sz="1530"/>
            </a:pPr>
            <a:r>
              <a:t>The Supreme Court emphasized that upon review, the test is not whether the appellate court </a:t>
            </a:r>
            <a:r>
              <a:rPr i="1"/>
              <a:t>agrees </a:t>
            </a:r>
            <a:r>
              <a:t>with the finding of guilt, but only whether the evidence </a:t>
            </a:r>
            <a:r>
              <a:rPr i="1"/>
              <a:t>produced </a:t>
            </a:r>
            <a:r>
              <a:t>by the prosecution was sufficient to render guilt at least </a:t>
            </a:r>
            <a:r>
              <a:rPr b="1" i="1"/>
              <a:t>a </a:t>
            </a:r>
            <a:r>
              <a:t>rational result.</a:t>
            </a:r>
            <a:endParaRPr sz="2550"/>
          </a:p>
          <a:p>
            <a:pPr lvl="1" marL="892059" indent="-309129" defTabSz="1105408">
              <a:lnSpc>
                <a:spcPct val="80000"/>
              </a:lnSpc>
              <a:spcBef>
                <a:spcPts val="600"/>
              </a:spcBef>
              <a:buFont typeface="Arial"/>
              <a:defRPr sz="1190"/>
            </a:pPr>
            <a:r>
              <a:t>At that point, whether the evidence was sufficient to persuade the fact finder that guilt was the </a:t>
            </a:r>
            <a:r>
              <a:rPr b="1" i="1"/>
              <a:t>only </a:t>
            </a:r>
            <a:r>
              <a:t>rational result is a question reserved to the trial, not subject to appellate scrutiny.</a:t>
            </a:r>
            <a:endParaRPr sz="2040"/>
          </a:p>
          <a:p>
            <a:pPr marL="312283" indent="-312283" defTabSz="1105408">
              <a:lnSpc>
                <a:spcPct val="80000"/>
              </a:lnSpc>
              <a:spcBef>
                <a:spcPts val="1200"/>
              </a:spcBef>
              <a:buSzPct val="100000"/>
              <a:buFont typeface="Arial"/>
              <a:buChar char="•"/>
              <a:defRPr sz="1530"/>
            </a:pPr>
            <a:r>
              <a:t>The prosecution established evidence that the petitioner shot at the victim not once but twice. The petitioner even admitted that he had to shoot several shots into the ground and reload his gun. Evidence showed the fatal shots were by someone with experience and at close range. The petitioner also had made his intention clear to have sexual relations with the victim and her body was found partially unclothed. </a:t>
            </a:r>
            <a:endParaRPr sz="2550"/>
          </a:p>
          <a:p>
            <a:pPr marL="312283" indent="-312283" defTabSz="1105408">
              <a:lnSpc>
                <a:spcPct val="80000"/>
              </a:lnSpc>
              <a:spcBef>
                <a:spcPts val="1200"/>
              </a:spcBef>
              <a:buSzPct val="100000"/>
              <a:buFont typeface="Arial"/>
              <a:buChar char="•"/>
              <a:defRPr sz="1530"/>
            </a:pPr>
            <a:r>
              <a:t>This supported a rational conclusion that the defendant intended to kill the victim and did so with premeditation.</a:t>
            </a:r>
            <a:endParaRPr sz="2550"/>
          </a:p>
          <a:p>
            <a:pPr marL="312283" indent="-312283" defTabSz="1105408">
              <a:lnSpc>
                <a:spcPct val="80000"/>
              </a:lnSpc>
              <a:spcBef>
                <a:spcPts val="1200"/>
              </a:spcBef>
              <a:buSzPct val="100000"/>
              <a:buFont typeface="Arial"/>
              <a:buChar char="•"/>
              <a:defRPr sz="1530"/>
            </a:pPr>
            <a:r>
              <a:t>Rule: Due process is satisfied when the prosecution produces sufficient evidence to support a rational finding that all material elements of the offense are established. </a:t>
            </a:r>
          </a:p>
        </p:txBody>
      </p:sp>
      <p:sp>
        <p:nvSpPr>
          <p:cNvPr id="159" name="Shape 159"/>
          <p:cNvSpPr/>
          <p:nvPr>
            <p:ph type="title"/>
          </p:nvPr>
        </p:nvSpPr>
        <p:spPr>
          <a:xfrm>
            <a:off x="514773" y="1832422"/>
            <a:ext cx="11343438" cy="1095312"/>
          </a:xfrm>
          <a:prstGeom prst="rect">
            <a:avLst/>
          </a:prstGeom>
        </p:spPr>
        <p:txBody>
          <a:bodyPr/>
          <a:lstStyle>
            <a:lvl1pPr>
              <a:spcBef>
                <a:spcPts val="1400"/>
              </a:spcBef>
              <a:defRPr b="1" i="1" sz="5600"/>
            </a:lvl1pPr>
          </a:lstStyle>
          <a:p>
            <a:pPr/>
            <a:r>
              <a:t>Jackson v. Virginia Cont.</a:t>
            </a:r>
          </a:p>
        </p:txBody>
      </p:sp>
      <p:sp>
        <p:nvSpPr>
          <p:cNvPr id="160" name="Shape 160"/>
          <p:cNvSpPr/>
          <p:nvPr/>
        </p:nvSpPr>
        <p:spPr>
          <a:xfrm>
            <a:off x="3777428" y="9271000"/>
            <a:ext cx="4818127" cy="279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ctrTitle"/>
          </p:nvPr>
        </p:nvSpPr>
        <p:spPr>
          <a:prstGeom prst="rect">
            <a:avLst/>
          </a:prstGeom>
        </p:spPr>
        <p:txBody>
          <a:bodyPr/>
          <a:lstStyle/>
          <a:p>
            <a:pPr/>
          </a:p>
        </p:txBody>
      </p:sp>
      <p:sp>
        <p:nvSpPr>
          <p:cNvPr id="163" name="Shape 163"/>
          <p:cNvSpPr/>
          <p:nvPr>
            <p:ph type="subTitle" sz="quarter" idx="1"/>
          </p:nvPr>
        </p:nvSpPr>
        <p:spPr>
          <a:prstGeom prst="rect">
            <a:avLst/>
          </a:prstGeom>
        </p:spPr>
        <p:txBody>
          <a:bodyPr/>
          <a:lstStyle/>
          <a:p>
            <a:pPr defTabSz="414781">
              <a:defRPr sz="2272"/>
            </a:pPr>
            <a:r>
              <a:t>The full set of 217 PowerPoint slides is available upon adoption. If you are a professor using this book for a class, please contact Rachael Meier at </a:t>
            </a:r>
            <a:r>
              <a:rPr u="sng">
                <a:hlinkClick r:id="rId2" invalidUrl="" action="" tgtFrame="" tooltip="" history="1" highlightClick="0" endSnd="0"/>
              </a:rPr>
              <a:t>remeier@cap-press.com</a:t>
            </a:r>
            <a:r>
              <a:t> to request your slides.</a:t>
            </a:r>
          </a:p>
        </p:txBody>
      </p:sp>
      <p:sp>
        <p:nvSpPr>
          <p:cNvPr id="164" name="Shape 164"/>
          <p:cNvSpPr/>
          <p:nvPr/>
        </p:nvSpPr>
        <p:spPr>
          <a:xfrm>
            <a:off x="4320520" y="4743450"/>
            <a:ext cx="4363760" cy="266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914400">
              <a:defRPr sz="1100">
                <a:solidFill>
                  <a:srgbClr val="FFFFFF"/>
                </a:solidFill>
                <a:latin typeface="Seaford"/>
                <a:ea typeface="Seaford"/>
                <a:cs typeface="Seaford"/>
                <a:sym typeface="Seaford"/>
              </a:defRPr>
            </a:lvl1pPr>
          </a:lstStyle>
          <a:p>
            <a:pPr/>
            <a:r>
              <a:t>Copyright © 2023 Carolina Academic Press, LLC. All rights reserved.</a:t>
            </a:r>
          </a:p>
        </p:txBody>
      </p:sp>
      <p:sp>
        <p:nvSpPr>
          <p:cNvPr id="165" name="Shape 165"/>
          <p:cNvSpPr/>
          <p:nvPr/>
        </p:nvSpPr>
        <p:spPr>
          <a:xfrm>
            <a:off x="4447520" y="4870449"/>
            <a:ext cx="4363760" cy="266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914400">
              <a:defRPr sz="1100">
                <a:solidFill>
                  <a:srgbClr val="FFFFFF"/>
                </a:solidFill>
                <a:latin typeface="Seaford"/>
                <a:ea typeface="Seaford"/>
                <a:cs typeface="Seaford"/>
                <a:sym typeface="Seaford"/>
              </a:defRPr>
            </a:lvl1pPr>
          </a:lstStyle>
          <a:p>
            <a:pPr/>
            <a:r>
              <a:t>Copyright © 2023 Carolina Academic Press, LLC. All rights reserved.</a:t>
            </a:r>
          </a:p>
        </p:txBody>
      </p:sp>
      <p:sp>
        <p:nvSpPr>
          <p:cNvPr id="166" name="Shape 166"/>
          <p:cNvSpPr/>
          <p:nvPr/>
        </p:nvSpPr>
        <p:spPr>
          <a:xfrm>
            <a:off x="3839336" y="9271000"/>
            <a:ext cx="4818127" cy="279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Copyright © 2023 Carolina Academic Press, LLC. All rights reserved.</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