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5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AD88CF-AA93-634B-BA1A-D8D568D8F0CF}" type="datetimeFigureOut">
              <a:rPr lang="en-US" smtClean="0"/>
              <a:t>10/2/19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E47BD8-6018-7C4E-9D18-D5DA45BD7ED2}" type="slidenum">
              <a:rPr lang="en-US" smtClean="0"/>
              <a:t>‹#›</a:t>
            </a:fld>
            <a:endParaRPr lang="en-US"/>
          </a:p>
        </p:txBody>
      </p:sp>
    </p:spTree>
    <p:extLst>
      <p:ext uri="{BB962C8B-B14F-4D97-AF65-F5344CB8AC3E}">
        <p14:creationId xmlns:p14="http://schemas.microsoft.com/office/powerpoint/2010/main" val="1911238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E47BD8-6018-7C4E-9D18-D5DA45BD7ED2}" type="slidenum">
              <a:rPr lang="en-US" smtClean="0"/>
              <a:t>10</a:t>
            </a:fld>
            <a:endParaRPr lang="en-US"/>
          </a:p>
        </p:txBody>
      </p:sp>
    </p:spTree>
    <p:extLst>
      <p:ext uri="{BB962C8B-B14F-4D97-AF65-F5344CB8AC3E}">
        <p14:creationId xmlns:p14="http://schemas.microsoft.com/office/powerpoint/2010/main" val="117144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95ECA5-DCC5-244B-9FA6-6E468FB0823E}" type="datetime1">
              <a:rPr lang="en-US" smtClean="0"/>
              <a:t>10/2/19</a:t>
            </a:fld>
            <a:endParaRPr lang="en-US"/>
          </a:p>
        </p:txBody>
      </p:sp>
      <p:sp>
        <p:nvSpPr>
          <p:cNvPr id="5" name="Footer Placeholder 4"/>
          <p:cNvSpPr>
            <a:spLocks noGrp="1"/>
          </p:cNvSpPr>
          <p:nvPr>
            <p:ph type="ftr" sz="quarter" idx="11"/>
          </p:nvPr>
        </p:nvSpPr>
        <p:spPr/>
        <p:txBody>
          <a:bodyPr/>
          <a:lstStyle/>
          <a:p>
            <a:r>
              <a:rPr lang="en-US" smtClean="0"/>
              <a:t>Copyright © 2020 Carolina Academic Press, LLC. All rights reserved.</a:t>
            </a:r>
            <a:endParaRPr lang="en-US"/>
          </a:p>
        </p:txBody>
      </p:sp>
      <p:sp>
        <p:nvSpPr>
          <p:cNvPr id="6" name="Slide Number Placeholder 5"/>
          <p:cNvSpPr>
            <a:spLocks noGrp="1"/>
          </p:cNvSpPr>
          <p:nvPr>
            <p:ph type="sldNum" sz="quarter" idx="12"/>
          </p:nvPr>
        </p:nvSpPr>
        <p:spPr/>
        <p:txBody>
          <a:bodyPr/>
          <a:lstStyle/>
          <a:p>
            <a:fld id="{E44815C9-0EC6-4549-BFEB-78EE0C33603E}" type="slidenum">
              <a:rPr lang="en-US" smtClean="0"/>
              <a:t>‹#›</a:t>
            </a:fld>
            <a:endParaRPr lang="en-US"/>
          </a:p>
        </p:txBody>
      </p:sp>
    </p:spTree>
    <p:extLst>
      <p:ext uri="{BB962C8B-B14F-4D97-AF65-F5344CB8AC3E}">
        <p14:creationId xmlns:p14="http://schemas.microsoft.com/office/powerpoint/2010/main" val="764945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46628D-56B0-E148-B204-F0370E5707A9}" type="datetime1">
              <a:rPr lang="en-US" smtClean="0"/>
              <a:t>10/2/19</a:t>
            </a:fld>
            <a:endParaRPr lang="en-US"/>
          </a:p>
        </p:txBody>
      </p:sp>
      <p:sp>
        <p:nvSpPr>
          <p:cNvPr id="5" name="Footer Placeholder 4"/>
          <p:cNvSpPr>
            <a:spLocks noGrp="1"/>
          </p:cNvSpPr>
          <p:nvPr>
            <p:ph type="ftr" sz="quarter" idx="11"/>
          </p:nvPr>
        </p:nvSpPr>
        <p:spPr/>
        <p:txBody>
          <a:bodyPr/>
          <a:lstStyle/>
          <a:p>
            <a:r>
              <a:rPr lang="en-US" smtClean="0"/>
              <a:t>Copyright © 2020 Carolina Academic Press, LLC. All rights reserved.</a:t>
            </a:r>
            <a:endParaRPr lang="en-US"/>
          </a:p>
        </p:txBody>
      </p:sp>
      <p:sp>
        <p:nvSpPr>
          <p:cNvPr id="6" name="Slide Number Placeholder 5"/>
          <p:cNvSpPr>
            <a:spLocks noGrp="1"/>
          </p:cNvSpPr>
          <p:nvPr>
            <p:ph type="sldNum" sz="quarter" idx="12"/>
          </p:nvPr>
        </p:nvSpPr>
        <p:spPr/>
        <p:txBody>
          <a:bodyPr/>
          <a:lstStyle/>
          <a:p>
            <a:fld id="{E44815C9-0EC6-4549-BFEB-78EE0C33603E}" type="slidenum">
              <a:rPr lang="en-US" smtClean="0"/>
              <a:t>‹#›</a:t>
            </a:fld>
            <a:endParaRPr lang="en-US"/>
          </a:p>
        </p:txBody>
      </p:sp>
    </p:spTree>
    <p:extLst>
      <p:ext uri="{BB962C8B-B14F-4D97-AF65-F5344CB8AC3E}">
        <p14:creationId xmlns:p14="http://schemas.microsoft.com/office/powerpoint/2010/main" val="119212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E08D68-FABD-CB41-8F6E-06B4A5311BAB}" type="datetime1">
              <a:rPr lang="en-US" smtClean="0"/>
              <a:t>10/2/19</a:t>
            </a:fld>
            <a:endParaRPr lang="en-US"/>
          </a:p>
        </p:txBody>
      </p:sp>
      <p:sp>
        <p:nvSpPr>
          <p:cNvPr id="5" name="Footer Placeholder 4"/>
          <p:cNvSpPr>
            <a:spLocks noGrp="1"/>
          </p:cNvSpPr>
          <p:nvPr>
            <p:ph type="ftr" sz="quarter" idx="11"/>
          </p:nvPr>
        </p:nvSpPr>
        <p:spPr/>
        <p:txBody>
          <a:bodyPr/>
          <a:lstStyle/>
          <a:p>
            <a:r>
              <a:rPr lang="en-US" smtClean="0"/>
              <a:t>Copyright © 2020 Carolina Academic Press, LLC. All rights reserved.</a:t>
            </a:r>
            <a:endParaRPr lang="en-US"/>
          </a:p>
        </p:txBody>
      </p:sp>
      <p:sp>
        <p:nvSpPr>
          <p:cNvPr id="6" name="Slide Number Placeholder 5"/>
          <p:cNvSpPr>
            <a:spLocks noGrp="1"/>
          </p:cNvSpPr>
          <p:nvPr>
            <p:ph type="sldNum" sz="quarter" idx="12"/>
          </p:nvPr>
        </p:nvSpPr>
        <p:spPr/>
        <p:txBody>
          <a:bodyPr/>
          <a:lstStyle/>
          <a:p>
            <a:fld id="{E44815C9-0EC6-4549-BFEB-78EE0C33603E}" type="slidenum">
              <a:rPr lang="en-US" smtClean="0"/>
              <a:t>‹#›</a:t>
            </a:fld>
            <a:endParaRPr lang="en-US"/>
          </a:p>
        </p:txBody>
      </p:sp>
    </p:spTree>
    <p:extLst>
      <p:ext uri="{BB962C8B-B14F-4D97-AF65-F5344CB8AC3E}">
        <p14:creationId xmlns:p14="http://schemas.microsoft.com/office/powerpoint/2010/main" val="42650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D403D7-02BC-F447-BFEF-CD7F0AFC356B}" type="datetime1">
              <a:rPr lang="en-US" smtClean="0"/>
              <a:t>10/2/19</a:t>
            </a:fld>
            <a:endParaRPr lang="en-US"/>
          </a:p>
        </p:txBody>
      </p:sp>
      <p:sp>
        <p:nvSpPr>
          <p:cNvPr id="5" name="Footer Placeholder 4"/>
          <p:cNvSpPr>
            <a:spLocks noGrp="1"/>
          </p:cNvSpPr>
          <p:nvPr>
            <p:ph type="ftr" sz="quarter" idx="11"/>
          </p:nvPr>
        </p:nvSpPr>
        <p:spPr/>
        <p:txBody>
          <a:bodyPr/>
          <a:lstStyle/>
          <a:p>
            <a:r>
              <a:rPr lang="en-US" smtClean="0"/>
              <a:t>Copyright © 2020 Carolina Academic Press, LLC. All rights reserved.</a:t>
            </a:r>
            <a:endParaRPr lang="en-US"/>
          </a:p>
        </p:txBody>
      </p:sp>
      <p:sp>
        <p:nvSpPr>
          <p:cNvPr id="6" name="Slide Number Placeholder 5"/>
          <p:cNvSpPr>
            <a:spLocks noGrp="1"/>
          </p:cNvSpPr>
          <p:nvPr>
            <p:ph type="sldNum" sz="quarter" idx="12"/>
          </p:nvPr>
        </p:nvSpPr>
        <p:spPr/>
        <p:txBody>
          <a:bodyPr/>
          <a:lstStyle/>
          <a:p>
            <a:fld id="{E44815C9-0EC6-4549-BFEB-78EE0C33603E}" type="slidenum">
              <a:rPr lang="en-US" smtClean="0"/>
              <a:t>‹#›</a:t>
            </a:fld>
            <a:endParaRPr lang="en-US"/>
          </a:p>
        </p:txBody>
      </p:sp>
    </p:spTree>
    <p:extLst>
      <p:ext uri="{BB962C8B-B14F-4D97-AF65-F5344CB8AC3E}">
        <p14:creationId xmlns:p14="http://schemas.microsoft.com/office/powerpoint/2010/main" val="1598462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E4E32-C0AA-5E41-8CCF-C4AB84CAF12A}" type="datetime1">
              <a:rPr lang="en-US" smtClean="0"/>
              <a:t>10/2/19</a:t>
            </a:fld>
            <a:endParaRPr lang="en-US"/>
          </a:p>
        </p:txBody>
      </p:sp>
      <p:sp>
        <p:nvSpPr>
          <p:cNvPr id="5" name="Footer Placeholder 4"/>
          <p:cNvSpPr>
            <a:spLocks noGrp="1"/>
          </p:cNvSpPr>
          <p:nvPr>
            <p:ph type="ftr" sz="quarter" idx="11"/>
          </p:nvPr>
        </p:nvSpPr>
        <p:spPr/>
        <p:txBody>
          <a:bodyPr/>
          <a:lstStyle/>
          <a:p>
            <a:r>
              <a:rPr lang="en-US" smtClean="0"/>
              <a:t>Copyright © 2020 Carolina Academic Press, LLC. All rights reserved.</a:t>
            </a:r>
            <a:endParaRPr lang="en-US"/>
          </a:p>
        </p:txBody>
      </p:sp>
      <p:sp>
        <p:nvSpPr>
          <p:cNvPr id="6" name="Slide Number Placeholder 5"/>
          <p:cNvSpPr>
            <a:spLocks noGrp="1"/>
          </p:cNvSpPr>
          <p:nvPr>
            <p:ph type="sldNum" sz="quarter" idx="12"/>
          </p:nvPr>
        </p:nvSpPr>
        <p:spPr/>
        <p:txBody>
          <a:bodyPr/>
          <a:lstStyle/>
          <a:p>
            <a:fld id="{E44815C9-0EC6-4549-BFEB-78EE0C33603E}" type="slidenum">
              <a:rPr lang="en-US" smtClean="0"/>
              <a:t>‹#›</a:t>
            </a:fld>
            <a:endParaRPr lang="en-US"/>
          </a:p>
        </p:txBody>
      </p:sp>
    </p:spTree>
    <p:extLst>
      <p:ext uri="{BB962C8B-B14F-4D97-AF65-F5344CB8AC3E}">
        <p14:creationId xmlns:p14="http://schemas.microsoft.com/office/powerpoint/2010/main" val="332477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0BA8A1-9BAB-0542-9BF6-8DE983B1E73C}" type="datetime1">
              <a:rPr lang="en-US" smtClean="0"/>
              <a:t>10/2/19</a:t>
            </a:fld>
            <a:endParaRPr lang="en-US"/>
          </a:p>
        </p:txBody>
      </p:sp>
      <p:sp>
        <p:nvSpPr>
          <p:cNvPr id="6" name="Footer Placeholder 5"/>
          <p:cNvSpPr>
            <a:spLocks noGrp="1"/>
          </p:cNvSpPr>
          <p:nvPr>
            <p:ph type="ftr" sz="quarter" idx="11"/>
          </p:nvPr>
        </p:nvSpPr>
        <p:spPr/>
        <p:txBody>
          <a:bodyPr/>
          <a:lstStyle/>
          <a:p>
            <a:r>
              <a:rPr lang="en-US" smtClean="0"/>
              <a:t>Copyright © 2020 Carolina Academic Press, LLC. All rights reserved.</a:t>
            </a:r>
            <a:endParaRPr lang="en-US"/>
          </a:p>
        </p:txBody>
      </p:sp>
      <p:sp>
        <p:nvSpPr>
          <p:cNvPr id="7" name="Slide Number Placeholder 6"/>
          <p:cNvSpPr>
            <a:spLocks noGrp="1"/>
          </p:cNvSpPr>
          <p:nvPr>
            <p:ph type="sldNum" sz="quarter" idx="12"/>
          </p:nvPr>
        </p:nvSpPr>
        <p:spPr/>
        <p:txBody>
          <a:bodyPr/>
          <a:lstStyle/>
          <a:p>
            <a:fld id="{E44815C9-0EC6-4549-BFEB-78EE0C33603E}" type="slidenum">
              <a:rPr lang="en-US" smtClean="0"/>
              <a:t>‹#›</a:t>
            </a:fld>
            <a:endParaRPr lang="en-US"/>
          </a:p>
        </p:txBody>
      </p:sp>
    </p:spTree>
    <p:extLst>
      <p:ext uri="{BB962C8B-B14F-4D97-AF65-F5344CB8AC3E}">
        <p14:creationId xmlns:p14="http://schemas.microsoft.com/office/powerpoint/2010/main" val="193380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2AC9A7-561E-4E4B-AAC8-5F5A5B3C4DC1}" type="datetime1">
              <a:rPr lang="en-US" smtClean="0"/>
              <a:t>10/2/19</a:t>
            </a:fld>
            <a:endParaRPr lang="en-US"/>
          </a:p>
        </p:txBody>
      </p:sp>
      <p:sp>
        <p:nvSpPr>
          <p:cNvPr id="8" name="Footer Placeholder 7"/>
          <p:cNvSpPr>
            <a:spLocks noGrp="1"/>
          </p:cNvSpPr>
          <p:nvPr>
            <p:ph type="ftr" sz="quarter" idx="11"/>
          </p:nvPr>
        </p:nvSpPr>
        <p:spPr/>
        <p:txBody>
          <a:bodyPr/>
          <a:lstStyle/>
          <a:p>
            <a:r>
              <a:rPr lang="en-US" smtClean="0"/>
              <a:t>Copyright © 2020 Carolina Academic Press, LLC. All rights reserved.</a:t>
            </a:r>
            <a:endParaRPr lang="en-US"/>
          </a:p>
        </p:txBody>
      </p:sp>
      <p:sp>
        <p:nvSpPr>
          <p:cNvPr id="9" name="Slide Number Placeholder 8"/>
          <p:cNvSpPr>
            <a:spLocks noGrp="1"/>
          </p:cNvSpPr>
          <p:nvPr>
            <p:ph type="sldNum" sz="quarter" idx="12"/>
          </p:nvPr>
        </p:nvSpPr>
        <p:spPr/>
        <p:txBody>
          <a:bodyPr/>
          <a:lstStyle/>
          <a:p>
            <a:fld id="{E44815C9-0EC6-4549-BFEB-78EE0C33603E}" type="slidenum">
              <a:rPr lang="en-US" smtClean="0"/>
              <a:t>‹#›</a:t>
            </a:fld>
            <a:endParaRPr lang="en-US"/>
          </a:p>
        </p:txBody>
      </p:sp>
    </p:spTree>
    <p:extLst>
      <p:ext uri="{BB962C8B-B14F-4D97-AF65-F5344CB8AC3E}">
        <p14:creationId xmlns:p14="http://schemas.microsoft.com/office/powerpoint/2010/main" val="1000666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3C05A2-BA57-EE47-92F8-C26689748CD8}" type="datetime1">
              <a:rPr lang="en-US" smtClean="0"/>
              <a:t>10/2/19</a:t>
            </a:fld>
            <a:endParaRPr lang="en-US"/>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
        <p:nvSpPr>
          <p:cNvPr id="5" name="Slide Number Placeholder 4"/>
          <p:cNvSpPr>
            <a:spLocks noGrp="1"/>
          </p:cNvSpPr>
          <p:nvPr>
            <p:ph type="sldNum" sz="quarter" idx="12"/>
          </p:nvPr>
        </p:nvSpPr>
        <p:spPr/>
        <p:txBody>
          <a:bodyPr/>
          <a:lstStyle/>
          <a:p>
            <a:fld id="{E44815C9-0EC6-4549-BFEB-78EE0C33603E}" type="slidenum">
              <a:rPr lang="en-US" smtClean="0"/>
              <a:t>‹#›</a:t>
            </a:fld>
            <a:endParaRPr lang="en-US"/>
          </a:p>
        </p:txBody>
      </p:sp>
    </p:spTree>
    <p:extLst>
      <p:ext uri="{BB962C8B-B14F-4D97-AF65-F5344CB8AC3E}">
        <p14:creationId xmlns:p14="http://schemas.microsoft.com/office/powerpoint/2010/main" val="1263980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398FC-C9E4-C343-B55E-1298F15AC5CB}" type="datetime1">
              <a:rPr lang="en-US" smtClean="0"/>
              <a:t>10/2/19</a:t>
            </a:fld>
            <a:endParaRPr lang="en-US"/>
          </a:p>
        </p:txBody>
      </p:sp>
      <p:sp>
        <p:nvSpPr>
          <p:cNvPr id="3" name="Footer Placeholder 2"/>
          <p:cNvSpPr>
            <a:spLocks noGrp="1"/>
          </p:cNvSpPr>
          <p:nvPr>
            <p:ph type="ftr" sz="quarter" idx="11"/>
          </p:nvPr>
        </p:nvSpPr>
        <p:spPr/>
        <p:txBody>
          <a:bodyPr/>
          <a:lstStyle/>
          <a:p>
            <a:r>
              <a:rPr lang="en-US" smtClean="0"/>
              <a:t>Copyright © 2020 Carolina Academic Press, LLC. All rights reserved.</a:t>
            </a:r>
            <a:endParaRPr lang="en-US"/>
          </a:p>
        </p:txBody>
      </p:sp>
      <p:sp>
        <p:nvSpPr>
          <p:cNvPr id="4" name="Slide Number Placeholder 3"/>
          <p:cNvSpPr>
            <a:spLocks noGrp="1"/>
          </p:cNvSpPr>
          <p:nvPr>
            <p:ph type="sldNum" sz="quarter" idx="12"/>
          </p:nvPr>
        </p:nvSpPr>
        <p:spPr/>
        <p:txBody>
          <a:bodyPr/>
          <a:lstStyle/>
          <a:p>
            <a:fld id="{E44815C9-0EC6-4549-BFEB-78EE0C33603E}" type="slidenum">
              <a:rPr lang="en-US" smtClean="0"/>
              <a:t>‹#›</a:t>
            </a:fld>
            <a:endParaRPr lang="en-US"/>
          </a:p>
        </p:txBody>
      </p:sp>
    </p:spTree>
    <p:extLst>
      <p:ext uri="{BB962C8B-B14F-4D97-AF65-F5344CB8AC3E}">
        <p14:creationId xmlns:p14="http://schemas.microsoft.com/office/powerpoint/2010/main" val="813254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9870A2-3FA5-E149-A6EF-47DB0F713725}" type="datetime1">
              <a:rPr lang="en-US" smtClean="0"/>
              <a:t>10/2/19</a:t>
            </a:fld>
            <a:endParaRPr lang="en-US"/>
          </a:p>
        </p:txBody>
      </p:sp>
      <p:sp>
        <p:nvSpPr>
          <p:cNvPr id="6" name="Footer Placeholder 5"/>
          <p:cNvSpPr>
            <a:spLocks noGrp="1"/>
          </p:cNvSpPr>
          <p:nvPr>
            <p:ph type="ftr" sz="quarter" idx="11"/>
          </p:nvPr>
        </p:nvSpPr>
        <p:spPr/>
        <p:txBody>
          <a:bodyPr/>
          <a:lstStyle/>
          <a:p>
            <a:r>
              <a:rPr lang="en-US" smtClean="0"/>
              <a:t>Copyright © 2020 Carolina Academic Press, LLC. All rights reserved.</a:t>
            </a:r>
            <a:endParaRPr lang="en-US"/>
          </a:p>
        </p:txBody>
      </p:sp>
      <p:sp>
        <p:nvSpPr>
          <p:cNvPr id="7" name="Slide Number Placeholder 6"/>
          <p:cNvSpPr>
            <a:spLocks noGrp="1"/>
          </p:cNvSpPr>
          <p:nvPr>
            <p:ph type="sldNum" sz="quarter" idx="12"/>
          </p:nvPr>
        </p:nvSpPr>
        <p:spPr/>
        <p:txBody>
          <a:bodyPr/>
          <a:lstStyle/>
          <a:p>
            <a:fld id="{E44815C9-0EC6-4549-BFEB-78EE0C33603E}" type="slidenum">
              <a:rPr lang="en-US" smtClean="0"/>
              <a:t>‹#›</a:t>
            </a:fld>
            <a:endParaRPr lang="en-US"/>
          </a:p>
        </p:txBody>
      </p:sp>
    </p:spTree>
    <p:extLst>
      <p:ext uri="{BB962C8B-B14F-4D97-AF65-F5344CB8AC3E}">
        <p14:creationId xmlns:p14="http://schemas.microsoft.com/office/powerpoint/2010/main" val="1778872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AA41AA-EAF3-2F40-BE32-9EC4CECA9C46}" type="datetime1">
              <a:rPr lang="en-US" smtClean="0"/>
              <a:t>10/2/19</a:t>
            </a:fld>
            <a:endParaRPr lang="en-US"/>
          </a:p>
        </p:txBody>
      </p:sp>
      <p:sp>
        <p:nvSpPr>
          <p:cNvPr id="6" name="Footer Placeholder 5"/>
          <p:cNvSpPr>
            <a:spLocks noGrp="1"/>
          </p:cNvSpPr>
          <p:nvPr>
            <p:ph type="ftr" sz="quarter" idx="11"/>
          </p:nvPr>
        </p:nvSpPr>
        <p:spPr/>
        <p:txBody>
          <a:bodyPr/>
          <a:lstStyle/>
          <a:p>
            <a:r>
              <a:rPr lang="en-US" smtClean="0"/>
              <a:t>Copyright © 2020 Carolina Academic Press, LLC. All rights reserved.</a:t>
            </a:r>
            <a:endParaRPr lang="en-US"/>
          </a:p>
        </p:txBody>
      </p:sp>
      <p:sp>
        <p:nvSpPr>
          <p:cNvPr id="7" name="Slide Number Placeholder 6"/>
          <p:cNvSpPr>
            <a:spLocks noGrp="1"/>
          </p:cNvSpPr>
          <p:nvPr>
            <p:ph type="sldNum" sz="quarter" idx="12"/>
          </p:nvPr>
        </p:nvSpPr>
        <p:spPr/>
        <p:txBody>
          <a:bodyPr/>
          <a:lstStyle/>
          <a:p>
            <a:fld id="{E44815C9-0EC6-4549-BFEB-78EE0C33603E}" type="slidenum">
              <a:rPr lang="en-US" smtClean="0"/>
              <a:t>‹#›</a:t>
            </a:fld>
            <a:endParaRPr lang="en-US"/>
          </a:p>
        </p:txBody>
      </p:sp>
    </p:spTree>
    <p:extLst>
      <p:ext uri="{BB962C8B-B14F-4D97-AF65-F5344CB8AC3E}">
        <p14:creationId xmlns:p14="http://schemas.microsoft.com/office/powerpoint/2010/main" val="2360679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FF17E-D4EC-AA47-8F2A-B403F60B084F}" type="datetime1">
              <a:rPr lang="en-US" smtClean="0"/>
              <a:t>10/2/19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2020 Carolina Academic Press, LLC. All rights reserved.</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815C9-0EC6-4549-BFEB-78EE0C33603E}" type="slidenum">
              <a:rPr lang="en-US" smtClean="0"/>
              <a:t>‹#›</a:t>
            </a:fld>
            <a:endParaRPr lang="en-US"/>
          </a:p>
        </p:txBody>
      </p:sp>
    </p:spTree>
    <p:extLst>
      <p:ext uri="{BB962C8B-B14F-4D97-AF65-F5344CB8AC3E}">
        <p14:creationId xmlns:p14="http://schemas.microsoft.com/office/powerpoint/2010/main" val="596362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bhall@cap-pres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C0ADD2-1569-4E1A-AD37-7304461F4B7A}"/>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 xmlns:a16="http://schemas.microsoft.com/office/drawing/2014/main" id="{08990A93-BE9B-40F4-B4A1-6D1F34FC5EE6}"/>
              </a:ext>
            </a:extLst>
          </p:cNvPr>
          <p:cNvSpPr>
            <a:spLocks noGrp="1"/>
          </p:cNvSpPr>
          <p:nvPr>
            <p:ph idx="1"/>
          </p:nvPr>
        </p:nvSpPr>
        <p:spPr/>
        <p:txBody>
          <a:bodyPr/>
          <a:lstStyle/>
          <a:p>
            <a:r>
              <a:rPr lang="en-US" dirty="0"/>
              <a:t>This chapter will provide an overview of the sources of criminal law in New Jersey, how criminal law is created and most importantly, various crimes and defenses under the New Jersey Code of Criminal Justice.</a:t>
            </a:r>
          </a:p>
          <a:p>
            <a:endParaRPr lang="en-US" dirty="0"/>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2060191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r>
              <a:rPr lang="en-US" dirty="0" smtClean="0"/>
              <a:t>The full set </a:t>
            </a:r>
            <a:r>
              <a:rPr lang="en-US" smtClean="0"/>
              <a:t>of </a:t>
            </a:r>
            <a:r>
              <a:rPr lang="en-US" smtClean="0"/>
              <a:t>430</a:t>
            </a:r>
            <a:r>
              <a:rPr lang="en-US" smtClean="0"/>
              <a:t> </a:t>
            </a:r>
            <a:r>
              <a:rPr lang="en-US" dirty="0" smtClean="0"/>
              <a:t>slides is available upon adoption. If you are a professor using this book for a class, please contact Beth at </a:t>
            </a:r>
            <a:r>
              <a:rPr lang="en-US" dirty="0" smtClean="0">
                <a:hlinkClick r:id="rId3"/>
              </a:rPr>
              <a:t>bhall@cap-press.com</a:t>
            </a:r>
            <a:r>
              <a:rPr lang="en-US" dirty="0" smtClean="0"/>
              <a:t> to request your slides.</a:t>
            </a:r>
            <a:endParaRPr lang="en-US" dirty="0"/>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714966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427D21-0658-42F9-8E6C-0AB94B2C2602}"/>
              </a:ext>
            </a:extLst>
          </p:cNvPr>
          <p:cNvSpPr>
            <a:spLocks noGrp="1"/>
          </p:cNvSpPr>
          <p:nvPr>
            <p:ph type="title"/>
          </p:nvPr>
        </p:nvSpPr>
        <p:spPr/>
        <p:txBody>
          <a:bodyPr/>
          <a:lstStyle/>
          <a:p>
            <a:r>
              <a:rPr lang="en-US" b="1" dirty="0"/>
              <a:t>Enacting a Criminal Law</a:t>
            </a:r>
            <a:endParaRPr lang="en-US" dirty="0"/>
          </a:p>
        </p:txBody>
      </p:sp>
      <p:sp>
        <p:nvSpPr>
          <p:cNvPr id="3" name="Content Placeholder 2">
            <a:extLst>
              <a:ext uri="{FF2B5EF4-FFF2-40B4-BE49-F238E27FC236}">
                <a16:creationId xmlns="" xmlns:a16="http://schemas.microsoft.com/office/drawing/2014/main" id="{37026F21-53E7-4ECE-A1C4-21969B5BD5C5}"/>
              </a:ext>
            </a:extLst>
          </p:cNvPr>
          <p:cNvSpPr>
            <a:spLocks noGrp="1"/>
          </p:cNvSpPr>
          <p:nvPr>
            <p:ph idx="1"/>
          </p:nvPr>
        </p:nvSpPr>
        <p:spPr/>
        <p:txBody>
          <a:bodyPr>
            <a:normAutofit lnSpcReduction="10000"/>
          </a:bodyPr>
          <a:lstStyle/>
          <a:p>
            <a:r>
              <a:rPr lang="en-US" dirty="0"/>
              <a:t>The purpose of criminal law is to protect society from harm.  In the United States, we seek to protect from this harmful behavior by enacting criminal laws that forbid and punish detrimental behavior.  </a:t>
            </a:r>
          </a:p>
          <a:p>
            <a:r>
              <a:rPr lang="en-US" dirty="0"/>
              <a:t>The primary source of criminal law in the United States today is criminal </a:t>
            </a:r>
            <a:r>
              <a:rPr lang="en-US" b="1" dirty="0"/>
              <a:t>statutes</a:t>
            </a:r>
            <a:r>
              <a:rPr lang="en-US" dirty="0"/>
              <a:t> enacted through the legislative process by legislative bodies that represent the people who elect them.</a:t>
            </a:r>
          </a:p>
          <a:p>
            <a:r>
              <a:rPr lang="en-US" dirty="0"/>
              <a:t>Originally, most crimes in New Jersey and across the county were defined in the </a:t>
            </a:r>
            <a:r>
              <a:rPr lang="en-US" b="1" dirty="0"/>
              <a:t>common law</a:t>
            </a:r>
            <a:r>
              <a:rPr lang="en-US" dirty="0"/>
              <a:t>, or judge-made law.  </a:t>
            </a:r>
          </a:p>
          <a:p>
            <a:pPr lvl="1"/>
            <a:r>
              <a:rPr lang="en-US" dirty="0"/>
              <a:t>Common law dates back to England during the middle ages, where judges wrote down the laws after settling disputes in the country.  The decisions made by the judges become precedent that must be followed in future, similar cases</a:t>
            </a:r>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753851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EB88C6-5224-40A7-9434-9997A81AE136}"/>
              </a:ext>
            </a:extLst>
          </p:cNvPr>
          <p:cNvSpPr>
            <a:spLocks noGrp="1"/>
          </p:cNvSpPr>
          <p:nvPr>
            <p:ph type="title"/>
          </p:nvPr>
        </p:nvSpPr>
        <p:spPr/>
        <p:txBody>
          <a:bodyPr/>
          <a:lstStyle/>
          <a:p>
            <a:r>
              <a:rPr lang="en-US" b="1" dirty="0"/>
              <a:t>Enacting a Criminal Law</a:t>
            </a:r>
            <a:endParaRPr lang="en-US" dirty="0"/>
          </a:p>
        </p:txBody>
      </p:sp>
      <p:sp>
        <p:nvSpPr>
          <p:cNvPr id="3" name="Content Placeholder 2">
            <a:extLst>
              <a:ext uri="{FF2B5EF4-FFF2-40B4-BE49-F238E27FC236}">
                <a16:creationId xmlns="" xmlns:a16="http://schemas.microsoft.com/office/drawing/2014/main" id="{D1C2D7E8-2829-4064-987F-C10569450B1F}"/>
              </a:ext>
            </a:extLst>
          </p:cNvPr>
          <p:cNvSpPr>
            <a:spLocks noGrp="1"/>
          </p:cNvSpPr>
          <p:nvPr>
            <p:ph idx="1"/>
          </p:nvPr>
        </p:nvSpPr>
        <p:spPr/>
        <p:txBody>
          <a:bodyPr>
            <a:normAutofit fontScale="92500" lnSpcReduction="10000"/>
          </a:bodyPr>
          <a:lstStyle/>
          <a:p>
            <a:r>
              <a:rPr lang="en-US" dirty="0"/>
              <a:t>In New Jersey, the primary criminal statute is the New Jersey Code of Criminal Justice, also known as Title 2C of the New Jersey Statutes Annotated.  In 1978, the New Jersey State Legislature “modernized,” and revised all of its criminal statutes into Title 2C.</a:t>
            </a:r>
          </a:p>
          <a:p>
            <a:r>
              <a:rPr lang="en-US" dirty="0"/>
              <a:t>The principle source for New Jersey’s criminal code was the </a:t>
            </a:r>
            <a:r>
              <a:rPr lang="en-US" b="1" dirty="0"/>
              <a:t>Model Penal Code</a:t>
            </a:r>
            <a:r>
              <a:rPr lang="en-US" dirty="0"/>
              <a:t>, with some exceptions</a:t>
            </a:r>
          </a:p>
          <a:p>
            <a:pPr lvl="1"/>
            <a:r>
              <a:rPr lang="en-US" dirty="0"/>
              <a:t>The MPC itself is model, or example, code, and is not legally-binding law. </a:t>
            </a:r>
          </a:p>
          <a:p>
            <a:r>
              <a:rPr lang="en-US" dirty="0"/>
              <a:t>Today, the criminal common law is limited to court decisions interpreting statutes.  </a:t>
            </a:r>
          </a:p>
          <a:p>
            <a:pPr lvl="1"/>
            <a:r>
              <a:rPr lang="en-US" dirty="0"/>
              <a:t>When a defendant in a criminal case challenges a statute or law enforcement (police or prosecutorial) action or seeks an interpretation of a statute or constitutional right, the decision made by the judge who hears the case becomes a precedent that must be followed in similar future cases in the same jurisdiction.</a:t>
            </a:r>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614613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5B032D-A542-4574-BEE3-67B06080722C}"/>
              </a:ext>
            </a:extLst>
          </p:cNvPr>
          <p:cNvSpPr>
            <a:spLocks noGrp="1"/>
          </p:cNvSpPr>
          <p:nvPr>
            <p:ph type="title"/>
          </p:nvPr>
        </p:nvSpPr>
        <p:spPr/>
        <p:txBody>
          <a:bodyPr/>
          <a:lstStyle/>
          <a:p>
            <a:r>
              <a:rPr lang="en-US" b="1" dirty="0"/>
              <a:t>The Criminal Code of the State of New Jersey</a:t>
            </a:r>
            <a:endParaRPr lang="en-US" dirty="0"/>
          </a:p>
        </p:txBody>
      </p:sp>
      <p:sp>
        <p:nvSpPr>
          <p:cNvPr id="3" name="Content Placeholder 2">
            <a:extLst>
              <a:ext uri="{FF2B5EF4-FFF2-40B4-BE49-F238E27FC236}">
                <a16:creationId xmlns="" xmlns:a16="http://schemas.microsoft.com/office/drawing/2014/main" id="{FBC42FB6-DB28-4939-A374-545005064F55}"/>
              </a:ext>
            </a:extLst>
          </p:cNvPr>
          <p:cNvSpPr>
            <a:spLocks noGrp="1"/>
          </p:cNvSpPr>
          <p:nvPr>
            <p:ph idx="1"/>
          </p:nvPr>
        </p:nvSpPr>
        <p:spPr/>
        <p:txBody>
          <a:bodyPr/>
          <a:lstStyle/>
          <a:p>
            <a:r>
              <a:rPr lang="en-US" dirty="0"/>
              <a:t>New Jersey’s criminal laws are located in Title 2C.  Title 2C, like the Model Penal Code, is a rationally graduated penal code, with the availability of a series of more and less serious offenses for each category of wrongdoing.</a:t>
            </a:r>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408701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5B032D-A542-4574-BEE3-67B06080722C}"/>
              </a:ext>
            </a:extLst>
          </p:cNvPr>
          <p:cNvSpPr>
            <a:spLocks noGrp="1"/>
          </p:cNvSpPr>
          <p:nvPr>
            <p:ph type="title"/>
          </p:nvPr>
        </p:nvSpPr>
        <p:spPr/>
        <p:txBody>
          <a:bodyPr/>
          <a:lstStyle/>
          <a:p>
            <a:r>
              <a:rPr lang="en-US" b="1" dirty="0"/>
              <a:t>The Criminal Code of the State of New Jersey</a:t>
            </a:r>
            <a:endParaRPr lang="en-US" dirty="0"/>
          </a:p>
        </p:txBody>
      </p:sp>
      <p:sp>
        <p:nvSpPr>
          <p:cNvPr id="3" name="Content Placeholder 2">
            <a:extLst>
              <a:ext uri="{FF2B5EF4-FFF2-40B4-BE49-F238E27FC236}">
                <a16:creationId xmlns="" xmlns:a16="http://schemas.microsoft.com/office/drawing/2014/main" id="{FBC42FB6-DB28-4939-A374-545005064F55}"/>
              </a:ext>
            </a:extLst>
          </p:cNvPr>
          <p:cNvSpPr>
            <a:spLocks noGrp="1"/>
          </p:cNvSpPr>
          <p:nvPr>
            <p:ph idx="1"/>
          </p:nvPr>
        </p:nvSpPr>
        <p:spPr/>
        <p:txBody>
          <a:bodyPr/>
          <a:lstStyle/>
          <a:p>
            <a:r>
              <a:rPr lang="en-US" b="1" dirty="0"/>
              <a:t>Organization of Title 2C</a:t>
            </a:r>
            <a:endParaRPr lang="en-US" dirty="0"/>
          </a:p>
          <a:p>
            <a:pPr lvl="1"/>
            <a:r>
              <a:rPr lang="en-US" dirty="0"/>
              <a:t>Title 2C is divided into three large sections, called subtitles: </a:t>
            </a:r>
          </a:p>
          <a:p>
            <a:pPr lvl="2"/>
            <a:r>
              <a:rPr lang="en-US" dirty="0"/>
              <a:t>General Provision, Definition of Specific Offenses, and Sentencing.  </a:t>
            </a:r>
          </a:p>
          <a:p>
            <a:pPr lvl="1"/>
            <a:r>
              <a:rPr lang="en-US" dirty="0"/>
              <a:t>Each subtitle is further divided into a chapter, covering a different topic or covers a specific crime. </a:t>
            </a:r>
          </a:p>
          <a:p>
            <a:pPr lvl="1"/>
            <a:r>
              <a:rPr lang="en-US" dirty="0"/>
              <a:t>The chapters in Subtitle 2, Definition of Specific Offenses are divided into five parts, which group similar types of crimes into broad categories. </a:t>
            </a:r>
          </a:p>
          <a:p>
            <a:pPr lvl="1"/>
            <a:endParaRPr lang="en-US" dirty="0"/>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40085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5B032D-A542-4574-BEE3-67B06080722C}"/>
              </a:ext>
            </a:extLst>
          </p:cNvPr>
          <p:cNvSpPr>
            <a:spLocks noGrp="1"/>
          </p:cNvSpPr>
          <p:nvPr>
            <p:ph type="title"/>
          </p:nvPr>
        </p:nvSpPr>
        <p:spPr/>
        <p:txBody>
          <a:bodyPr/>
          <a:lstStyle/>
          <a:p>
            <a:r>
              <a:rPr lang="en-US" b="1" dirty="0"/>
              <a:t>The Criminal Code of the State of New Jersey</a:t>
            </a:r>
            <a:endParaRPr lang="en-US" dirty="0"/>
          </a:p>
        </p:txBody>
      </p:sp>
      <p:sp>
        <p:nvSpPr>
          <p:cNvPr id="3" name="Content Placeholder 2">
            <a:extLst>
              <a:ext uri="{FF2B5EF4-FFF2-40B4-BE49-F238E27FC236}">
                <a16:creationId xmlns="" xmlns:a16="http://schemas.microsoft.com/office/drawing/2014/main" id="{FBC42FB6-DB28-4939-A374-545005064F55}"/>
              </a:ext>
            </a:extLst>
          </p:cNvPr>
          <p:cNvSpPr>
            <a:spLocks noGrp="1"/>
          </p:cNvSpPr>
          <p:nvPr>
            <p:ph idx="1"/>
          </p:nvPr>
        </p:nvSpPr>
        <p:spPr/>
        <p:txBody>
          <a:bodyPr>
            <a:normAutofit lnSpcReduction="10000"/>
          </a:bodyPr>
          <a:lstStyle/>
          <a:p>
            <a:r>
              <a:rPr lang="en-US" b="1" dirty="0"/>
              <a:t>Classification of crimes</a:t>
            </a:r>
            <a:endParaRPr lang="en-US" dirty="0"/>
          </a:p>
          <a:p>
            <a:pPr lvl="1"/>
            <a:r>
              <a:rPr lang="en-US" dirty="0"/>
              <a:t>In New Jersey, the legislature decides how serious it considers each offense.  </a:t>
            </a:r>
          </a:p>
          <a:p>
            <a:pPr lvl="2"/>
            <a:r>
              <a:rPr lang="en-US" dirty="0"/>
              <a:t>New Jersey offenses are divided into crimes, disorderly-persons offense and petty disorderly-persons offenses.</a:t>
            </a:r>
          </a:p>
          <a:p>
            <a:pPr lvl="1"/>
            <a:r>
              <a:rPr lang="en-US" dirty="0"/>
              <a:t>A crime, also known as an “</a:t>
            </a:r>
            <a:r>
              <a:rPr lang="en-US" b="1" dirty="0"/>
              <a:t>indictable crime</a:t>
            </a:r>
            <a:r>
              <a:rPr lang="en-US" dirty="0"/>
              <a:t>” under Title 2C is an offense “for which a sentence of imprisonment in excess of 6 months is authorized.”</a:t>
            </a:r>
          </a:p>
          <a:p>
            <a:pPr lvl="2"/>
            <a:r>
              <a:rPr lang="en-US" dirty="0"/>
              <a:t>Examples of indictable crimes are murder, manslaughter, robbery, some assaults, burglaries and narcotics offenses.  In other states, these are known as felonies.  </a:t>
            </a:r>
          </a:p>
          <a:p>
            <a:pPr lvl="2"/>
            <a:r>
              <a:rPr lang="en-US" dirty="0"/>
              <a:t>Indictable crimes are further divided into four degrees: first degree being the most serious, and fourth degree being the least. </a:t>
            </a:r>
          </a:p>
          <a:p>
            <a:pPr lvl="2"/>
            <a:r>
              <a:rPr lang="en-US" dirty="0"/>
              <a:t>A defendant’s term of imprisonment is in part determined by the degree of the crime, with some very serious first-degree crimes subject up to life in prison, the rest between ten and twenty years; second-degree between five and ten years; third-degree between three and five years; and fourth-degree crimes not to exceed 18 months.</a:t>
            </a:r>
          </a:p>
          <a:p>
            <a:pPr lvl="1"/>
            <a:endParaRPr lang="en-US" dirty="0"/>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271384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5B032D-A542-4574-BEE3-67B06080722C}"/>
              </a:ext>
            </a:extLst>
          </p:cNvPr>
          <p:cNvSpPr>
            <a:spLocks noGrp="1"/>
          </p:cNvSpPr>
          <p:nvPr>
            <p:ph type="title"/>
          </p:nvPr>
        </p:nvSpPr>
        <p:spPr/>
        <p:txBody>
          <a:bodyPr/>
          <a:lstStyle/>
          <a:p>
            <a:r>
              <a:rPr lang="en-US" b="1" dirty="0"/>
              <a:t>The Criminal Code of the State of New Jersey</a:t>
            </a:r>
            <a:endParaRPr lang="en-US" dirty="0"/>
          </a:p>
        </p:txBody>
      </p:sp>
      <p:sp>
        <p:nvSpPr>
          <p:cNvPr id="3" name="Content Placeholder 2">
            <a:extLst>
              <a:ext uri="{FF2B5EF4-FFF2-40B4-BE49-F238E27FC236}">
                <a16:creationId xmlns="" xmlns:a16="http://schemas.microsoft.com/office/drawing/2014/main" id="{FBC42FB6-DB28-4939-A374-545005064F55}"/>
              </a:ext>
            </a:extLst>
          </p:cNvPr>
          <p:cNvSpPr>
            <a:spLocks noGrp="1"/>
          </p:cNvSpPr>
          <p:nvPr>
            <p:ph idx="1"/>
          </p:nvPr>
        </p:nvSpPr>
        <p:spPr/>
        <p:txBody>
          <a:bodyPr/>
          <a:lstStyle/>
          <a:p>
            <a:r>
              <a:rPr lang="en-US" b="1" dirty="0"/>
              <a:t>Classification of crimes</a:t>
            </a:r>
            <a:endParaRPr lang="en-US" dirty="0"/>
          </a:p>
          <a:p>
            <a:pPr lvl="1"/>
            <a:r>
              <a:rPr lang="en-US" dirty="0"/>
              <a:t>A disorderly-persons offense and a petty disorderly-persons offense are less serious offenses, defined as “petty offenses and are not crimes” in New Jersey.  In other states these are known as misdemeanors.  </a:t>
            </a:r>
          </a:p>
          <a:p>
            <a:pPr lvl="1"/>
            <a:r>
              <a:rPr lang="en-US" dirty="0"/>
              <a:t>The punishment for these offenses cannot exceed six months and there is no right to a charge by a grand jury or a trial by a jury on such offense. </a:t>
            </a:r>
          </a:p>
          <a:p>
            <a:pPr lvl="1"/>
            <a:r>
              <a:rPr lang="en-US" dirty="0"/>
              <a:t>Disorderly-persons offenses are considered more serious than petty disorderly-persons offenses.  </a:t>
            </a:r>
          </a:p>
          <a:p>
            <a:pPr lvl="2"/>
            <a:r>
              <a:rPr lang="en-US" dirty="0"/>
              <a:t>Examples of disorderly-persons offense include some less serious versions of assault and trespass and serving alcohol to a minor.  </a:t>
            </a:r>
          </a:p>
          <a:p>
            <a:pPr lvl="2"/>
            <a:r>
              <a:rPr lang="en-US" dirty="0"/>
              <a:t>Examples of petty disorderly-persons offenses include disorderly conduct and harassment.</a:t>
            </a:r>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692028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5B032D-A542-4574-BEE3-67B06080722C}"/>
              </a:ext>
            </a:extLst>
          </p:cNvPr>
          <p:cNvSpPr>
            <a:spLocks noGrp="1"/>
          </p:cNvSpPr>
          <p:nvPr>
            <p:ph type="title"/>
          </p:nvPr>
        </p:nvSpPr>
        <p:spPr/>
        <p:txBody>
          <a:bodyPr/>
          <a:lstStyle/>
          <a:p>
            <a:r>
              <a:rPr lang="en-US" b="1" dirty="0"/>
              <a:t>The Elements of Crimes</a:t>
            </a:r>
            <a:endParaRPr lang="en-US" dirty="0"/>
          </a:p>
        </p:txBody>
      </p:sp>
      <p:sp>
        <p:nvSpPr>
          <p:cNvPr id="3" name="Content Placeholder 2">
            <a:extLst>
              <a:ext uri="{FF2B5EF4-FFF2-40B4-BE49-F238E27FC236}">
                <a16:creationId xmlns="" xmlns:a16="http://schemas.microsoft.com/office/drawing/2014/main" id="{FBC42FB6-DB28-4939-A374-545005064F55}"/>
              </a:ext>
            </a:extLst>
          </p:cNvPr>
          <p:cNvSpPr>
            <a:spLocks noGrp="1"/>
          </p:cNvSpPr>
          <p:nvPr>
            <p:ph idx="1"/>
          </p:nvPr>
        </p:nvSpPr>
        <p:spPr/>
        <p:txBody>
          <a:bodyPr/>
          <a:lstStyle/>
          <a:p>
            <a:r>
              <a:rPr lang="en-US" dirty="0"/>
              <a:t>The </a:t>
            </a:r>
            <a:r>
              <a:rPr lang="en-US" b="1" dirty="0"/>
              <a:t>elements</a:t>
            </a:r>
            <a:r>
              <a:rPr lang="en-US" dirty="0"/>
              <a:t> of a crime are the individual parts, or building blocks of the offense.  </a:t>
            </a:r>
          </a:p>
          <a:p>
            <a:r>
              <a:rPr lang="en-US" dirty="0"/>
              <a:t>When choosing criminal charges, a prosecutor must be sure that the defendant’s actions meet every element of the offense, and ultimately the prosecutor must have enough evidence to convince a jury that each element was met.  </a:t>
            </a:r>
          </a:p>
          <a:p>
            <a:r>
              <a:rPr lang="en-US" dirty="0"/>
              <a:t>These elements can be placed in groups:  </a:t>
            </a:r>
            <a:r>
              <a:rPr lang="en-US" b="1" dirty="0"/>
              <a:t>actus </a:t>
            </a:r>
            <a:r>
              <a:rPr lang="en-US" b="1" dirty="0" err="1"/>
              <a:t>reus</a:t>
            </a:r>
            <a:r>
              <a:rPr lang="en-US" dirty="0"/>
              <a:t>, </a:t>
            </a:r>
            <a:r>
              <a:rPr lang="en-US" b="1" dirty="0" err="1"/>
              <a:t>mens</a:t>
            </a:r>
            <a:r>
              <a:rPr lang="en-US" b="1" dirty="0"/>
              <a:t> rea</a:t>
            </a:r>
            <a:r>
              <a:rPr lang="en-US" dirty="0"/>
              <a:t> and </a:t>
            </a:r>
            <a:r>
              <a:rPr lang="en-US" b="1" dirty="0"/>
              <a:t>causation</a:t>
            </a:r>
            <a:r>
              <a:rPr lang="en-US" dirty="0"/>
              <a:t>.</a:t>
            </a:r>
          </a:p>
          <a:p>
            <a:endParaRPr lang="en-US" dirty="0"/>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59601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5B032D-A542-4574-BEE3-67B06080722C}"/>
              </a:ext>
            </a:extLst>
          </p:cNvPr>
          <p:cNvSpPr>
            <a:spLocks noGrp="1"/>
          </p:cNvSpPr>
          <p:nvPr>
            <p:ph type="title"/>
          </p:nvPr>
        </p:nvSpPr>
        <p:spPr/>
        <p:txBody>
          <a:bodyPr/>
          <a:lstStyle/>
          <a:p>
            <a:r>
              <a:rPr lang="en-US" b="1" dirty="0"/>
              <a:t>The Elements of Crimes</a:t>
            </a:r>
            <a:endParaRPr lang="en-US" dirty="0"/>
          </a:p>
        </p:txBody>
      </p:sp>
      <p:sp>
        <p:nvSpPr>
          <p:cNvPr id="3" name="Content Placeholder 2">
            <a:extLst>
              <a:ext uri="{FF2B5EF4-FFF2-40B4-BE49-F238E27FC236}">
                <a16:creationId xmlns="" xmlns:a16="http://schemas.microsoft.com/office/drawing/2014/main" id="{FBC42FB6-DB28-4939-A374-545005064F55}"/>
              </a:ext>
            </a:extLst>
          </p:cNvPr>
          <p:cNvSpPr>
            <a:spLocks noGrp="1"/>
          </p:cNvSpPr>
          <p:nvPr>
            <p:ph idx="1"/>
          </p:nvPr>
        </p:nvSpPr>
        <p:spPr/>
        <p:txBody>
          <a:bodyPr>
            <a:normAutofit lnSpcReduction="10000"/>
          </a:bodyPr>
          <a:lstStyle/>
          <a:p>
            <a:r>
              <a:rPr lang="en-US" b="1" dirty="0"/>
              <a:t>Actus </a:t>
            </a:r>
            <a:r>
              <a:rPr lang="en-US" b="1" dirty="0" err="1"/>
              <a:t>reus</a:t>
            </a:r>
            <a:endParaRPr lang="en-US" dirty="0"/>
          </a:p>
          <a:p>
            <a:pPr lvl="1"/>
            <a:r>
              <a:rPr lang="en-US" dirty="0"/>
              <a:t>The </a:t>
            </a:r>
            <a:r>
              <a:rPr lang="en-US" b="1" dirty="0"/>
              <a:t>actus </a:t>
            </a:r>
            <a:r>
              <a:rPr lang="en-US" b="1" dirty="0" err="1"/>
              <a:t>reus</a:t>
            </a:r>
            <a:r>
              <a:rPr lang="en-US" b="1" dirty="0"/>
              <a:t>,</a:t>
            </a:r>
            <a:r>
              <a:rPr lang="en-US" dirty="0"/>
              <a:t> or guilty act, is the voluntary action that has been criminalized by the statute and is a necessary element of every crime.  </a:t>
            </a:r>
          </a:p>
          <a:p>
            <a:pPr lvl="1"/>
            <a:r>
              <a:rPr lang="en-US" dirty="0"/>
              <a:t>To be subject to criminal liability, there must be an actus </a:t>
            </a:r>
            <a:r>
              <a:rPr lang="en-US" dirty="0" err="1"/>
              <a:t>reus</a:t>
            </a:r>
            <a:r>
              <a:rPr lang="en-US" dirty="0"/>
              <a:t>, in other words, in the United States we do not criminalize thoughts, there must be some sort of accompany action.  </a:t>
            </a:r>
          </a:p>
          <a:p>
            <a:pPr lvl="1"/>
            <a:r>
              <a:rPr lang="en-US" dirty="0"/>
              <a:t>A person is not guilty of involuntary acts, including a reflex or convulsion, a bodily movement during unconsciousness or sleep or conduct during hypnosis</a:t>
            </a:r>
          </a:p>
          <a:p>
            <a:pPr lvl="1"/>
            <a:r>
              <a:rPr lang="en-US" dirty="0"/>
              <a:t>But a person can be found criminally liable for a failure to act, known as an </a:t>
            </a:r>
            <a:r>
              <a:rPr lang="en-US" b="1" dirty="0"/>
              <a:t>omission</a:t>
            </a:r>
            <a:r>
              <a:rPr lang="en-US" dirty="0"/>
              <a:t>.  </a:t>
            </a:r>
          </a:p>
          <a:p>
            <a:pPr lvl="2"/>
            <a:r>
              <a:rPr lang="en-US" dirty="0"/>
              <a:t>This is true when the law imposes a duty or obligation to act and the individual fails to do so. </a:t>
            </a:r>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208511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1148</Words>
  <Application>Microsoft Macintosh PowerPoint</Application>
  <PresentationFormat>Widescreen</PresentationFormat>
  <Paragraphs>59</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Calibri Light</vt:lpstr>
      <vt:lpstr>Arial</vt:lpstr>
      <vt:lpstr>Office Theme</vt:lpstr>
      <vt:lpstr>Introduction</vt:lpstr>
      <vt:lpstr>Enacting a Criminal Law</vt:lpstr>
      <vt:lpstr>Enacting a Criminal Law</vt:lpstr>
      <vt:lpstr>The Criminal Code of the State of New Jersey</vt:lpstr>
      <vt:lpstr>The Criminal Code of the State of New Jersey</vt:lpstr>
      <vt:lpstr>The Criminal Code of the State of New Jersey</vt:lpstr>
      <vt:lpstr>The Criminal Code of the State of New Jersey</vt:lpstr>
      <vt:lpstr>The Elements of Crimes</vt:lpstr>
      <vt:lpstr>The Elements of Crimes</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Microsoft Office User</dc:creator>
  <cp:lastModifiedBy>Microsoft Office User</cp:lastModifiedBy>
  <cp:revision>2</cp:revision>
  <dcterms:created xsi:type="dcterms:W3CDTF">2019-10-02T18:14:13Z</dcterms:created>
  <dcterms:modified xsi:type="dcterms:W3CDTF">2019-10-02T18:22:36Z</dcterms:modified>
</cp:coreProperties>
</file>