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0248A1-E71F-3643-95BE-452F6F794030}" type="datetimeFigureOut">
              <a:rPr lang="en-US" smtClean="0"/>
              <a:t>1/23/19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E6648F-DCCC-3F44-9740-5427804D7ED8}" type="slidenum">
              <a:rPr lang="en-US" smtClean="0"/>
              <a:t>‹#›</a:t>
            </a:fld>
            <a:endParaRPr lang="en-US"/>
          </a:p>
        </p:txBody>
      </p:sp>
    </p:spTree>
    <p:extLst>
      <p:ext uri="{BB962C8B-B14F-4D97-AF65-F5344CB8AC3E}">
        <p14:creationId xmlns:p14="http://schemas.microsoft.com/office/powerpoint/2010/main" val="557744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E6648F-DCCC-3F44-9740-5427804D7ED8}" type="slidenum">
              <a:rPr lang="en-US" smtClean="0"/>
              <a:t>9</a:t>
            </a:fld>
            <a:endParaRPr lang="en-US"/>
          </a:p>
        </p:txBody>
      </p:sp>
    </p:spTree>
    <p:extLst>
      <p:ext uri="{BB962C8B-B14F-4D97-AF65-F5344CB8AC3E}">
        <p14:creationId xmlns:p14="http://schemas.microsoft.com/office/powerpoint/2010/main" val="249171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4E138C-3684-FF49-A6AD-8A10A887DCFA}" type="datetime1">
              <a:rPr lang="en-US" smtClean="0"/>
              <a:t>1/23/19</a:t>
            </a:fld>
            <a:endParaRPr lang="en-US"/>
          </a:p>
        </p:txBody>
      </p:sp>
      <p:sp>
        <p:nvSpPr>
          <p:cNvPr id="5" name="Footer Placeholder 4"/>
          <p:cNvSpPr>
            <a:spLocks noGrp="1"/>
          </p:cNvSpPr>
          <p:nvPr>
            <p:ph type="ftr" sz="quarter" idx="11"/>
          </p:nvPr>
        </p:nvSpPr>
        <p:spPr/>
        <p:txBody>
          <a:bodyPr/>
          <a:lstStyle/>
          <a:p>
            <a:r>
              <a:rPr lang="en-US" smtClean="0"/>
              <a:t>Copyright © 2019 Robert Costello. All rights reserved.</a:t>
            </a:r>
            <a:endParaRPr lang="en-US"/>
          </a:p>
        </p:txBody>
      </p:sp>
      <p:sp>
        <p:nvSpPr>
          <p:cNvPr id="6" name="Slide Number Placeholder 5"/>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3CB1C-E4F7-7D49-B6CC-19D8E36A88B4}" type="datetime1">
              <a:rPr lang="en-US" smtClean="0"/>
              <a:t>1/23/19</a:t>
            </a:fld>
            <a:endParaRPr lang="en-US"/>
          </a:p>
        </p:txBody>
      </p:sp>
      <p:sp>
        <p:nvSpPr>
          <p:cNvPr id="5" name="Footer Placeholder 4"/>
          <p:cNvSpPr>
            <a:spLocks noGrp="1"/>
          </p:cNvSpPr>
          <p:nvPr>
            <p:ph type="ftr" sz="quarter" idx="11"/>
          </p:nvPr>
        </p:nvSpPr>
        <p:spPr/>
        <p:txBody>
          <a:bodyPr/>
          <a:lstStyle/>
          <a:p>
            <a:r>
              <a:rPr lang="en-US" smtClean="0"/>
              <a:t>Copyright © 2019 Robert Costello. All rights reserved.</a:t>
            </a:r>
            <a:endParaRPr lang="en-US"/>
          </a:p>
        </p:txBody>
      </p:sp>
      <p:sp>
        <p:nvSpPr>
          <p:cNvPr id="6" name="Slide Number Placeholder 5"/>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7719B-9AA7-F04C-B462-4C84E9914B66}" type="datetime1">
              <a:rPr lang="en-US" smtClean="0"/>
              <a:t>1/23/19</a:t>
            </a:fld>
            <a:endParaRPr lang="en-US"/>
          </a:p>
        </p:txBody>
      </p:sp>
      <p:sp>
        <p:nvSpPr>
          <p:cNvPr id="5" name="Footer Placeholder 4"/>
          <p:cNvSpPr>
            <a:spLocks noGrp="1"/>
          </p:cNvSpPr>
          <p:nvPr>
            <p:ph type="ftr" sz="quarter" idx="11"/>
          </p:nvPr>
        </p:nvSpPr>
        <p:spPr/>
        <p:txBody>
          <a:bodyPr/>
          <a:lstStyle/>
          <a:p>
            <a:r>
              <a:rPr lang="en-US" smtClean="0"/>
              <a:t>Copyright © 2019 Robert Costello. All rights reserved.</a:t>
            </a:r>
            <a:endParaRPr lang="en-US"/>
          </a:p>
        </p:txBody>
      </p:sp>
      <p:sp>
        <p:nvSpPr>
          <p:cNvPr id="6" name="Slide Number Placeholder 5"/>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F5147-27C8-EF45-881D-DE1E78BD9E39}" type="datetime1">
              <a:rPr lang="en-US" smtClean="0"/>
              <a:t>1/23/19</a:t>
            </a:fld>
            <a:endParaRPr lang="en-US"/>
          </a:p>
        </p:txBody>
      </p:sp>
      <p:sp>
        <p:nvSpPr>
          <p:cNvPr id="5" name="Footer Placeholder 4"/>
          <p:cNvSpPr>
            <a:spLocks noGrp="1"/>
          </p:cNvSpPr>
          <p:nvPr>
            <p:ph type="ftr" sz="quarter" idx="11"/>
          </p:nvPr>
        </p:nvSpPr>
        <p:spPr/>
        <p:txBody>
          <a:bodyPr/>
          <a:lstStyle/>
          <a:p>
            <a:r>
              <a:rPr lang="en-US" smtClean="0"/>
              <a:t>Copyright © 2019 Robert Costello. All rights reserved.</a:t>
            </a:r>
            <a:endParaRPr lang="en-US"/>
          </a:p>
        </p:txBody>
      </p:sp>
      <p:sp>
        <p:nvSpPr>
          <p:cNvPr id="6" name="Slide Number Placeholder 5"/>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EFA2E-DC0E-BB45-A7E2-CCD5CBBB064E}" type="datetime1">
              <a:rPr lang="en-US" smtClean="0"/>
              <a:t>1/23/19</a:t>
            </a:fld>
            <a:endParaRPr lang="en-US"/>
          </a:p>
        </p:txBody>
      </p:sp>
      <p:sp>
        <p:nvSpPr>
          <p:cNvPr id="5" name="Footer Placeholder 4"/>
          <p:cNvSpPr>
            <a:spLocks noGrp="1"/>
          </p:cNvSpPr>
          <p:nvPr>
            <p:ph type="ftr" sz="quarter" idx="11"/>
          </p:nvPr>
        </p:nvSpPr>
        <p:spPr/>
        <p:txBody>
          <a:bodyPr/>
          <a:lstStyle/>
          <a:p>
            <a:r>
              <a:rPr lang="en-US" smtClean="0"/>
              <a:t>Copyright © 2019 Robert Costello. All rights reserved.</a:t>
            </a:r>
            <a:endParaRPr lang="en-US"/>
          </a:p>
        </p:txBody>
      </p:sp>
      <p:sp>
        <p:nvSpPr>
          <p:cNvPr id="6" name="Slide Number Placeholder 5"/>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7A4D22-A361-734F-A4F6-E444564AFB3B}" type="datetime1">
              <a:rPr lang="en-US" smtClean="0"/>
              <a:t>1/23/19</a:t>
            </a:fld>
            <a:endParaRPr lang="en-US"/>
          </a:p>
        </p:txBody>
      </p:sp>
      <p:sp>
        <p:nvSpPr>
          <p:cNvPr id="6" name="Footer Placeholder 5"/>
          <p:cNvSpPr>
            <a:spLocks noGrp="1"/>
          </p:cNvSpPr>
          <p:nvPr>
            <p:ph type="ftr" sz="quarter" idx="11"/>
          </p:nvPr>
        </p:nvSpPr>
        <p:spPr/>
        <p:txBody>
          <a:bodyPr/>
          <a:lstStyle/>
          <a:p>
            <a:r>
              <a:rPr lang="en-US" smtClean="0"/>
              <a:t>Copyright © 2019 Robert Costello. All rights reserved.</a:t>
            </a:r>
            <a:endParaRPr lang="en-US"/>
          </a:p>
        </p:txBody>
      </p:sp>
      <p:sp>
        <p:nvSpPr>
          <p:cNvPr id="7" name="Slide Number Placeholder 6"/>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3360AC-E26F-B94B-9F6B-1809F681A52C}" type="datetime1">
              <a:rPr lang="en-US" smtClean="0"/>
              <a:t>1/23/19</a:t>
            </a:fld>
            <a:endParaRPr lang="en-US"/>
          </a:p>
        </p:txBody>
      </p:sp>
      <p:sp>
        <p:nvSpPr>
          <p:cNvPr id="8" name="Footer Placeholder 7"/>
          <p:cNvSpPr>
            <a:spLocks noGrp="1"/>
          </p:cNvSpPr>
          <p:nvPr>
            <p:ph type="ftr" sz="quarter" idx="11"/>
          </p:nvPr>
        </p:nvSpPr>
        <p:spPr/>
        <p:txBody>
          <a:bodyPr/>
          <a:lstStyle/>
          <a:p>
            <a:r>
              <a:rPr lang="en-US" smtClean="0"/>
              <a:t>Copyright © 2019 Robert Costello. All rights reserved.</a:t>
            </a:r>
            <a:endParaRPr lang="en-US"/>
          </a:p>
        </p:txBody>
      </p:sp>
      <p:sp>
        <p:nvSpPr>
          <p:cNvPr id="9" name="Slide Number Placeholder 8"/>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87B1AB-520E-8B47-8DBC-F27AC093373E}" type="datetime1">
              <a:rPr lang="en-US" smtClean="0"/>
              <a:t>1/23/19</a:t>
            </a:fld>
            <a:endParaRPr lang="en-US"/>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
        <p:nvSpPr>
          <p:cNvPr id="5" name="Slide Number Placeholder 4"/>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47764-B5E2-D340-A121-B8B236628DF4}" type="datetime1">
              <a:rPr lang="en-US" smtClean="0"/>
              <a:t>1/23/19</a:t>
            </a:fld>
            <a:endParaRPr lang="en-US"/>
          </a:p>
        </p:txBody>
      </p:sp>
      <p:sp>
        <p:nvSpPr>
          <p:cNvPr id="3" name="Footer Placeholder 2"/>
          <p:cNvSpPr>
            <a:spLocks noGrp="1"/>
          </p:cNvSpPr>
          <p:nvPr>
            <p:ph type="ftr" sz="quarter" idx="11"/>
          </p:nvPr>
        </p:nvSpPr>
        <p:spPr/>
        <p:txBody>
          <a:bodyPr/>
          <a:lstStyle/>
          <a:p>
            <a:r>
              <a:rPr lang="en-US" smtClean="0"/>
              <a:t>Copyright © 2019 Robert Costello. All rights reserved.</a:t>
            </a:r>
            <a:endParaRPr lang="en-US"/>
          </a:p>
        </p:txBody>
      </p:sp>
      <p:sp>
        <p:nvSpPr>
          <p:cNvPr id="4" name="Slide Number Placeholder 3"/>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86D03-A0D6-AD49-8094-376ED27357A0}" type="datetime1">
              <a:rPr lang="en-US" smtClean="0"/>
              <a:t>1/23/19</a:t>
            </a:fld>
            <a:endParaRPr lang="en-US"/>
          </a:p>
        </p:txBody>
      </p:sp>
      <p:sp>
        <p:nvSpPr>
          <p:cNvPr id="6" name="Footer Placeholder 5"/>
          <p:cNvSpPr>
            <a:spLocks noGrp="1"/>
          </p:cNvSpPr>
          <p:nvPr>
            <p:ph type="ftr" sz="quarter" idx="11"/>
          </p:nvPr>
        </p:nvSpPr>
        <p:spPr/>
        <p:txBody>
          <a:bodyPr/>
          <a:lstStyle/>
          <a:p>
            <a:r>
              <a:rPr lang="en-US" smtClean="0"/>
              <a:t>Copyright © 2019 Robert Costello. All rights reserved.</a:t>
            </a:r>
            <a:endParaRPr lang="en-US"/>
          </a:p>
        </p:txBody>
      </p:sp>
      <p:sp>
        <p:nvSpPr>
          <p:cNvPr id="7" name="Slide Number Placeholder 6"/>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F3A39C-4534-574E-93A4-CB0D8E19AEFD}" type="datetime1">
              <a:rPr lang="en-US" smtClean="0"/>
              <a:t>1/23/19</a:t>
            </a:fld>
            <a:endParaRPr lang="en-US"/>
          </a:p>
        </p:txBody>
      </p:sp>
      <p:sp>
        <p:nvSpPr>
          <p:cNvPr id="6" name="Footer Placeholder 5"/>
          <p:cNvSpPr>
            <a:spLocks noGrp="1"/>
          </p:cNvSpPr>
          <p:nvPr>
            <p:ph type="ftr" sz="quarter" idx="11"/>
          </p:nvPr>
        </p:nvSpPr>
        <p:spPr/>
        <p:txBody>
          <a:bodyPr/>
          <a:lstStyle/>
          <a:p>
            <a:r>
              <a:rPr lang="en-US" smtClean="0"/>
              <a:t>Copyright © 2019 Robert Costello. All rights reserved.</a:t>
            </a:r>
            <a:endParaRPr lang="en-US"/>
          </a:p>
        </p:txBody>
      </p:sp>
      <p:sp>
        <p:nvSpPr>
          <p:cNvPr id="7" name="Slide Number Placeholder 6"/>
          <p:cNvSpPr>
            <a:spLocks noGrp="1"/>
          </p:cNvSpPr>
          <p:nvPr>
            <p:ph type="sldNum" sz="quarter" idx="12"/>
          </p:nvPr>
        </p:nvSpPr>
        <p:spPr/>
        <p:txBody>
          <a:bodyPr/>
          <a:lstStyle/>
          <a:p>
            <a:fld id="{6DF4F024-F2D6-5D4F-9682-C8E898428EFE}"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CC177-8B64-464B-A18D-38EB82F7B918}" type="datetime1">
              <a:rPr lang="en-US" smtClean="0"/>
              <a:t>1/23/19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2019 Robert Costello. All rights reserved.</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4F024-F2D6-5D4F-9682-C8E898428EFE}" type="slidenum">
              <a:rPr lang="en-US" smtClean="0"/>
              <a:t>‹#›</a:t>
            </a:fld>
            <a:endParaRPr lang="en-US"/>
          </a:p>
        </p:txBody>
      </p:sp>
    </p:spTree>
    <p:extLst>
      <p:ext uri="{BB962C8B-B14F-4D97-AF65-F5344CB8AC3E}">
        <p14:creationId xmlns:p14="http://schemas.microsoft.com/office/powerpoint/2010/main" val="148250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bhall@cap-pres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Pretrial Procedures	</a:t>
            </a:r>
            <a:endParaRPr lang="en-US" dirty="0"/>
          </a:p>
        </p:txBody>
      </p:sp>
      <p:sp>
        <p:nvSpPr>
          <p:cNvPr id="3" name="Content Placeholder 2"/>
          <p:cNvSpPr>
            <a:spLocks noGrp="1"/>
          </p:cNvSpPr>
          <p:nvPr>
            <p:ph idx="1"/>
          </p:nvPr>
        </p:nvSpPr>
        <p:spPr/>
        <p:txBody>
          <a:bodyPr/>
          <a:lstStyle/>
          <a:p>
            <a:r>
              <a:rPr lang="en-US" dirty="0" smtClean="0"/>
              <a:t>Arraignment</a:t>
            </a:r>
          </a:p>
          <a:p>
            <a:pPr lvl="1"/>
            <a:r>
              <a:rPr lang="en-US" dirty="0" smtClean="0"/>
              <a:t>A defendants first appearance before a judge.</a:t>
            </a:r>
          </a:p>
          <a:p>
            <a:pPr lvl="1"/>
            <a:r>
              <a:rPr lang="en-US" dirty="0" smtClean="0"/>
              <a:t>Defendant learns the specifics of the charges against him or her and the court must provide the defendant with the accusatory instrument.</a:t>
            </a:r>
          </a:p>
          <a:p>
            <a:pPr lvl="1"/>
            <a:r>
              <a:rPr lang="en-US" dirty="0" smtClean="0"/>
              <a:t>Defendant will enter a plea.</a:t>
            </a:r>
          </a:p>
          <a:p>
            <a:pPr lvl="1"/>
            <a:r>
              <a:rPr lang="en-US" dirty="0"/>
              <a:t>Court determines whether the defendant may be released on his/her own recognizance or whether bail will be set.</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Tree>
    <p:extLst>
      <p:ext uri="{BB962C8B-B14F-4D97-AF65-F5344CB8AC3E}">
        <p14:creationId xmlns:p14="http://schemas.microsoft.com/office/powerpoint/2010/main" val="156606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Pretrial Procedures </a:t>
            </a:r>
            <a:r>
              <a:rPr lang="mr-IN" dirty="0" smtClean="0"/>
              <a:t>–</a:t>
            </a:r>
            <a:r>
              <a:rPr lang="en-US" dirty="0" smtClean="0"/>
              <a:t>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Preliminary Hearing (rare in NY)</a:t>
            </a:r>
          </a:p>
          <a:p>
            <a:pPr lvl="1"/>
            <a:r>
              <a:rPr lang="en-US" dirty="0"/>
              <a:t>In some felony cases, the defendant may receive a preliminary hearing to ascertain whether the prosecutor has sufficient evidence to keep the defendant held in jail.</a:t>
            </a:r>
          </a:p>
          <a:p>
            <a:r>
              <a:rPr lang="en-US" dirty="0"/>
              <a:t>Grand Jury Indictment</a:t>
            </a:r>
          </a:p>
          <a:p>
            <a:pPr lvl="1"/>
            <a:r>
              <a:rPr lang="en-US" dirty="0"/>
              <a:t>Under New York state law, unless the defendant waives the right, all felony cases must be presented to the grand jury. </a:t>
            </a:r>
          </a:p>
          <a:p>
            <a:pPr lvl="1"/>
            <a:r>
              <a:rPr lang="en-US" dirty="0"/>
              <a:t>The Grand Jury, made up of 23 jurors, will hear and examine evidence presented by the prosecutor to determine whether the prosecutor has presented legally sufficient evidence that provides reasonable cause to believe that the defendant has committed the crime. </a:t>
            </a:r>
          </a:p>
          <a:p>
            <a:pPr lvl="1"/>
            <a:r>
              <a:rPr lang="en-US" dirty="0"/>
              <a:t>If so, the Grand Jury will vote for an indictment and the defendant will be formally arraigned on the indictment. </a:t>
            </a:r>
            <a:endParaRPr lang="en-US" dirty="0"/>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Tree>
    <p:extLst>
      <p:ext uri="{BB962C8B-B14F-4D97-AF65-F5344CB8AC3E}">
        <p14:creationId xmlns:p14="http://schemas.microsoft.com/office/powerpoint/2010/main" val="1263986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Pretrial Procedures - continued</a:t>
            </a:r>
            <a:endParaRPr lang="en-US" dirty="0"/>
          </a:p>
        </p:txBody>
      </p:sp>
      <p:sp>
        <p:nvSpPr>
          <p:cNvPr id="3" name="Content Placeholder 2"/>
          <p:cNvSpPr>
            <a:spLocks noGrp="1"/>
          </p:cNvSpPr>
          <p:nvPr>
            <p:ph idx="1"/>
          </p:nvPr>
        </p:nvSpPr>
        <p:spPr/>
        <p:txBody>
          <a:bodyPr>
            <a:normAutofit/>
          </a:bodyPr>
          <a:lstStyle/>
          <a:p>
            <a:r>
              <a:rPr lang="en-US" dirty="0" smtClean="0"/>
              <a:t>Plea Agreements (aka Plea Bargain)</a:t>
            </a:r>
          </a:p>
          <a:p>
            <a:pPr lvl="1"/>
            <a:r>
              <a:rPr lang="en-US" dirty="0" smtClean="0"/>
              <a:t>A defendant may enter into a plea agreement at any state of the criminal process.</a:t>
            </a:r>
          </a:p>
          <a:p>
            <a:pPr lvl="1"/>
            <a:r>
              <a:rPr lang="en-US" dirty="0" smtClean="0"/>
              <a:t>A plea agreement occurs when, in exchange for the defendant’s guilty plea, the prosecutor may offer the defendant to plead guilty to a lesser included offense or for a more lenient sentence.</a:t>
            </a:r>
          </a:p>
          <a:p>
            <a:pPr lvl="1"/>
            <a:r>
              <a:rPr lang="en-US" dirty="0" smtClean="0"/>
              <a:t>However, the judge is the only one who can decide the exact sentence and the judge must approve all plea agreements.  </a:t>
            </a:r>
            <a:endParaRPr lang="en-US" dirty="0"/>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Tree>
    <p:extLst>
      <p:ext uri="{BB962C8B-B14F-4D97-AF65-F5344CB8AC3E}">
        <p14:creationId xmlns:p14="http://schemas.microsoft.com/office/powerpoint/2010/main" val="90618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Pretrial Procedures - continued</a:t>
            </a:r>
            <a:endParaRPr lang="en-US" dirty="0"/>
          </a:p>
        </p:txBody>
      </p:sp>
      <p:sp>
        <p:nvSpPr>
          <p:cNvPr id="3" name="Content Placeholder 2"/>
          <p:cNvSpPr>
            <a:spLocks noGrp="1"/>
          </p:cNvSpPr>
          <p:nvPr>
            <p:ph idx="1"/>
          </p:nvPr>
        </p:nvSpPr>
        <p:spPr/>
        <p:txBody>
          <a:bodyPr>
            <a:normAutofit fontScale="92500"/>
          </a:bodyPr>
          <a:lstStyle/>
          <a:p>
            <a:r>
              <a:rPr lang="en-US" dirty="0" smtClean="0"/>
              <a:t>Pretrial Motions</a:t>
            </a:r>
          </a:p>
          <a:p>
            <a:pPr lvl="1"/>
            <a:r>
              <a:rPr lang="en-US" dirty="0" smtClean="0"/>
              <a:t>After the formal arraignment, but before the trial, the defendant may participate in many pretrial motions that can be filed by the prosecutor or defendant. </a:t>
            </a:r>
          </a:p>
          <a:p>
            <a:pPr lvl="1"/>
            <a:r>
              <a:rPr lang="en-US" dirty="0" smtClean="0"/>
              <a:t>This allows the defendant to obtain information and documents and to examine physical evidence that the prosecution plans to use against </a:t>
            </a:r>
            <a:r>
              <a:rPr lang="en-US" dirty="0" smtClean="0">
                <a:solidFill>
                  <a:srgbClr val="000000"/>
                </a:solidFill>
              </a:rPr>
              <a:t>him</a:t>
            </a:r>
            <a:r>
              <a:rPr lang="en-US" dirty="0" smtClean="0"/>
              <a:t>. </a:t>
            </a:r>
          </a:p>
          <a:p>
            <a:pPr lvl="1"/>
            <a:r>
              <a:rPr lang="en-US" dirty="0" smtClean="0"/>
              <a:t>Hearings may be held for the judge to decide whether the motions should be granted.</a:t>
            </a:r>
          </a:p>
          <a:p>
            <a:pPr lvl="1"/>
            <a:r>
              <a:rPr lang="en-US" dirty="0"/>
              <a:t>M</a:t>
            </a:r>
            <a:r>
              <a:rPr lang="en-US" dirty="0" smtClean="0"/>
              <a:t>otions/hearings regarding statements made by defendant and evidence recovered from defendant are common.</a:t>
            </a:r>
            <a:endParaRPr lang="en-US" dirty="0"/>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Tree>
    <p:extLst>
      <p:ext uri="{BB962C8B-B14F-4D97-AF65-F5344CB8AC3E}">
        <p14:creationId xmlns:p14="http://schemas.microsoft.com/office/powerpoint/2010/main" val="216428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Trial</a:t>
            </a:r>
            <a:endParaRPr lang="en-US" dirty="0"/>
          </a:p>
        </p:txBody>
      </p:sp>
      <p:sp>
        <p:nvSpPr>
          <p:cNvPr id="3" name="Content Placeholder 2"/>
          <p:cNvSpPr>
            <a:spLocks noGrp="1"/>
          </p:cNvSpPr>
          <p:nvPr>
            <p:ph idx="1"/>
          </p:nvPr>
        </p:nvSpPr>
        <p:spPr/>
        <p:txBody>
          <a:bodyPr/>
          <a:lstStyle/>
          <a:p>
            <a:r>
              <a:rPr lang="en-US" dirty="0" smtClean="0"/>
              <a:t>Over 90% of criminal cases in New York State reach a plea agreement. </a:t>
            </a:r>
            <a:endParaRPr lang="en-US" dirty="0"/>
          </a:p>
          <a:p>
            <a:r>
              <a:rPr lang="en-US" dirty="0" smtClean="0"/>
              <a:t>If no plea agreement is offered or accepted, the case will go to trial. </a:t>
            </a:r>
          </a:p>
          <a:p>
            <a:r>
              <a:rPr lang="en-US" dirty="0" smtClean="0"/>
              <a:t>Bench Trial</a:t>
            </a:r>
          </a:p>
          <a:p>
            <a:pPr lvl="1"/>
            <a:r>
              <a:rPr lang="en-US" dirty="0" smtClean="0"/>
              <a:t>Trial in front of a judge; judge decides verdict.</a:t>
            </a:r>
          </a:p>
          <a:p>
            <a:r>
              <a:rPr lang="en-US" dirty="0" smtClean="0"/>
              <a:t>Jury Trial</a:t>
            </a:r>
          </a:p>
          <a:p>
            <a:pPr lvl="1"/>
            <a:r>
              <a:rPr lang="en-US" dirty="0" smtClean="0"/>
              <a:t>Trial in front of a jury; jury decides verdict. </a:t>
            </a:r>
            <a:endParaRPr lang="en-US" dirty="0"/>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Tree>
    <p:extLst>
      <p:ext uri="{BB962C8B-B14F-4D97-AF65-F5344CB8AC3E}">
        <p14:creationId xmlns:p14="http://schemas.microsoft.com/office/powerpoint/2010/main" val="182912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a:t>
            </a:r>
            <a:r>
              <a:rPr lang="en-US" dirty="0" smtClean="0"/>
              <a:t>Trial - continued</a:t>
            </a:r>
            <a:endParaRPr lang="en-US" dirty="0"/>
          </a:p>
        </p:txBody>
      </p:sp>
      <p:sp>
        <p:nvSpPr>
          <p:cNvPr id="3" name="Content Placeholder 2"/>
          <p:cNvSpPr>
            <a:spLocks noGrp="1"/>
          </p:cNvSpPr>
          <p:nvPr>
            <p:ph idx="1"/>
          </p:nvPr>
        </p:nvSpPr>
        <p:spPr/>
        <p:txBody>
          <a:bodyPr>
            <a:normAutofit/>
          </a:bodyPr>
          <a:lstStyle/>
          <a:p>
            <a:r>
              <a:rPr lang="en-US" sz="2400" dirty="0"/>
              <a:t>Jury Selection (</a:t>
            </a:r>
            <a:r>
              <a:rPr lang="en-US" sz="2400" dirty="0" err="1"/>
              <a:t>Voir</a:t>
            </a:r>
            <a:r>
              <a:rPr lang="en-US" sz="2400" dirty="0"/>
              <a:t> Dire)</a:t>
            </a:r>
          </a:p>
          <a:p>
            <a:pPr lvl="1"/>
            <a:r>
              <a:rPr lang="en-US" sz="2000" dirty="0"/>
              <a:t>The jury pool is randomly selected based on the county of residence.</a:t>
            </a:r>
          </a:p>
          <a:p>
            <a:pPr lvl="1"/>
            <a:r>
              <a:rPr lang="en-US" sz="2000" dirty="0"/>
              <a:t>Before empaneling a jury, each potential juror is questioned by judge, prosecutor, and defense attorney regarding whether the juror can be fair and impartial as a juror on the specific case.</a:t>
            </a:r>
          </a:p>
          <a:p>
            <a:r>
              <a:rPr lang="en-US" sz="2400" dirty="0"/>
              <a:t>Presentation of Evidence</a:t>
            </a:r>
          </a:p>
          <a:p>
            <a:pPr lvl="1"/>
            <a:r>
              <a:rPr lang="en-US" sz="2000" dirty="0"/>
              <a:t>After opening statements, the prosecutor and defense attorney each have an opportunity to present its case by introducing evidence. </a:t>
            </a:r>
          </a:p>
          <a:p>
            <a:pPr lvl="1"/>
            <a:r>
              <a:rPr lang="en-US" sz="2000" dirty="0"/>
              <a:t>After each side rests, each makes a closing argument asking the jury to find the defendant either guilty or not guilty. </a:t>
            </a:r>
          </a:p>
          <a:p>
            <a:pPr lvl="1"/>
            <a:r>
              <a:rPr lang="en-US" sz="2000" dirty="0"/>
              <a:t>The judge will instruct the jury regarding the presumption of innocence, proof beyond a reasonable doubt, and the specific charges relating to the presentation of evidence of defendant’s actions. </a:t>
            </a:r>
          </a:p>
          <a:p>
            <a:pPr lvl="1"/>
            <a:endParaRPr lang="en-US" dirty="0"/>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Tree>
    <p:extLst>
      <p:ext uri="{BB962C8B-B14F-4D97-AF65-F5344CB8AC3E}">
        <p14:creationId xmlns:p14="http://schemas.microsoft.com/office/powerpoint/2010/main" val="927082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Trial - continued</a:t>
            </a:r>
          </a:p>
        </p:txBody>
      </p:sp>
      <p:sp>
        <p:nvSpPr>
          <p:cNvPr id="3" name="Content Placeholder 2"/>
          <p:cNvSpPr>
            <a:spLocks noGrp="1"/>
          </p:cNvSpPr>
          <p:nvPr>
            <p:ph idx="1"/>
          </p:nvPr>
        </p:nvSpPr>
        <p:spPr/>
        <p:txBody>
          <a:bodyPr/>
          <a:lstStyle/>
          <a:p>
            <a:r>
              <a:rPr lang="en-US" sz="2400" dirty="0"/>
              <a:t>Jury Deliberations</a:t>
            </a:r>
          </a:p>
          <a:p>
            <a:pPr lvl="1"/>
            <a:r>
              <a:rPr lang="en-US" sz="2000" dirty="0"/>
              <a:t>Once the trial has finished, the jury will deliberate in secrecy.</a:t>
            </a:r>
          </a:p>
          <a:p>
            <a:pPr lvl="1"/>
            <a:r>
              <a:rPr lang="en-US" sz="2000" dirty="0"/>
              <a:t>The jury’s verdict must be announced by the foreperson of the jury in the courtroom in the presence of the court, a prosecutor, the defendant’s attorney, and the defendant.</a:t>
            </a:r>
            <a:endParaRPr lang="en-US" sz="2000" dirty="0"/>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Tree>
    <p:extLst>
      <p:ext uri="{BB962C8B-B14F-4D97-AF65-F5344CB8AC3E}">
        <p14:creationId xmlns:p14="http://schemas.microsoft.com/office/powerpoint/2010/main" val="148158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Sentencing and Corrections</a:t>
            </a:r>
            <a:endParaRPr lang="en-US" dirty="0"/>
          </a:p>
        </p:txBody>
      </p:sp>
      <p:sp>
        <p:nvSpPr>
          <p:cNvPr id="3" name="Content Placeholder 2"/>
          <p:cNvSpPr>
            <a:spLocks noGrp="1"/>
          </p:cNvSpPr>
          <p:nvPr>
            <p:ph idx="1"/>
          </p:nvPr>
        </p:nvSpPr>
        <p:spPr/>
        <p:txBody>
          <a:bodyPr>
            <a:normAutofit/>
          </a:bodyPr>
          <a:lstStyle/>
          <a:p>
            <a:r>
              <a:rPr lang="en-US" sz="2400" dirty="0"/>
              <a:t>Sentencing</a:t>
            </a:r>
          </a:p>
          <a:p>
            <a:pPr lvl="1"/>
            <a:r>
              <a:rPr lang="en-US" sz="2000" dirty="0"/>
              <a:t>O</a:t>
            </a:r>
            <a:r>
              <a:rPr lang="en-US" sz="2000" dirty="0"/>
              <a:t>ccurs after a defendant is found guilty by a trial verdict or a plea of guilty.</a:t>
            </a:r>
          </a:p>
          <a:p>
            <a:pPr lvl="1"/>
            <a:r>
              <a:rPr lang="en-US" sz="2000" dirty="0"/>
              <a:t>Commonly include jail, prison, probation, conditional discharge, unconditional discharge, and imposition of a fine. </a:t>
            </a:r>
          </a:p>
          <a:p>
            <a:pPr lvl="1"/>
            <a:r>
              <a:rPr lang="en-US" sz="2000" dirty="0"/>
              <a:t>In New York, sentencing includes “split sentences,” which entail a specific jail term followed by probation after release from jail.</a:t>
            </a:r>
          </a:p>
          <a:p>
            <a:r>
              <a:rPr lang="en-US" sz="2400" dirty="0"/>
              <a:t>New York State Department of Corrections and Community Supervision (NYDOCS)</a:t>
            </a:r>
          </a:p>
          <a:p>
            <a:pPr lvl="1"/>
            <a:r>
              <a:rPr lang="en-US" sz="2000" dirty="0"/>
              <a:t>Agency responsible for all individuals in state facilities and parolees released from state prisons.</a:t>
            </a:r>
          </a:p>
          <a:p>
            <a:pPr lvl="1"/>
            <a:r>
              <a:rPr lang="en-US" sz="2000" dirty="0"/>
              <a:t>Individual counties and New York City run the local jails where inmates are awaiting criminal trial or have been sentenced to one year or less in jail. </a:t>
            </a:r>
            <a:endParaRPr lang="en-US" sz="2000" dirty="0"/>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Tree>
    <p:extLst>
      <p:ext uri="{BB962C8B-B14F-4D97-AF65-F5344CB8AC3E}">
        <p14:creationId xmlns:p14="http://schemas.microsoft.com/office/powerpoint/2010/main" val="91039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fontScale="92500" lnSpcReduction="10000"/>
          </a:bodyPr>
          <a:lstStyle/>
          <a:p>
            <a:r>
              <a:rPr lang="en-US" dirty="0" smtClean="0">
                <a:solidFill>
                  <a:schemeClr val="tx1"/>
                </a:solidFill>
              </a:rPr>
              <a:t>The full set of 192 slides is available upon adoption of this book. If you are a professor using this book for a class, please contact Beth at </a:t>
            </a:r>
            <a:r>
              <a:rPr lang="en-US" dirty="0" smtClean="0">
                <a:solidFill>
                  <a:schemeClr val="tx1"/>
                </a:solidFill>
                <a:hlinkClick r:id="rId3"/>
              </a:rPr>
              <a:t>bhall@cap-press.com</a:t>
            </a:r>
            <a:r>
              <a:rPr lang="en-US" dirty="0" smtClean="0">
                <a:solidFill>
                  <a:schemeClr val="tx1"/>
                </a:solidFill>
              </a:rPr>
              <a:t> for your slides.</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Copyright © 2019 Robert Costello. All rights reserved.</a:t>
            </a:r>
            <a:endParaRPr lang="en-US"/>
          </a:p>
        </p:txBody>
      </p:sp>
    </p:spTree>
    <p:extLst>
      <p:ext uri="{BB962C8B-B14F-4D97-AF65-F5344CB8AC3E}">
        <p14:creationId xmlns:p14="http://schemas.microsoft.com/office/powerpoint/2010/main" val="541340322"/>
      </p:ext>
    </p:extLst>
  </p:cSld>
  <p:clrMapOvr>
    <a:masterClrMapping/>
  </p:clrMapOvr>
</p:sld>
</file>

<file path=ppt/theme/theme1.xml><?xml version="1.0" encoding="utf-8"?>
<a:theme xmlns:a="http://schemas.openxmlformats.org/drawingml/2006/main" name="Costell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stello" id="{778F69E7-B250-0B4F-9514-D734E34A5DE8}" vid="{D9CE171B-EFE9-A44D-8CC8-6039B4D726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Costello</Template>
  <TotalTime>2</TotalTime>
  <Words>856</Words>
  <Application>Microsoft Macintosh PowerPoint</Application>
  <PresentationFormat>Widescreen</PresentationFormat>
  <Paragraphs>62</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Mangal</vt:lpstr>
      <vt:lpstr>Arial</vt:lpstr>
      <vt:lpstr>Costello</vt:lpstr>
      <vt:lpstr>Pretrial Procedures </vt:lpstr>
      <vt:lpstr>Pretrial Procedures – continued</vt:lpstr>
      <vt:lpstr>Pretrial Procedures - continued</vt:lpstr>
      <vt:lpstr>Pretrial Procedures - continued</vt:lpstr>
      <vt:lpstr>Criminal Trial</vt:lpstr>
      <vt:lpstr>Criminal Trial - continued</vt:lpstr>
      <vt:lpstr>Criminal Trial - continued</vt:lpstr>
      <vt:lpstr>Sentencing and Corrections</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Pretrial Procedures </dc:title>
  <dc:creator>Microsoft Office User</dc:creator>
  <cp:lastModifiedBy>Microsoft Office User</cp:lastModifiedBy>
  <cp:revision>1</cp:revision>
  <dcterms:created xsi:type="dcterms:W3CDTF">2019-01-23T18:53:20Z</dcterms:created>
  <dcterms:modified xsi:type="dcterms:W3CDTF">2019-01-23T18:55:29Z</dcterms:modified>
</cp:coreProperties>
</file>