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2981B-6B09-9A4E-BA15-32FEA8165BCB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2807A-39DF-8842-A913-77B2BE711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2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90E61-B14A-124C-BC5A-9C9FCFCE12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Johnson v. Avery </a:t>
            </a:r>
            <a:r>
              <a:rPr lang="en-US" dirty="0" smtClean="0"/>
              <a:t>(1969) – Prison regulation,</a:t>
            </a:r>
            <a:r>
              <a:rPr lang="en-US" baseline="0" dirty="0" smtClean="0"/>
              <a:t> no jailhouse lawyers: what about illiterate prisoners (court brought up); can’t obscure right to writ of habeas corpus; “unless and until the State provides some reasonable alternative to assist inmates in the preparation of petitions for post-conviction relief, it may not validly enforce a regulation such as that here in issue, barring inmates from furnishing such assistance to other prisoners.”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SCt</a:t>
            </a:r>
            <a:r>
              <a:rPr lang="en-US" baseline="0" dirty="0" smtClean="0"/>
              <a:t> rules inmates </a:t>
            </a:r>
            <a:r>
              <a:rPr lang="en-US" dirty="0" smtClean="0"/>
              <a:t>can have jailhouse lawyers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Also: is it meaningful access to only have a jailhouse lawyer?  What if no one in the jail will help you?  Or they are incompetent?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4E8CB-E23B-5143-B025-16AB44A42B2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11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2807A-39DF-8842-A913-77B2BE7114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07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585F3-93E9-4206-BFB2-A86D4875F4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14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Literally,</a:t>
            </a:r>
            <a:r>
              <a:rPr lang="en-US" baseline="0" dirty="0" smtClean="0"/>
              <a:t> a petition for a writ of habeas corpus is a request by – or on behalf of – a person in custody for the court to order (that is, issue a writ) directing the custodian to produce the detainee’s body in court so that the court may resolve some issue or conduct proceedings that depend on the detained person’s presence.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90E61-B14A-124C-BC5A-9C9FCFCE12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93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(also the emolument clause </a:t>
            </a:r>
            <a:r>
              <a:rPr lang="mr-IN" dirty="0" smtClean="0"/>
              <a:t>–</a:t>
            </a:r>
            <a:r>
              <a:rPr lang="en-US" dirty="0" smtClean="0"/>
              <a:t> no</a:t>
            </a:r>
            <a:r>
              <a:rPr lang="en-US" baseline="0" dirty="0" smtClean="0"/>
              <a:t> person holding any office of profit or trust under them shall accept any present, emolument</a:t>
            </a:r>
            <a:r>
              <a:rPr lang="mr-IN" baseline="0" dirty="0" smtClean="0"/>
              <a:t>…</a:t>
            </a:r>
            <a:r>
              <a:rPr lang="en-US" baseline="0" dirty="0" smtClean="0"/>
              <a:t> from any foreign state)(salary or fees from employment)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8F3E2-987C-6A47-9BCF-45432F1064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18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90E61-B14A-124C-BC5A-9C9FCFCE12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53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Innocence</a:t>
            </a:r>
            <a:r>
              <a:rPr lang="en-US" baseline="0" dirty="0" smtClean="0"/>
              <a:t> work is habeas work, in general.  </a:t>
            </a:r>
          </a:p>
          <a:p>
            <a:r>
              <a:rPr lang="en-US" baseline="0" dirty="0" smtClean="0"/>
              <a:t>Section1983- civil rights, treatment in prison, conditions of confinement; from Civil Rights Act of 1871, KKK Act- a civil remedy to KKK actions</a:t>
            </a:r>
          </a:p>
          <a:p>
            <a:r>
              <a:rPr lang="en-US" baseline="0" dirty="0" smtClean="0"/>
              <a:t>What would be civil disputes?  Divorce, child custody, inheritance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4E8CB-E23B-5143-B025-16AB44A42B2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82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4E8CB-E23B-5143-B025-16AB44A42B2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19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Hull:</a:t>
            </a:r>
            <a:r>
              <a:rPr lang="en-US" baseline="0" dirty="0" smtClean="0"/>
              <a:t>  prison officer refused to send or mail or file petitioner’s petition for writ of habeas corpus.  Tried through his father as well, mail was confiscated/intercepted by guards.  </a:t>
            </a:r>
          </a:p>
          <a:p>
            <a:r>
              <a:rPr lang="en-US" baseline="0" dirty="0" smtClean="0"/>
              <a:t>Holding: regulation limiting prisoners from filing with court is invalid.  Can’t abridge right to apply for writ of habeas corpus.  </a:t>
            </a:r>
            <a:r>
              <a:rPr lang="en-US" b="1" baseline="0" dirty="0" smtClean="0"/>
              <a:t>Does NOT mean right to appear in court, </a:t>
            </a:r>
            <a:r>
              <a:rPr lang="en-US" b="1" u="sng" baseline="0" dirty="0" smtClean="0"/>
              <a:t>Price </a:t>
            </a:r>
            <a:r>
              <a:rPr lang="en-US" b="1" u="sng" baseline="0" dirty="0" err="1" smtClean="0"/>
              <a:t>v</a:t>
            </a:r>
            <a:r>
              <a:rPr lang="en-US" b="1" u="sng" baseline="0" dirty="0" smtClean="0"/>
              <a:t>. Johnson</a:t>
            </a:r>
            <a:r>
              <a:rPr lang="en-US" b="1" u="none" baseline="0" dirty="0" smtClean="0"/>
              <a:t>, (1948), no absolute right to argue own appeals or be present during oral arguments for appellate court.  Considerations: distance, does petitioner have an </a:t>
            </a:r>
            <a:r>
              <a:rPr lang="en-US" b="1" u="none" baseline="0" dirty="0" err="1" smtClean="0"/>
              <a:t>attorny</a:t>
            </a:r>
            <a:r>
              <a:rPr lang="en-US" b="1" u="none" baseline="0" dirty="0" smtClean="0"/>
              <a:t>, is in-court testimony needed, length of sentence and deferring case until he is free, is prisoner dangerous or an escape risk, availability of alternatives (video conferencing)</a:t>
            </a:r>
          </a:p>
          <a:p>
            <a:r>
              <a:rPr lang="en-US" b="1" i="1" u="none" baseline="0" dirty="0" smtClean="0"/>
              <a:t>Why does this matter?</a:t>
            </a:r>
          </a:p>
          <a:p>
            <a:r>
              <a:rPr lang="en-US" b="1" i="1" u="none" baseline="0" dirty="0" smtClean="0"/>
              <a:t>As </a:t>
            </a:r>
            <a:r>
              <a:rPr lang="en-US" b="1" i="1" u="none" baseline="0" dirty="0" err="1" smtClean="0"/>
              <a:t>Procunier</a:t>
            </a:r>
            <a:r>
              <a:rPr lang="en-US" b="1" i="1" u="none" baseline="0" dirty="0" smtClean="0"/>
              <a:t> v. Martinez demonstrates, the decisions try to balance access to court </a:t>
            </a:r>
            <a:r>
              <a:rPr lang="mr-IN" b="1" i="1" u="none" baseline="0" dirty="0" smtClean="0"/>
              <a:t>–</a:t>
            </a:r>
            <a:r>
              <a:rPr lang="en-US" b="1" i="1" u="none" baseline="0" dirty="0" smtClean="0"/>
              <a:t> the main consideration is burden v. restriction</a:t>
            </a:r>
            <a:endParaRPr lang="en-US" i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4E8CB-E23B-5143-B025-16AB44A42B2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970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/>
              <a:t>Procunier</a:t>
            </a:r>
            <a:r>
              <a:rPr lang="en-US" i="1" dirty="0" smtClean="0"/>
              <a:t> v. Martinez </a:t>
            </a:r>
            <a:r>
              <a:rPr lang="en-US" dirty="0" smtClean="0"/>
              <a:t>(1974) – </a:t>
            </a:r>
            <a:r>
              <a:rPr lang="en-US" b="1" baseline="0" dirty="0" smtClean="0"/>
              <a:t>balance of access to court: main consideration is burden v. restriction</a:t>
            </a:r>
          </a:p>
          <a:p>
            <a:endParaRPr lang="en-US" dirty="0" smtClean="0"/>
          </a:p>
          <a:p>
            <a:r>
              <a:rPr lang="en-US" dirty="0" smtClean="0"/>
              <a:t>So which factors go to the burden, and which go to the need of restriction;  1974 case; class action against ban on using law students and legal paraprofessionals for attorney client</a:t>
            </a:r>
            <a:r>
              <a:rPr lang="en-US" baseline="0" dirty="0" smtClean="0"/>
              <a:t> inmates </a:t>
            </a:r>
          </a:p>
          <a:p>
            <a:r>
              <a:rPr lang="en-US" baseline="0" dirty="0" smtClean="0"/>
              <a:t>Facts: couldn’t get signatures, attorneys couldn’t use paralegals or students; this “obstructs the </a:t>
            </a:r>
            <a:r>
              <a:rPr lang="en-US" baseline="0" dirty="0" err="1" smtClean="0"/>
              <a:t>availabiltiy</a:t>
            </a:r>
            <a:r>
              <a:rPr lang="en-US" baseline="0" dirty="0" smtClean="0"/>
              <a:t> of professional representation and other aspects of the right of access to the courts”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Restriction imposes a substantial burden on the right of access to the courts; weigh this against penal interests (security and order), restriction is too sweeping and restricting. </a:t>
            </a:r>
            <a:r>
              <a:rPr lang="en-US" baseline="0" dirty="0" err="1" smtClean="0"/>
              <a:t>SCt</a:t>
            </a:r>
            <a:r>
              <a:rPr lang="en-US" baseline="0" dirty="0" smtClean="0"/>
              <a:t> rules inmates </a:t>
            </a:r>
            <a:r>
              <a:rPr lang="en-US" dirty="0" smtClean="0"/>
              <a:t>can have paralegals</a:t>
            </a:r>
            <a:r>
              <a:rPr lang="en-US" baseline="0" dirty="0" smtClean="0"/>
              <a:t> and law students to help in their cases.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4E8CB-E23B-5143-B025-16AB44A42B2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02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335C-C058-3C4B-85DC-7BD4867C9FAE}" type="datetime1">
              <a:rPr lang="en-US" smtClean="0"/>
              <a:t>11/13/18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righs reserved.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33C8E3-8C0D-CD46-BBE7-D1ED17C715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578E-1ACB-714A-9122-7F80304F16DE}" type="datetime1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C8E3-8C0D-CD46-BBE7-D1ED17C715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AF33C8E3-8C0D-CD46-BBE7-D1ED17C7152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8887-1E72-DE48-AD6C-5FCFE279014E}" type="datetime1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righs reserved.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BA2E-0B52-7548-A17C-E4807788322D}" type="datetime1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AF33C8E3-8C0D-CD46-BBE7-D1ED17C715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righs reserved.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B3F2-52B0-CC42-B929-6EB60B658666}" type="datetime1">
              <a:rPr lang="en-US" smtClean="0"/>
              <a:t>11/13/18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33C8E3-8C0D-CD46-BBE7-D1ED17C7152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07110DC0-DF1A-9F4B-A251-6849B80FB3F8}" type="datetime1">
              <a:rPr lang="en-US" smtClean="0"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C8E3-8C0D-CD46-BBE7-D1ED17C715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461A-9179-5E4F-A7C9-698DD5C58E15}" type="datetime1">
              <a:rPr lang="en-US" smtClean="0"/>
              <a:t>11/13/18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r>
              <a:rPr lang="en-US" smtClean="0"/>
              <a:t>Copyright © 2019 Carolina Academic Press, LLC. All righs reserved.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AF33C8E3-8C0D-CD46-BBE7-D1ED17C7152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70FC-4D57-C04E-A733-0B8BA3C36205}" type="datetime1">
              <a:rPr lang="en-US" smtClean="0"/>
              <a:t>11/13/18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AF33C8E3-8C0D-CD46-BBE7-D1ED17C715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B39D-9261-0245-9053-73015A3D1A97}" type="datetime1">
              <a:rPr lang="en-US" smtClean="0"/>
              <a:t>11/13/18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33C8E3-8C0D-CD46-BBE7-D1ED17C715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33C8E3-8C0D-CD46-BBE7-D1ED17C7152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EEA8-C970-FF4E-89FC-6334F96AFF32}" type="datetime1">
              <a:rPr lang="en-US" smtClean="0"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r>
              <a:rPr lang="en-US" smtClean="0"/>
              <a:t>Copyright © 2019 Carolina Academic Press, LLC. All righs reserved.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AF33C8E3-8C0D-CD46-BBE7-D1ED17C7152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4F749AF5-449E-1B41-9A28-7CFCC75A3B70}" type="datetime1">
              <a:rPr lang="en-US" smtClean="0"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r>
              <a:rPr lang="en-US" smtClean="0"/>
              <a:t>Copyright © 2019 Carolina Academic Press, LLC. All righs reserved.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B25F72B-9EBC-D945-B65F-FB8D81764CA8}" type="datetime1">
              <a:rPr lang="en-US" smtClean="0"/>
              <a:t>11/13/18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Copyright © 2019 Carolina Academic Press, LLC. All righs reserved.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33C8E3-8C0D-CD46-BBE7-D1ED17C7152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4996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mailto:remeier@cap-pres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287082"/>
            <a:ext cx="8229600" cy="2387678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The Writ of Habeas Corpus is not just a piece of paper, not just a quaint Latin phrase.  It was the key to my freedom.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- Rubin “Hurricane” Carter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1" y="5047553"/>
            <a:ext cx="4012307" cy="107861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843" y="3295583"/>
            <a:ext cx="4163757" cy="29729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6865" y="3273092"/>
            <a:ext cx="2995414" cy="299541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of Access to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Johnson </a:t>
            </a:r>
            <a:r>
              <a:rPr lang="en-US" i="1" dirty="0" err="1" smtClean="0"/>
              <a:t>v</a:t>
            </a:r>
            <a:r>
              <a:rPr lang="en-US" i="1" dirty="0" smtClean="0"/>
              <a:t>. Avery</a:t>
            </a:r>
            <a:r>
              <a:rPr lang="en-US" dirty="0" smtClean="0"/>
              <a:t> (1969):</a:t>
            </a:r>
          </a:p>
          <a:p>
            <a:pPr>
              <a:buNone/>
            </a:pPr>
            <a:r>
              <a:rPr lang="en-US" baseline="0" dirty="0" smtClean="0"/>
              <a:t>    “. . .unless and until the State provides some reasonable alternative to assist inmates in the preparation of petitions for post-conviction relief, it may not validly enforce a regulation such as that here in issue, barring inmates from furnishing such assistance to other prisoners.”</a:t>
            </a:r>
            <a:endParaRPr lang="en-US" dirty="0" smtClean="0"/>
          </a:p>
          <a:p>
            <a:pPr>
              <a:buNone/>
            </a:pP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3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full set of 392 slides, as well as other teaching materials, is available upon adoption of this book. If you are a professor using this book for a course, please contact </a:t>
            </a:r>
            <a:r>
              <a:rPr lang="en-US" dirty="0" err="1" smtClean="0"/>
              <a:t>rachael</a:t>
            </a:r>
            <a:r>
              <a:rPr lang="en-US" dirty="0" smtClean="0"/>
              <a:t> at </a:t>
            </a:r>
            <a:r>
              <a:rPr lang="en-US" dirty="0" smtClean="0">
                <a:hlinkClick r:id="rId3"/>
              </a:rPr>
              <a:t>remeier@cap-press.com</a:t>
            </a:r>
            <a:r>
              <a:rPr lang="en-US" dirty="0" smtClean="0"/>
              <a:t> to request your slides.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08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Adams v. Carlson</a:t>
            </a:r>
            <a:r>
              <a:rPr lang="en-US" dirty="0"/>
              <a:t> (7</a:t>
            </a:r>
            <a:r>
              <a:rPr lang="en-US" baseline="30000" dirty="0"/>
              <a:t>th</a:t>
            </a:r>
            <a:r>
              <a:rPr lang="en-US" dirty="0"/>
              <a:t> Cir. 1973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“An inmate’s right of unfettered access to the courts is as fundamental a right as any other he may hold . . . All other rights of an inmate are illusory without it.”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7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64557" y="1591425"/>
            <a:ext cx="5246243" cy="4534739"/>
          </a:xfrm>
        </p:spPr>
        <p:txBody>
          <a:bodyPr>
            <a:normAutofit/>
          </a:bodyPr>
          <a:lstStyle/>
          <a:p>
            <a:r>
              <a:rPr lang="en-US" dirty="0" smtClean="0"/>
              <a:t>Writ:</a:t>
            </a:r>
          </a:p>
          <a:p>
            <a:pPr marL="457200" lvl="1" indent="0">
              <a:buNone/>
            </a:pPr>
            <a:r>
              <a:rPr lang="en-US" dirty="0" smtClean="0"/>
              <a:t>a court order directing somebody to do something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Habeas Corpus = “you have the body”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Individual’s physical presence before a tribunal was key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1239" y="1591425"/>
            <a:ext cx="3007974" cy="3970526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2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Article 1, Section 9, United States </a:t>
            </a:r>
            <a:r>
              <a:rPr lang="en-US" dirty="0" smtClean="0"/>
              <a:t>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privilege of the Writ of Habeas Corpus shall not be suspended, unless when in Cases of Rebellion or Invasion the public Safety may require it.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Bill of Attainder or ex post facto Law shall be passed.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6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29963"/>
            <a:ext cx="8229600" cy="1143000"/>
          </a:xfrm>
        </p:spPr>
        <p:txBody>
          <a:bodyPr/>
          <a:lstStyle/>
          <a:p>
            <a:r>
              <a:rPr lang="en-US" dirty="0" smtClean="0"/>
              <a:t>    </a:t>
            </a:r>
            <a:r>
              <a:rPr lang="en-US" b="1" i="1" dirty="0" smtClean="0"/>
              <a:t> U.S. Historical Notes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American Independence</a:t>
            </a:r>
          </a:p>
          <a:p>
            <a:r>
              <a:rPr lang="en-US" dirty="0"/>
              <a:t>Judiciary Act of 1789</a:t>
            </a:r>
          </a:p>
          <a:p>
            <a:pPr marL="457200" lvl="1" indent="0">
              <a:buNone/>
            </a:pPr>
            <a:r>
              <a:rPr lang="en-US" dirty="0"/>
              <a:t>Writ is available to those in federal custody only; could NOT be issued after trial and conviction</a:t>
            </a:r>
          </a:p>
          <a:p>
            <a:r>
              <a:rPr lang="en-US" dirty="0"/>
              <a:t>Civil War</a:t>
            </a:r>
          </a:p>
          <a:p>
            <a:r>
              <a:rPr lang="en-US" dirty="0"/>
              <a:t>Habeas Corpus Act of 1867</a:t>
            </a:r>
          </a:p>
          <a:p>
            <a:pPr marL="457200" lvl="1" indent="0">
              <a:buNone/>
            </a:pPr>
            <a:r>
              <a:rPr lang="en-US" dirty="0"/>
              <a:t>Expanded power of </a:t>
            </a:r>
            <a:r>
              <a:rPr lang="en-US" i="1" dirty="0"/>
              <a:t>federal</a:t>
            </a:r>
            <a:r>
              <a:rPr lang="en-US" dirty="0"/>
              <a:t> courts to judge the validity of </a:t>
            </a:r>
            <a:r>
              <a:rPr lang="en-US" i="1" dirty="0"/>
              <a:t>state</a:t>
            </a:r>
            <a:r>
              <a:rPr lang="en-US" dirty="0"/>
              <a:t> prisoners’ detention, including post-conviction detention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7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1062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Inmates as Petitioners: Prisoners Right of Access to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48154"/>
            <a:ext cx="8229600" cy="4878010"/>
          </a:xfrm>
        </p:spPr>
        <p:txBody>
          <a:bodyPr>
            <a:normAutofit/>
          </a:bodyPr>
          <a:lstStyle/>
          <a:p>
            <a:r>
              <a:rPr lang="en-US" dirty="0" smtClean="0"/>
              <a:t>Habeas Corpus</a:t>
            </a:r>
          </a:p>
          <a:p>
            <a:r>
              <a:rPr lang="en-US" dirty="0" smtClean="0"/>
              <a:t>42 U.S.C. </a:t>
            </a:r>
            <a:r>
              <a:rPr lang="en-US" dirty="0" err="1" smtClean="0"/>
              <a:t>s</a:t>
            </a:r>
            <a:r>
              <a:rPr lang="en-US" dirty="0" smtClean="0"/>
              <a:t>. 1983</a:t>
            </a:r>
          </a:p>
          <a:p>
            <a:pPr>
              <a:buNone/>
            </a:pPr>
            <a:r>
              <a:rPr lang="en-US" dirty="0" smtClean="0"/>
              <a:t>      “Every person who under color of any statute. . .subjects . . . any citizen . . . or other person . . . </a:t>
            </a:r>
            <a:r>
              <a:rPr lang="en-US" dirty="0"/>
              <a:t>t</a:t>
            </a:r>
            <a:r>
              <a:rPr lang="en-US" dirty="0" smtClean="0"/>
              <a:t>o the deprivation </a:t>
            </a:r>
            <a:r>
              <a:rPr lang="en-US" dirty="0"/>
              <a:t>of any rights, privileges, or immunities secured by the Constitution and laws, shall be liable to the party injured in an action at </a:t>
            </a:r>
            <a:r>
              <a:rPr lang="en-US" dirty="0" smtClean="0"/>
              <a:t>law</a:t>
            </a:r>
            <a:r>
              <a:rPr lang="en-US" dirty="0"/>
              <a:t> </a:t>
            </a:r>
            <a:r>
              <a:rPr lang="en-US" dirty="0" smtClean="0"/>
              <a:t>. . .”</a:t>
            </a:r>
          </a:p>
          <a:p>
            <a:r>
              <a:rPr lang="en-US" dirty="0" smtClean="0"/>
              <a:t>Civil Disputes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03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of Access to Courts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Ex Parte Hull </a:t>
            </a:r>
            <a:r>
              <a:rPr lang="en-US" dirty="0" smtClean="0"/>
              <a:t>(1941)</a:t>
            </a:r>
          </a:p>
          <a:p>
            <a:r>
              <a:rPr lang="en-US" i="1" dirty="0" err="1" smtClean="0"/>
              <a:t>Procunier</a:t>
            </a:r>
            <a:r>
              <a:rPr lang="en-US" i="1" dirty="0" smtClean="0"/>
              <a:t> </a:t>
            </a:r>
            <a:r>
              <a:rPr lang="en-US" i="1" dirty="0" err="1" smtClean="0"/>
              <a:t>v</a:t>
            </a:r>
            <a:r>
              <a:rPr lang="en-US" i="1" dirty="0" smtClean="0"/>
              <a:t>. Martinez </a:t>
            </a:r>
            <a:r>
              <a:rPr lang="en-US" dirty="0" smtClean="0"/>
              <a:t>(1974)</a:t>
            </a:r>
          </a:p>
          <a:p>
            <a:r>
              <a:rPr lang="en-US" i="1" dirty="0" smtClean="0"/>
              <a:t>Johnson </a:t>
            </a:r>
            <a:r>
              <a:rPr lang="en-US" i="1" dirty="0" err="1" smtClean="0"/>
              <a:t>v</a:t>
            </a:r>
            <a:r>
              <a:rPr lang="en-US" i="1" dirty="0" smtClean="0"/>
              <a:t>. Avery </a:t>
            </a:r>
            <a:r>
              <a:rPr lang="en-US" dirty="0" smtClean="0"/>
              <a:t>(1969)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14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of Access to Courts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Ex Parte Hull </a:t>
            </a:r>
            <a:r>
              <a:rPr lang="en-US" dirty="0" smtClean="0"/>
              <a:t>(1941)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right of access to the courts cannot be abridged.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92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of Access to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err="1" smtClean="0"/>
              <a:t>Procunier</a:t>
            </a:r>
            <a:r>
              <a:rPr lang="en-US" i="1" dirty="0" smtClean="0"/>
              <a:t> </a:t>
            </a:r>
            <a:r>
              <a:rPr lang="en-US" i="1" dirty="0" err="1" smtClean="0"/>
              <a:t>v</a:t>
            </a:r>
            <a:r>
              <a:rPr lang="en-US" i="1" dirty="0" smtClean="0"/>
              <a:t>. Martinez </a:t>
            </a:r>
            <a:r>
              <a:rPr lang="en-US" dirty="0" smtClean="0"/>
              <a:t>(1974)</a:t>
            </a:r>
            <a:r>
              <a:rPr lang="en-US" i="1" dirty="0" smtClean="0"/>
              <a:t>: </a:t>
            </a:r>
          </a:p>
          <a:p>
            <a:pPr>
              <a:buNone/>
            </a:pPr>
            <a:r>
              <a:rPr lang="en-US" dirty="0" smtClean="0"/>
              <a:t>Restriction imposes a substantial burden on the right of access to the courts, and outweighs the penal interests in the restriction.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27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Teachers supplemental powerpoint History of Habeas Relief and Prisoners Right of Access to Courts Chapter 1</Template>
  <TotalTime>4</TotalTime>
  <Words>1150</Words>
  <Application>Microsoft Macintosh PowerPoint</Application>
  <PresentationFormat>Widescreen</PresentationFormat>
  <Paragraphs>83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Georgia</vt:lpstr>
      <vt:lpstr>Mangal</vt:lpstr>
      <vt:lpstr>Wingdings</vt:lpstr>
      <vt:lpstr>Wingdings 2</vt:lpstr>
      <vt:lpstr>Civic</vt:lpstr>
      <vt:lpstr>The Writ of Habeas Corpus is not just a piece of paper, not just a quaint Latin phrase.  It was the key to my freedom.      - Rubin “Hurricane” Carter</vt:lpstr>
      <vt:lpstr>Adams v. Carlson (7th Cir. 1973)</vt:lpstr>
      <vt:lpstr>PowerPoint Presentation</vt:lpstr>
      <vt:lpstr>Article 1, Section 9, United States Constitution</vt:lpstr>
      <vt:lpstr>     U.S. Historical Notes </vt:lpstr>
      <vt:lpstr>Inmates as Petitioners: Prisoners Right of Access to Courts</vt:lpstr>
      <vt:lpstr>Right of Access to Courts</vt:lpstr>
      <vt:lpstr>Right of Access to Courts</vt:lpstr>
      <vt:lpstr>Right of Access to Courts</vt:lpstr>
      <vt:lpstr>Right of Access to Courts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Writ of Habeas Corpus is not just a piece of paper, not just a quaint Latin phrase.  It was the key to my freedom.      - Rubin “Hurricane” Carter</dc:title>
  <dc:creator>Microsoft Office User</dc:creator>
  <cp:lastModifiedBy>Microsoft Office User</cp:lastModifiedBy>
  <cp:revision>1</cp:revision>
  <dcterms:created xsi:type="dcterms:W3CDTF">2018-11-13T20:40:56Z</dcterms:created>
  <dcterms:modified xsi:type="dcterms:W3CDTF">2018-11-13T20:45:08Z</dcterms:modified>
</cp:coreProperties>
</file>