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D75ED-A3BE-4BCE-9438-50B895B968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F6D7E5-C966-45B5-B5E9-13C5C0435531}">
      <dgm:prSet/>
      <dgm:spPr/>
      <dgm:t>
        <a:bodyPr/>
        <a:lstStyle/>
        <a:p>
          <a:pPr rtl="0"/>
          <a:r>
            <a:rPr lang="en-US" baseline="0" smtClean="0"/>
            <a:t>Overview</a:t>
          </a:r>
          <a:endParaRPr lang="en-US"/>
        </a:p>
      </dgm:t>
    </dgm:pt>
    <dgm:pt modelId="{313B5138-9F98-4931-9E6F-8FBD524AD759}" type="parTrans" cxnId="{F4D75B69-1A37-4A3D-BD4F-ADA3FE3E0E8A}">
      <dgm:prSet/>
      <dgm:spPr/>
      <dgm:t>
        <a:bodyPr/>
        <a:lstStyle/>
        <a:p>
          <a:endParaRPr lang="en-US"/>
        </a:p>
      </dgm:t>
    </dgm:pt>
    <dgm:pt modelId="{B5939599-06C2-4C71-8146-BC112A5B4BC2}" type="sibTrans" cxnId="{F4D75B69-1A37-4A3D-BD4F-ADA3FE3E0E8A}">
      <dgm:prSet/>
      <dgm:spPr/>
      <dgm:t>
        <a:bodyPr/>
        <a:lstStyle/>
        <a:p>
          <a:endParaRPr lang="en-US"/>
        </a:p>
      </dgm:t>
    </dgm:pt>
    <dgm:pt modelId="{A386F2C1-6594-4F59-90D8-6CA666BFACFE}">
      <dgm:prSet/>
      <dgm:spPr/>
      <dgm:t>
        <a:bodyPr/>
        <a:lstStyle/>
        <a:p>
          <a:pPr rtl="0"/>
          <a:r>
            <a:rPr lang="en-US" baseline="0" dirty="0" smtClean="0"/>
            <a:t>Constitutional Comparison</a:t>
          </a:r>
          <a:endParaRPr lang="en-US" dirty="0"/>
        </a:p>
      </dgm:t>
    </dgm:pt>
    <dgm:pt modelId="{F09A75E6-2125-4B7B-834A-55B7AC90A49B}" type="parTrans" cxnId="{80D32C49-F107-4AFB-8D03-BBACD87A171C}">
      <dgm:prSet/>
      <dgm:spPr/>
      <dgm:t>
        <a:bodyPr/>
        <a:lstStyle/>
        <a:p>
          <a:endParaRPr lang="en-US"/>
        </a:p>
      </dgm:t>
    </dgm:pt>
    <dgm:pt modelId="{8740109C-D2E6-4E73-8EA2-60EA5D5A3FD9}" type="sibTrans" cxnId="{80D32C49-F107-4AFB-8D03-BBACD87A171C}">
      <dgm:prSet/>
      <dgm:spPr/>
      <dgm:t>
        <a:bodyPr/>
        <a:lstStyle/>
        <a:p>
          <a:endParaRPr lang="en-US"/>
        </a:p>
      </dgm:t>
    </dgm:pt>
    <dgm:pt modelId="{509E2B42-47EA-40DF-B95E-5309698B60F8}">
      <dgm:prSet/>
      <dgm:spPr/>
      <dgm:t>
        <a:bodyPr/>
        <a:lstStyle/>
        <a:p>
          <a:pPr rtl="0"/>
          <a:endParaRPr lang="en-US" dirty="0"/>
        </a:p>
      </dgm:t>
    </dgm:pt>
    <dgm:pt modelId="{FABB6D7E-61BC-4048-A9CB-A63361F4538B}" type="parTrans" cxnId="{7FF35801-9729-49FB-983B-CE120EC5EE0D}">
      <dgm:prSet/>
      <dgm:spPr/>
      <dgm:t>
        <a:bodyPr/>
        <a:lstStyle/>
        <a:p>
          <a:endParaRPr lang="en-US"/>
        </a:p>
      </dgm:t>
    </dgm:pt>
    <dgm:pt modelId="{F3712865-BEB5-4A99-A8E3-886DBD95CA15}" type="sibTrans" cxnId="{7FF35801-9729-49FB-983B-CE120EC5EE0D}">
      <dgm:prSet/>
      <dgm:spPr/>
      <dgm:t>
        <a:bodyPr/>
        <a:lstStyle/>
        <a:p>
          <a:endParaRPr lang="en-US"/>
        </a:p>
      </dgm:t>
    </dgm:pt>
    <dgm:pt modelId="{0920BD5D-140C-4DE1-A6AE-EFC7CF38E9CC}">
      <dgm:prSet/>
      <dgm:spPr/>
      <dgm:t>
        <a:bodyPr/>
        <a:lstStyle/>
        <a:p>
          <a:pPr rtl="0"/>
          <a:r>
            <a:rPr lang="en-US" baseline="0" dirty="0" smtClean="0"/>
            <a:t>The State and National Bill of Rights </a:t>
          </a:r>
          <a:endParaRPr lang="en-US" dirty="0"/>
        </a:p>
      </dgm:t>
    </dgm:pt>
    <dgm:pt modelId="{CCBA3FF7-C038-47FA-9069-1A29B3E039AF}" type="parTrans" cxnId="{CFB128ED-D8FA-48D1-900A-0E88BB29EE26}">
      <dgm:prSet/>
      <dgm:spPr/>
      <dgm:t>
        <a:bodyPr/>
        <a:lstStyle/>
        <a:p>
          <a:endParaRPr lang="en-US"/>
        </a:p>
      </dgm:t>
    </dgm:pt>
    <dgm:pt modelId="{68B036D3-579D-4BF7-B710-CACED63DD46D}" type="sibTrans" cxnId="{CFB128ED-D8FA-48D1-900A-0E88BB29EE26}">
      <dgm:prSet/>
      <dgm:spPr/>
      <dgm:t>
        <a:bodyPr/>
        <a:lstStyle/>
        <a:p>
          <a:endParaRPr lang="en-US"/>
        </a:p>
      </dgm:t>
    </dgm:pt>
    <dgm:pt modelId="{1BF59837-A810-4468-B1FA-494ADE15A4DA}">
      <dgm:prSet/>
      <dgm:spPr/>
      <dgm:t>
        <a:bodyPr/>
        <a:lstStyle/>
        <a:p>
          <a:pPr rtl="0"/>
          <a:endParaRPr lang="en-US" dirty="0"/>
        </a:p>
      </dgm:t>
    </dgm:pt>
    <dgm:pt modelId="{007865D4-C6C7-4580-B3DF-870F2290D5B5}" type="parTrans" cxnId="{C6324B04-C4C1-4036-9910-B7645A63F522}">
      <dgm:prSet/>
      <dgm:spPr/>
      <dgm:t>
        <a:bodyPr/>
        <a:lstStyle/>
        <a:p>
          <a:endParaRPr lang="en-US"/>
        </a:p>
      </dgm:t>
    </dgm:pt>
    <dgm:pt modelId="{96EE82D0-CCEA-42CA-B7B4-C1A71E4C83C3}" type="sibTrans" cxnId="{C6324B04-C4C1-4036-9910-B7645A63F522}">
      <dgm:prSet/>
      <dgm:spPr/>
      <dgm:t>
        <a:bodyPr/>
        <a:lstStyle/>
        <a:p>
          <a:endParaRPr lang="en-US"/>
        </a:p>
      </dgm:t>
    </dgm:pt>
    <dgm:pt modelId="{FF8AAF94-86A9-4E65-9FDA-5F65CC9CC342}">
      <dgm:prSet/>
      <dgm:spPr/>
      <dgm:t>
        <a:bodyPr/>
        <a:lstStyle/>
        <a:p>
          <a:pPr rtl="0"/>
          <a:r>
            <a:rPr lang="en-US" baseline="0" dirty="0" smtClean="0"/>
            <a:t>Separation of Powers</a:t>
          </a:r>
          <a:endParaRPr lang="en-US" dirty="0"/>
        </a:p>
      </dgm:t>
    </dgm:pt>
    <dgm:pt modelId="{F22B55C9-407C-4DD5-A96E-9F1A89FE73D6}" type="parTrans" cxnId="{3E3737B3-F133-414C-A273-80DBDA2C5B2D}">
      <dgm:prSet/>
      <dgm:spPr/>
      <dgm:t>
        <a:bodyPr/>
        <a:lstStyle/>
        <a:p>
          <a:endParaRPr lang="en-US"/>
        </a:p>
      </dgm:t>
    </dgm:pt>
    <dgm:pt modelId="{86116701-4E94-41C2-9146-088A543CC4C5}" type="sibTrans" cxnId="{3E3737B3-F133-414C-A273-80DBDA2C5B2D}">
      <dgm:prSet/>
      <dgm:spPr/>
      <dgm:t>
        <a:bodyPr/>
        <a:lstStyle/>
        <a:p>
          <a:endParaRPr lang="en-US"/>
        </a:p>
      </dgm:t>
    </dgm:pt>
    <dgm:pt modelId="{2573CD46-9CC3-42A2-BFD2-9A0960C3E7FE}">
      <dgm:prSet/>
      <dgm:spPr/>
      <dgm:t>
        <a:bodyPr/>
        <a:lstStyle/>
        <a:p>
          <a:pPr rtl="0"/>
          <a:r>
            <a:rPr lang="en-US" dirty="0" smtClean="0"/>
            <a:t>Balancing the Powers of the Three Branches</a:t>
          </a:r>
          <a:endParaRPr lang="en-US" dirty="0"/>
        </a:p>
      </dgm:t>
    </dgm:pt>
    <dgm:pt modelId="{6D444C8D-B528-4694-B7A2-2B327C64F050}" type="parTrans" cxnId="{CA15D2B5-2F7A-4AED-8AF7-AF8F56AD5D65}">
      <dgm:prSet/>
      <dgm:spPr/>
      <dgm:t>
        <a:bodyPr/>
        <a:lstStyle/>
        <a:p>
          <a:endParaRPr lang="en-US"/>
        </a:p>
      </dgm:t>
    </dgm:pt>
    <dgm:pt modelId="{58CED50C-FD36-4832-BA4A-20F16C499EF7}" type="sibTrans" cxnId="{CA15D2B5-2F7A-4AED-8AF7-AF8F56AD5D65}">
      <dgm:prSet/>
      <dgm:spPr/>
      <dgm:t>
        <a:bodyPr/>
        <a:lstStyle/>
        <a:p>
          <a:endParaRPr lang="en-US"/>
        </a:p>
      </dgm:t>
    </dgm:pt>
    <dgm:pt modelId="{9C57FC1F-D0E0-4308-A054-ABF1EE3B8C17}">
      <dgm:prSet/>
      <dgm:spPr/>
      <dgm:t>
        <a:bodyPr/>
        <a:lstStyle/>
        <a:p>
          <a:pPr rtl="0"/>
          <a:r>
            <a:rPr lang="en-US" baseline="0" dirty="0" smtClean="0"/>
            <a:t>Dismemberment, the Establishment of the State of Kanawha </a:t>
          </a:r>
          <a:endParaRPr lang="en-US" dirty="0"/>
        </a:p>
      </dgm:t>
    </dgm:pt>
    <dgm:pt modelId="{B037E84A-C4BC-47A9-9693-515FF131964D}" type="parTrans" cxnId="{AFA8ADF7-EFC6-49C3-BBAA-0CC46E757F2C}">
      <dgm:prSet/>
      <dgm:spPr/>
      <dgm:t>
        <a:bodyPr/>
        <a:lstStyle/>
        <a:p>
          <a:endParaRPr lang="en-US"/>
        </a:p>
      </dgm:t>
    </dgm:pt>
    <dgm:pt modelId="{0B09506B-53B1-4EEC-8F8C-B9AEA48CA93B}" type="sibTrans" cxnId="{AFA8ADF7-EFC6-49C3-BBAA-0CC46E757F2C}">
      <dgm:prSet/>
      <dgm:spPr/>
      <dgm:t>
        <a:bodyPr/>
        <a:lstStyle/>
        <a:p>
          <a:endParaRPr lang="en-US"/>
        </a:p>
      </dgm:t>
    </dgm:pt>
    <dgm:pt modelId="{B6E1CCB2-F318-4526-92A2-2DA3F50C38C5}" type="pres">
      <dgm:prSet presAssocID="{489D75ED-A3BE-4BCE-9438-50B895B968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7C2D88-9853-452C-BC38-87D6F95E54DF}" type="pres">
      <dgm:prSet presAssocID="{4FF6D7E5-C966-45B5-B5E9-13C5C043553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64F4B-87A8-4F88-8CA4-FFD93291EA97}" type="pres">
      <dgm:prSet presAssocID="{B5939599-06C2-4C71-8146-BC112A5B4BC2}" presName="spacer" presStyleCnt="0"/>
      <dgm:spPr/>
      <dgm:t>
        <a:bodyPr/>
        <a:lstStyle/>
        <a:p>
          <a:endParaRPr lang="en-US"/>
        </a:p>
      </dgm:t>
    </dgm:pt>
    <dgm:pt modelId="{E64B8AA4-758D-4DF7-9EBE-C4594B79BBD0}" type="pres">
      <dgm:prSet presAssocID="{A386F2C1-6594-4F59-90D8-6CA666BFACF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0979-41D5-46BD-9470-86C2D100FA7F}" type="pres">
      <dgm:prSet presAssocID="{A386F2C1-6594-4F59-90D8-6CA666BFACF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44EEB-7B0D-4BEB-9F44-B99BE764172B}" type="pres">
      <dgm:prSet presAssocID="{0920BD5D-140C-4DE1-A6AE-EFC7CF38E9CC}" presName="parentText" presStyleLbl="node1" presStyleIdx="2" presStyleCnt="5" custLinFactNeighborY="-900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8028E-B77A-4E5A-9760-60E51013EC07}" type="pres">
      <dgm:prSet presAssocID="{0920BD5D-140C-4DE1-A6AE-EFC7CF38E9C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C8904-8AA0-4C68-8114-CC2713EBF7AF}" type="pres">
      <dgm:prSet presAssocID="{FF8AAF94-86A9-4E65-9FDA-5F65CC9CC342}" presName="parentText" presStyleLbl="node1" presStyleIdx="3" presStyleCnt="5" custScaleY="103797" custLinFactY="-5952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2245A-8D25-4BF6-8A54-0C2AA299B6AA}" type="pres">
      <dgm:prSet presAssocID="{FF8AAF94-86A9-4E65-9FDA-5F65CC9CC342}" presName="childText" presStyleLbl="revTx" presStyleIdx="2" presStyleCnt="3" custLinFactY="-1735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30EBB-0A4F-4240-B92E-0DFA61C44714}" type="pres">
      <dgm:prSet presAssocID="{9C57FC1F-D0E0-4308-A054-ABF1EE3B8C17}" presName="parentText" presStyleLbl="node1" presStyleIdx="4" presStyleCnt="5" custScaleY="140099" custLinFactY="-34734" custLinFactNeighborX="-74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5D23EB-4CD7-1742-BE18-3203FD984759}" type="presOf" srcId="{0920BD5D-140C-4DE1-A6AE-EFC7CF38E9CC}" destId="{A6144EEB-7B0D-4BEB-9F44-B99BE764172B}" srcOrd="0" destOrd="0" presId="urn:microsoft.com/office/officeart/2005/8/layout/vList2"/>
    <dgm:cxn modelId="{1E50E376-E3B3-6449-A165-1B6B41A89C86}" type="presOf" srcId="{2573CD46-9CC3-42A2-BFD2-9A0960C3E7FE}" destId="{BCB2245A-8D25-4BF6-8A54-0C2AA299B6AA}" srcOrd="0" destOrd="0" presId="urn:microsoft.com/office/officeart/2005/8/layout/vList2"/>
    <dgm:cxn modelId="{95A0DE8C-F5BA-7341-9D46-D4D22E5CD271}" type="presOf" srcId="{4FF6D7E5-C966-45B5-B5E9-13C5C0435531}" destId="{D37C2D88-9853-452C-BC38-87D6F95E54DF}" srcOrd="0" destOrd="0" presId="urn:microsoft.com/office/officeart/2005/8/layout/vList2"/>
    <dgm:cxn modelId="{3E3737B3-F133-414C-A273-80DBDA2C5B2D}" srcId="{489D75ED-A3BE-4BCE-9438-50B895B96835}" destId="{FF8AAF94-86A9-4E65-9FDA-5F65CC9CC342}" srcOrd="3" destOrd="0" parTransId="{F22B55C9-407C-4DD5-A96E-9F1A89FE73D6}" sibTransId="{86116701-4E94-41C2-9146-088A543CC4C5}"/>
    <dgm:cxn modelId="{ADE799B1-102D-8949-8203-68159F389DA5}" type="presOf" srcId="{509E2B42-47EA-40DF-B95E-5309698B60F8}" destId="{18AF0979-41D5-46BD-9470-86C2D100FA7F}" srcOrd="0" destOrd="0" presId="urn:microsoft.com/office/officeart/2005/8/layout/vList2"/>
    <dgm:cxn modelId="{A0FF2B66-0552-7D4D-AD21-8D768F4BB185}" type="presOf" srcId="{489D75ED-A3BE-4BCE-9438-50B895B96835}" destId="{B6E1CCB2-F318-4526-92A2-2DA3F50C38C5}" srcOrd="0" destOrd="0" presId="urn:microsoft.com/office/officeart/2005/8/layout/vList2"/>
    <dgm:cxn modelId="{C6324B04-C4C1-4036-9910-B7645A63F522}" srcId="{0920BD5D-140C-4DE1-A6AE-EFC7CF38E9CC}" destId="{1BF59837-A810-4468-B1FA-494ADE15A4DA}" srcOrd="0" destOrd="0" parTransId="{007865D4-C6C7-4580-B3DF-870F2290D5B5}" sibTransId="{96EE82D0-CCEA-42CA-B7B4-C1A71E4C83C3}"/>
    <dgm:cxn modelId="{80D32C49-F107-4AFB-8D03-BBACD87A171C}" srcId="{489D75ED-A3BE-4BCE-9438-50B895B96835}" destId="{A386F2C1-6594-4F59-90D8-6CA666BFACFE}" srcOrd="1" destOrd="0" parTransId="{F09A75E6-2125-4B7B-834A-55B7AC90A49B}" sibTransId="{8740109C-D2E6-4E73-8EA2-60EA5D5A3FD9}"/>
    <dgm:cxn modelId="{2D472A0A-424E-DB46-9299-331D55D0281C}" type="presOf" srcId="{9C57FC1F-D0E0-4308-A054-ABF1EE3B8C17}" destId="{ED030EBB-0A4F-4240-B92E-0DFA61C44714}" srcOrd="0" destOrd="0" presId="urn:microsoft.com/office/officeart/2005/8/layout/vList2"/>
    <dgm:cxn modelId="{CFB128ED-D8FA-48D1-900A-0E88BB29EE26}" srcId="{489D75ED-A3BE-4BCE-9438-50B895B96835}" destId="{0920BD5D-140C-4DE1-A6AE-EFC7CF38E9CC}" srcOrd="2" destOrd="0" parTransId="{CCBA3FF7-C038-47FA-9069-1A29B3E039AF}" sibTransId="{68B036D3-579D-4BF7-B710-CACED63DD46D}"/>
    <dgm:cxn modelId="{AFA8ADF7-EFC6-49C3-BBAA-0CC46E757F2C}" srcId="{489D75ED-A3BE-4BCE-9438-50B895B96835}" destId="{9C57FC1F-D0E0-4308-A054-ABF1EE3B8C17}" srcOrd="4" destOrd="0" parTransId="{B037E84A-C4BC-47A9-9693-515FF131964D}" sibTransId="{0B09506B-53B1-4EEC-8F8C-B9AEA48CA93B}"/>
    <dgm:cxn modelId="{11AE96CB-3FD7-AE43-BE48-ECD222BB6710}" type="presOf" srcId="{1BF59837-A810-4468-B1FA-494ADE15A4DA}" destId="{4828028E-B77A-4E5A-9760-60E51013EC07}" srcOrd="0" destOrd="0" presId="urn:microsoft.com/office/officeart/2005/8/layout/vList2"/>
    <dgm:cxn modelId="{3D975B39-103A-EF4E-BAA6-63577ADD0A0E}" type="presOf" srcId="{A386F2C1-6594-4F59-90D8-6CA666BFACFE}" destId="{E64B8AA4-758D-4DF7-9EBE-C4594B79BBD0}" srcOrd="0" destOrd="0" presId="urn:microsoft.com/office/officeart/2005/8/layout/vList2"/>
    <dgm:cxn modelId="{CA15D2B5-2F7A-4AED-8AF7-AF8F56AD5D65}" srcId="{FF8AAF94-86A9-4E65-9FDA-5F65CC9CC342}" destId="{2573CD46-9CC3-42A2-BFD2-9A0960C3E7FE}" srcOrd="0" destOrd="0" parTransId="{6D444C8D-B528-4694-B7A2-2B327C64F050}" sibTransId="{58CED50C-FD36-4832-BA4A-20F16C499EF7}"/>
    <dgm:cxn modelId="{F4D75B69-1A37-4A3D-BD4F-ADA3FE3E0E8A}" srcId="{489D75ED-A3BE-4BCE-9438-50B895B96835}" destId="{4FF6D7E5-C966-45B5-B5E9-13C5C0435531}" srcOrd="0" destOrd="0" parTransId="{313B5138-9F98-4931-9E6F-8FBD524AD759}" sibTransId="{B5939599-06C2-4C71-8146-BC112A5B4BC2}"/>
    <dgm:cxn modelId="{7FF35801-9729-49FB-983B-CE120EC5EE0D}" srcId="{A386F2C1-6594-4F59-90D8-6CA666BFACFE}" destId="{509E2B42-47EA-40DF-B95E-5309698B60F8}" srcOrd="0" destOrd="0" parTransId="{FABB6D7E-61BC-4048-A9CB-A63361F4538B}" sibTransId="{F3712865-BEB5-4A99-A8E3-886DBD95CA15}"/>
    <dgm:cxn modelId="{145BC3E3-EB18-AA40-920D-ECE7BC380E4D}" type="presOf" srcId="{FF8AAF94-86A9-4E65-9FDA-5F65CC9CC342}" destId="{6C0C8904-8AA0-4C68-8114-CC2713EBF7AF}" srcOrd="0" destOrd="0" presId="urn:microsoft.com/office/officeart/2005/8/layout/vList2"/>
    <dgm:cxn modelId="{5BB360D9-AB6E-2D41-AC37-1506A62814C5}" type="presParOf" srcId="{B6E1CCB2-F318-4526-92A2-2DA3F50C38C5}" destId="{D37C2D88-9853-452C-BC38-87D6F95E54DF}" srcOrd="0" destOrd="0" presId="urn:microsoft.com/office/officeart/2005/8/layout/vList2"/>
    <dgm:cxn modelId="{9150A174-1837-7948-9172-4274344E9BE2}" type="presParOf" srcId="{B6E1CCB2-F318-4526-92A2-2DA3F50C38C5}" destId="{7BA64F4B-87A8-4F88-8CA4-FFD93291EA97}" srcOrd="1" destOrd="0" presId="urn:microsoft.com/office/officeart/2005/8/layout/vList2"/>
    <dgm:cxn modelId="{73019C0E-73D6-EF45-A9F0-59759B2D0139}" type="presParOf" srcId="{B6E1CCB2-F318-4526-92A2-2DA3F50C38C5}" destId="{E64B8AA4-758D-4DF7-9EBE-C4594B79BBD0}" srcOrd="2" destOrd="0" presId="urn:microsoft.com/office/officeart/2005/8/layout/vList2"/>
    <dgm:cxn modelId="{9C35559D-E388-0B49-86AA-81254E078908}" type="presParOf" srcId="{B6E1CCB2-F318-4526-92A2-2DA3F50C38C5}" destId="{18AF0979-41D5-46BD-9470-86C2D100FA7F}" srcOrd="3" destOrd="0" presId="urn:microsoft.com/office/officeart/2005/8/layout/vList2"/>
    <dgm:cxn modelId="{CAA72724-2704-CC4D-8DCF-B321413C86F0}" type="presParOf" srcId="{B6E1CCB2-F318-4526-92A2-2DA3F50C38C5}" destId="{A6144EEB-7B0D-4BEB-9F44-B99BE764172B}" srcOrd="4" destOrd="0" presId="urn:microsoft.com/office/officeart/2005/8/layout/vList2"/>
    <dgm:cxn modelId="{9365ECD9-9BBC-DB47-AC50-6B5E9DCEC176}" type="presParOf" srcId="{B6E1CCB2-F318-4526-92A2-2DA3F50C38C5}" destId="{4828028E-B77A-4E5A-9760-60E51013EC07}" srcOrd="5" destOrd="0" presId="urn:microsoft.com/office/officeart/2005/8/layout/vList2"/>
    <dgm:cxn modelId="{B34E430B-3D06-2B45-9005-0A51D881F078}" type="presParOf" srcId="{B6E1CCB2-F318-4526-92A2-2DA3F50C38C5}" destId="{6C0C8904-8AA0-4C68-8114-CC2713EBF7AF}" srcOrd="6" destOrd="0" presId="urn:microsoft.com/office/officeart/2005/8/layout/vList2"/>
    <dgm:cxn modelId="{21F24465-7748-6843-8404-F583AB817250}" type="presParOf" srcId="{B6E1CCB2-F318-4526-92A2-2DA3F50C38C5}" destId="{BCB2245A-8D25-4BF6-8A54-0C2AA299B6AA}" srcOrd="7" destOrd="0" presId="urn:microsoft.com/office/officeart/2005/8/layout/vList2"/>
    <dgm:cxn modelId="{5FCFF6F8-2D68-5E42-A376-9D89B6CE408E}" type="presParOf" srcId="{B6E1CCB2-F318-4526-92A2-2DA3F50C38C5}" destId="{ED030EBB-0A4F-4240-B92E-0DFA61C4471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C2D88-9853-452C-BC38-87D6F95E54DF}">
      <dsp:nvSpPr>
        <dsp:cNvPr id="0" name=""/>
        <dsp:cNvSpPr/>
      </dsp:nvSpPr>
      <dsp:spPr>
        <a:xfrm>
          <a:off x="0" y="71013"/>
          <a:ext cx="85953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baseline="0" smtClean="0"/>
            <a:t>Overview</a:t>
          </a:r>
          <a:endParaRPr lang="en-US" sz="2300" kern="1200"/>
        </a:p>
      </dsp:txBody>
      <dsp:txXfrm>
        <a:off x="26930" y="97943"/>
        <a:ext cx="8541500" cy="497795"/>
      </dsp:txXfrm>
    </dsp:sp>
    <dsp:sp modelId="{E64B8AA4-758D-4DF7-9EBE-C4594B79BBD0}">
      <dsp:nvSpPr>
        <dsp:cNvPr id="0" name=""/>
        <dsp:cNvSpPr/>
      </dsp:nvSpPr>
      <dsp:spPr>
        <a:xfrm>
          <a:off x="0" y="688908"/>
          <a:ext cx="85953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baseline="0" dirty="0" smtClean="0"/>
            <a:t>Constitutional Comparison</a:t>
          </a:r>
          <a:endParaRPr lang="en-US" sz="2300" kern="1200" dirty="0"/>
        </a:p>
      </dsp:txBody>
      <dsp:txXfrm>
        <a:off x="26930" y="715838"/>
        <a:ext cx="8541500" cy="497795"/>
      </dsp:txXfrm>
    </dsp:sp>
    <dsp:sp modelId="{18AF0979-41D5-46BD-9470-86C2D100FA7F}">
      <dsp:nvSpPr>
        <dsp:cNvPr id="0" name=""/>
        <dsp:cNvSpPr/>
      </dsp:nvSpPr>
      <dsp:spPr>
        <a:xfrm>
          <a:off x="0" y="1240563"/>
          <a:ext cx="859536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03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</dsp:txBody>
      <dsp:txXfrm>
        <a:off x="0" y="1240563"/>
        <a:ext cx="8595360" cy="380880"/>
      </dsp:txXfrm>
    </dsp:sp>
    <dsp:sp modelId="{A6144EEB-7B0D-4BEB-9F44-B99BE764172B}">
      <dsp:nvSpPr>
        <dsp:cNvPr id="0" name=""/>
        <dsp:cNvSpPr/>
      </dsp:nvSpPr>
      <dsp:spPr>
        <a:xfrm>
          <a:off x="0" y="1278388"/>
          <a:ext cx="859536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baseline="0" dirty="0" smtClean="0"/>
            <a:t>The State and National Bill of Rights </a:t>
          </a:r>
          <a:endParaRPr lang="en-US" sz="2300" kern="1200" dirty="0"/>
        </a:p>
      </dsp:txBody>
      <dsp:txXfrm>
        <a:off x="26930" y="1305318"/>
        <a:ext cx="8541500" cy="497795"/>
      </dsp:txXfrm>
    </dsp:sp>
    <dsp:sp modelId="{4828028E-B77A-4E5A-9760-60E51013EC07}">
      <dsp:nvSpPr>
        <dsp:cNvPr id="0" name=""/>
        <dsp:cNvSpPr/>
      </dsp:nvSpPr>
      <dsp:spPr>
        <a:xfrm>
          <a:off x="0" y="2173098"/>
          <a:ext cx="859536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03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/>
        </a:p>
      </dsp:txBody>
      <dsp:txXfrm>
        <a:off x="0" y="2173098"/>
        <a:ext cx="8595360" cy="380880"/>
      </dsp:txXfrm>
    </dsp:sp>
    <dsp:sp modelId="{6C0C8904-8AA0-4C68-8114-CC2713EBF7AF}">
      <dsp:nvSpPr>
        <dsp:cNvPr id="0" name=""/>
        <dsp:cNvSpPr/>
      </dsp:nvSpPr>
      <dsp:spPr>
        <a:xfrm>
          <a:off x="0" y="1844704"/>
          <a:ext cx="8595360" cy="572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baseline="0" dirty="0" smtClean="0"/>
            <a:t>Separation of Powers</a:t>
          </a:r>
          <a:endParaRPr lang="en-US" sz="2300" kern="1200" dirty="0"/>
        </a:p>
      </dsp:txBody>
      <dsp:txXfrm>
        <a:off x="27952" y="1872656"/>
        <a:ext cx="8539456" cy="516697"/>
      </dsp:txXfrm>
    </dsp:sp>
    <dsp:sp modelId="{BCB2245A-8D25-4BF6-8A54-0C2AA299B6AA}">
      <dsp:nvSpPr>
        <dsp:cNvPr id="0" name=""/>
        <dsp:cNvSpPr/>
      </dsp:nvSpPr>
      <dsp:spPr>
        <a:xfrm>
          <a:off x="0" y="2508815"/>
          <a:ext cx="859536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03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Balancing the Powers of the Three Branches</a:t>
          </a:r>
          <a:endParaRPr lang="en-US" sz="1800" kern="1200" dirty="0"/>
        </a:p>
      </dsp:txBody>
      <dsp:txXfrm>
        <a:off x="0" y="2508815"/>
        <a:ext cx="8595360" cy="380880"/>
      </dsp:txXfrm>
    </dsp:sp>
    <dsp:sp modelId="{ED030EBB-0A4F-4240-B92E-0DFA61C44714}">
      <dsp:nvSpPr>
        <dsp:cNvPr id="0" name=""/>
        <dsp:cNvSpPr/>
      </dsp:nvSpPr>
      <dsp:spPr>
        <a:xfrm>
          <a:off x="0" y="2934968"/>
          <a:ext cx="8595360" cy="7728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baseline="0" dirty="0" smtClean="0"/>
            <a:t>Dismemberment, the Establishment of the State of Kanawha </a:t>
          </a:r>
          <a:endParaRPr lang="en-US" sz="2300" kern="1200" dirty="0"/>
        </a:p>
      </dsp:txBody>
      <dsp:txXfrm>
        <a:off x="37728" y="2972696"/>
        <a:ext cx="8519904" cy="697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F8EF5-0F8E-F84D-9BA3-ECF07570FCED}" type="datetimeFigureOut">
              <a:rPr lang="en-US" smtClean="0"/>
              <a:t>1/3/19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D1B16-350F-D44B-83B9-83E88B8B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2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19AF5-FC20-41D8-B476-A995475CC7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1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D1B16-350F-D44B-83B9-83E88B8BC3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27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D1B16-350F-D44B-83B9-83E88B8BC3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95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BEE6E4-1F78-614B-9354-1BF5EA5B98C4}" type="datetime1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A550-765F-DC44-B4E8-6577437C0F41}" type="datetime1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9027-DBBB-534E-9467-B3767E346DEF}" type="datetime1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6B2-3588-974D-8AC8-E0A7A4A60E0A}" type="datetime1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3E62-3DB5-C54A-A8E4-E5E841C5AF52}" type="datetime1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65C2-61A2-3C4C-B58E-7097570ED894}" type="datetime1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8CB9-B31A-234A-AD5B-CFC1D3474228}" type="datetime1">
              <a:rPr lang="en-US" smtClean="0"/>
              <a:t>1/3/19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AB29-6753-734C-B08B-AED5C56E8F45}" type="datetime1">
              <a:rPr lang="en-US" smtClean="0"/>
              <a:t>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8429-FB5E-3541-9045-C64DB185D83A}" type="datetime1">
              <a:rPr lang="en-US" smtClean="0"/>
              <a:t>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05C4-568B-8042-9677-3DAFBFA9A6CC}" type="datetime1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9684-FC78-BA43-A301-1CEFCD214AC1}" type="datetime1">
              <a:rPr lang="en-US" smtClean="0"/>
              <a:t>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A7C4174-4F14-C34F-8287-47F678B1A395}" type="datetime1">
              <a:rPr lang="en-US" smtClean="0"/>
              <a:t>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CBB868B-C731-DE4F-A923-87133B2F0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578164" cy="1325562"/>
          </a:xfrm>
        </p:spPr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261872" y="1828800"/>
          <a:ext cx="859536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174 slides is available upon adoption of this book. If you are a professor using this book for a class, please contact Beth at </a:t>
            </a:r>
            <a:r>
              <a:rPr lang="en-US" dirty="0" smtClean="0">
                <a:hlinkClick r:id="rId3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7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468982" cy="1325562"/>
          </a:xfrm>
        </p:spPr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463" y="1787856"/>
            <a:ext cx="8595360" cy="4351337"/>
          </a:xfrm>
        </p:spPr>
        <p:txBody>
          <a:bodyPr/>
          <a:lstStyle/>
          <a:p>
            <a:r>
              <a:rPr lang="en-US" sz="2400" dirty="0" smtClean="0"/>
              <a:t>The social contract</a:t>
            </a:r>
          </a:p>
          <a:p>
            <a:r>
              <a:rPr lang="en-US" sz="2400" dirty="0" smtClean="0"/>
              <a:t>Article 3 of the West Virginia Constitution is the most important</a:t>
            </a:r>
          </a:p>
          <a:p>
            <a:pPr lvl="1"/>
            <a:r>
              <a:rPr lang="en-US" sz="2400" dirty="0" smtClean="0"/>
              <a:t>Bill of Rights for West Virginia citizens</a:t>
            </a:r>
          </a:p>
          <a:p>
            <a:pPr lvl="1"/>
            <a:r>
              <a:rPr lang="en-US" sz="2400" dirty="0" smtClean="0"/>
              <a:t>Mirrors the Declaration of Independence closely as well as the U.S. Constitution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State of West Virginia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West </a:t>
            </a:r>
            <a:r>
              <a:rPr lang="en-US" sz="2400" dirty="0"/>
              <a:t>Virginia Constitution was ratified in </a:t>
            </a:r>
            <a:r>
              <a:rPr lang="en-US" sz="2400" dirty="0" smtClean="0"/>
              <a:t>1872</a:t>
            </a:r>
          </a:p>
          <a:p>
            <a:r>
              <a:rPr lang="en-US" sz="2400" dirty="0"/>
              <a:t>O</a:t>
            </a:r>
            <a:r>
              <a:rPr lang="en-US" sz="2400" dirty="0" smtClean="0"/>
              <a:t>riginal West Virginia Constitution was written by representatives of another state</a:t>
            </a:r>
          </a:p>
          <a:p>
            <a:pPr lvl="1"/>
            <a:r>
              <a:rPr lang="en-US" sz="2400" dirty="0" smtClean="0"/>
              <a:t>Based upon the Virginia </a:t>
            </a:r>
            <a:r>
              <a:rPr lang="en-US" sz="2400" dirty="0"/>
              <a:t>state </a:t>
            </a:r>
            <a:r>
              <a:rPr lang="en-US" sz="2400" dirty="0" smtClean="0"/>
              <a:t>constitution, and written by Virginians</a:t>
            </a:r>
          </a:p>
          <a:p>
            <a:r>
              <a:rPr lang="en-US" sz="2400" dirty="0" smtClean="0"/>
              <a:t>On </a:t>
            </a:r>
            <a:r>
              <a:rPr lang="en-US" sz="2400" dirty="0"/>
              <a:t>June 20, </a:t>
            </a:r>
            <a:r>
              <a:rPr lang="en-US" sz="2400" dirty="0" smtClean="0"/>
              <a:t>1863 </a:t>
            </a:r>
            <a:r>
              <a:rPr lang="en-US" sz="2400" dirty="0"/>
              <a:t>West Virginia was </a:t>
            </a:r>
            <a:r>
              <a:rPr lang="en-US" sz="2400" dirty="0" smtClean="0"/>
              <a:t>founded</a:t>
            </a:r>
            <a:endParaRPr lang="en-US" sz="2400" dirty="0"/>
          </a:p>
          <a:p>
            <a:pPr lvl="1"/>
            <a:r>
              <a:rPr lang="en-US" sz="2400" dirty="0"/>
              <a:t>35</a:t>
            </a:r>
            <a:r>
              <a:rPr lang="en-US" sz="2400" baseline="30000" dirty="0"/>
              <a:t>th</a:t>
            </a:r>
            <a:r>
              <a:rPr lang="en-US" sz="2400" dirty="0"/>
              <a:t> State of the </a:t>
            </a:r>
            <a:r>
              <a:rPr lang="en-US" sz="2400" dirty="0" smtClean="0"/>
              <a:t>Union</a:t>
            </a:r>
          </a:p>
          <a:p>
            <a:pPr marL="274320" lvl="1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7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564516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English System of Government Brought to the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governance and enforcement of laws was the English Tradition</a:t>
            </a:r>
          </a:p>
          <a:p>
            <a:r>
              <a:rPr lang="en-US" dirty="0" smtClean="0"/>
              <a:t>Citizen groups of </a:t>
            </a:r>
            <a:r>
              <a:rPr lang="en-US" dirty="0"/>
              <a:t>t</a:t>
            </a:r>
            <a:r>
              <a:rPr lang="en-US" dirty="0" smtClean="0"/>
              <a:t>en families, </a:t>
            </a:r>
            <a:r>
              <a:rPr lang="en-US" dirty="0" err="1" smtClean="0"/>
              <a:t>tithings</a:t>
            </a:r>
            <a:r>
              <a:rPr lang="en-US" dirty="0" smtClean="0"/>
              <a:t>, were set up to enforce the Common Law, the law known to everyone, but not written as a formal code</a:t>
            </a:r>
          </a:p>
          <a:p>
            <a:r>
              <a:rPr lang="en-US" dirty="0" smtClean="0"/>
              <a:t>Tithings were grouped into hundreds, or parishes, and hundreds were grouped into Shires for governance</a:t>
            </a:r>
            <a:endParaRPr lang="en-US" dirty="0"/>
          </a:p>
          <a:p>
            <a:r>
              <a:rPr lang="en-US" dirty="0" smtClean="0"/>
              <a:t>Law enforcement officials and judicial officers were included in the larger groupings</a:t>
            </a:r>
          </a:p>
          <a:p>
            <a:r>
              <a:rPr lang="en-US" dirty="0" smtClean="0"/>
              <a:t>The citizens in these groupings had rights guaranteed under the Magna Carta, or Great Charter of England</a:t>
            </a:r>
          </a:p>
          <a:p>
            <a:r>
              <a:rPr lang="en-US" dirty="0" smtClean="0"/>
              <a:t>When the colonies were formed, these breakdowns of citizens and officials were reestablished in the colonies, as were the laws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2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960301" cy="1325562"/>
          </a:xfrm>
        </p:spPr>
        <p:txBody>
          <a:bodyPr/>
          <a:lstStyle/>
          <a:p>
            <a:pPr algn="ctr"/>
            <a:r>
              <a:rPr lang="en-US" dirty="0" smtClean="0"/>
              <a:t>Classical School of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Philosophers argued from two opposite perspectives based upon the nature of man and how man would be if left alone in nature without government</a:t>
            </a:r>
            <a:endParaRPr lang="en-US" sz="1900" dirty="0"/>
          </a:p>
          <a:p>
            <a:r>
              <a:rPr lang="en-US" sz="1900" dirty="0" smtClean="0"/>
              <a:t>Thomas Hobbes</a:t>
            </a:r>
          </a:p>
          <a:p>
            <a:pPr lvl="1"/>
            <a:r>
              <a:rPr lang="en-US" sz="1900" dirty="0"/>
              <a:t>Believed that the natural state of man was a state of war and that life without government would be “solitary, poor, nasty, brutish, and short” (Hobbes, 1651 as cited in Owen, </a:t>
            </a:r>
            <a:r>
              <a:rPr lang="en-US" sz="1900" dirty="0" err="1"/>
              <a:t>Fradella</a:t>
            </a:r>
            <a:r>
              <a:rPr lang="en-US" sz="1900" dirty="0"/>
              <a:t>, Burke, &amp; Joplin, 2012</a:t>
            </a:r>
            <a:r>
              <a:rPr lang="en-US" sz="1900" dirty="0" smtClean="0"/>
              <a:t>).</a:t>
            </a:r>
          </a:p>
          <a:p>
            <a:r>
              <a:rPr lang="en-US" sz="1900" dirty="0" smtClean="0"/>
              <a:t>John Locke </a:t>
            </a:r>
          </a:p>
          <a:p>
            <a:pPr lvl="1"/>
            <a:r>
              <a:rPr lang="en-US" sz="1900" dirty="0" smtClean="0"/>
              <a:t>Believed the state of nature was not a state of war. People were very social and only entered government because of desire to protect their property</a:t>
            </a:r>
          </a:p>
          <a:p>
            <a:pPr lvl="1"/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1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714641" cy="1325562"/>
          </a:xfrm>
        </p:spPr>
        <p:txBody>
          <a:bodyPr/>
          <a:lstStyle/>
          <a:p>
            <a:pPr algn="ctr"/>
            <a:r>
              <a:rPr lang="en-US" dirty="0" smtClean="0"/>
              <a:t>Classical School of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School of thought that proposed limiting the power of government, the monarchy, and increasing the power of the people</a:t>
            </a:r>
          </a:p>
          <a:p>
            <a:r>
              <a:rPr lang="en-US" sz="2400" dirty="0" smtClean="0"/>
              <a:t>Very popular in 1700s and led to the American and French Revolution</a:t>
            </a:r>
          </a:p>
          <a:p>
            <a:r>
              <a:rPr lang="en-US" sz="2400" dirty="0" smtClean="0"/>
              <a:t>The concept favored the </a:t>
            </a:r>
            <a:r>
              <a:rPr lang="en-US" sz="2400" b="1" dirty="0" smtClean="0"/>
              <a:t>social contract</a:t>
            </a:r>
            <a:r>
              <a:rPr lang="en-US" sz="2400" dirty="0" smtClean="0"/>
              <a:t>--an agreement between the citizens and the government of the country that ultimately kept the power of the government in the hands of the people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987597" cy="1325562"/>
          </a:xfrm>
        </p:spPr>
        <p:txBody>
          <a:bodyPr/>
          <a:lstStyle/>
          <a:p>
            <a:pPr algn="ctr"/>
            <a:r>
              <a:rPr lang="en-US" dirty="0" smtClean="0"/>
              <a:t>The Making of a Social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concept of limiting governmental power and the power of government remaining with the citizens of the state was adopted by many of the American </a:t>
            </a:r>
            <a:r>
              <a:rPr lang="en-US" sz="2400" dirty="0" smtClean="0"/>
              <a:t>colonists</a:t>
            </a: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r>
              <a:rPr lang="en-US" sz="2400" dirty="0" smtClean="0"/>
              <a:t>Fueled </a:t>
            </a:r>
            <a:r>
              <a:rPr lang="en-US" sz="2400" dirty="0"/>
              <a:t>the separation </a:t>
            </a:r>
            <a:r>
              <a:rPr lang="en-US" sz="2400" dirty="0" smtClean="0"/>
              <a:t>from </a:t>
            </a:r>
            <a:r>
              <a:rPr lang="en-US" sz="2400" dirty="0"/>
              <a:t>England, the Declaration of Independence, and the </a:t>
            </a:r>
            <a:r>
              <a:rPr lang="en-US" sz="2400" dirty="0" smtClean="0"/>
              <a:t>Constitution</a:t>
            </a:r>
          </a:p>
          <a:p>
            <a:pPr marL="182880" lvl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055835" cy="132556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Laws Based on the Social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Legal definitions should include:</a:t>
            </a:r>
          </a:p>
          <a:p>
            <a:pPr lvl="1"/>
            <a:r>
              <a:rPr lang="en-US" sz="2200" dirty="0" err="1" smtClean="0"/>
              <a:t>Actus</a:t>
            </a:r>
            <a:r>
              <a:rPr lang="en-US" sz="2200" dirty="0" smtClean="0"/>
              <a:t> Reus, Actions or Omissions forbidden</a:t>
            </a:r>
          </a:p>
          <a:p>
            <a:pPr lvl="1"/>
            <a:r>
              <a:rPr lang="en-US" sz="2200" dirty="0" err="1" smtClean="0"/>
              <a:t>Mens</a:t>
            </a:r>
            <a:r>
              <a:rPr lang="en-US" sz="2200" dirty="0" smtClean="0"/>
              <a:t> Rea, evil intent/state of mind of the actor</a:t>
            </a:r>
          </a:p>
          <a:p>
            <a:r>
              <a:rPr lang="en-US" sz="2400" dirty="0" smtClean="0"/>
              <a:t>Concurrence, that the </a:t>
            </a:r>
            <a:r>
              <a:rPr lang="en-US" sz="2400" dirty="0" err="1" smtClean="0"/>
              <a:t>actus</a:t>
            </a:r>
            <a:r>
              <a:rPr lang="en-US" sz="2400" dirty="0" smtClean="0"/>
              <a:t> </a:t>
            </a:r>
            <a:r>
              <a:rPr lang="en-US" sz="2400" dirty="0" err="1" smtClean="0"/>
              <a:t>reus</a:t>
            </a:r>
            <a:r>
              <a:rPr lang="en-US" sz="2400" dirty="0" smtClean="0"/>
              <a:t> and </a:t>
            </a:r>
            <a:r>
              <a:rPr lang="en-US" sz="2400" dirty="0" err="1" smtClean="0"/>
              <a:t>mens</a:t>
            </a:r>
            <a:r>
              <a:rPr lang="en-US" sz="2400" dirty="0" smtClean="0"/>
              <a:t> rea must be present at the same time for the behavior to be criminal</a:t>
            </a:r>
          </a:p>
          <a:p>
            <a:r>
              <a:rPr lang="en-US" sz="2400" dirty="0" smtClean="0"/>
              <a:t>Penalty for violation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764" y="365760"/>
            <a:ext cx="9130352" cy="1325562"/>
          </a:xfrm>
        </p:spPr>
        <p:txBody>
          <a:bodyPr/>
          <a:lstStyle/>
          <a:p>
            <a:pPr algn="ctr"/>
            <a:r>
              <a:rPr lang="en-US" dirty="0" smtClean="0"/>
              <a:t>The West Virginia and U.S. Constitutions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188414" cy="43513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Written as an expression to the social contract</a:t>
            </a:r>
          </a:p>
          <a:p>
            <a:r>
              <a:rPr lang="en-US" sz="2400" dirty="0" smtClean="0"/>
              <a:t>The U.S. Constitution is the supreme law of the United States, to which all federal laws must adhere</a:t>
            </a:r>
          </a:p>
          <a:p>
            <a:r>
              <a:rPr lang="en-US" sz="2400" dirty="0" smtClean="0"/>
              <a:t>The West Virginia Constitution is the supreme law of the </a:t>
            </a:r>
            <a:r>
              <a:rPr lang="en-US" sz="2400" dirty="0"/>
              <a:t>s</a:t>
            </a:r>
            <a:r>
              <a:rPr lang="en-US" sz="2400" dirty="0" smtClean="0"/>
              <a:t>tate</a:t>
            </a:r>
          </a:p>
          <a:p>
            <a:pPr lvl="1"/>
            <a:r>
              <a:rPr lang="en-US" sz="2400" dirty="0" smtClean="0"/>
              <a:t>It must adhere to the Constitution of the United States in matters specified as reserved for the federal government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9959341" y="4073833"/>
            <a:ext cx="3581400" cy="365125"/>
          </a:xfrm>
        </p:spPr>
        <p:txBody>
          <a:bodyPr/>
          <a:lstStyle/>
          <a:p>
            <a:r>
              <a:rPr lang="en-US" smtClean="0"/>
              <a:t>Copyright © 2019 Carolina Academic Press,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Chpt. 3 State Legal Authority detardobora et al 2nd ed</Template>
  <TotalTime>3</TotalTime>
  <Words>735</Words>
  <Application>Microsoft Macintosh PowerPoint</Application>
  <PresentationFormat>Widescreen</PresentationFormat>
  <Paragraphs>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Schoolbook</vt:lpstr>
      <vt:lpstr>Wingdings 2</vt:lpstr>
      <vt:lpstr>Arial</vt:lpstr>
      <vt:lpstr>View</vt:lpstr>
      <vt:lpstr>Outline</vt:lpstr>
      <vt:lpstr>Overview</vt:lpstr>
      <vt:lpstr>The State of West Virginia</vt:lpstr>
      <vt:lpstr>The English System of Government Brought to the Colonies</vt:lpstr>
      <vt:lpstr>Classical School of Philosophy</vt:lpstr>
      <vt:lpstr>Classical School of Philosophy</vt:lpstr>
      <vt:lpstr>The Making of a Social Contract</vt:lpstr>
      <vt:lpstr> Laws Based on the Social Contract</vt:lpstr>
      <vt:lpstr>The West Virginia and U.S. Constitutions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Microsoft Office User</dc:creator>
  <cp:lastModifiedBy>Microsoft Office User</cp:lastModifiedBy>
  <cp:revision>1</cp:revision>
  <dcterms:created xsi:type="dcterms:W3CDTF">2019-01-03T15:38:49Z</dcterms:created>
  <dcterms:modified xsi:type="dcterms:W3CDTF">2019-01-03T15:41:49Z</dcterms:modified>
</cp:coreProperties>
</file>