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64AD-2F83-8349-88F2-3EC0B1BF20B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89C3B-F3B1-144D-8E9A-5F03362D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5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89C3B-F3B1-144D-8E9A-5F03362DD5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64633" y="1311276"/>
            <a:ext cx="13906500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</p:grpSp>
      <p:sp>
        <p:nvSpPr>
          <p:cNvPr id="319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9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95697F-BF63-D146-AC90-C879DED2FCF4}" type="datetime1">
              <a:rPr lang="en-US" smtClean="0"/>
              <a:t>9/20/19</a:t>
            </a:fld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740F8-B85D-4B41-8912-052335FA1221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46AB2-3696-4F48-911C-77DBABD5365D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65134-0A0F-0844-87E3-89844E9F418D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B0EC9-49E7-0A45-8EA5-10714FE26E52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BD8AE-9693-5F47-8A9F-6DB1378985E3}" type="datetime1">
              <a:rPr lang="en-US" smtClean="0"/>
              <a:t>9/20/19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FC608-E59F-1548-9005-C8BF5F7D1912}" type="datetime1">
              <a:rPr lang="en-US" smtClean="0"/>
              <a:t>9/20/19</a:t>
            </a:fld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7C1EC-93FF-BD47-A001-61D4BE7F5BB7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1DE6E-79C6-094E-96B7-80230768F0CC}" type="datetime1">
              <a:rPr lang="en-US" smtClean="0"/>
              <a:t>9/20/19</a:t>
            </a:fld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46AFB-F4FC-FB47-8267-D32618B0F48D}" type="datetime1">
              <a:rPr lang="en-US" smtClean="0"/>
              <a:t>9/20/19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E555F-5726-904E-90BA-5BB89ADE7C18}" type="datetime1">
              <a:rPr lang="en-US" smtClean="0"/>
              <a:t>9/20/19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62517" y="1308101"/>
            <a:ext cx="13906501" cy="5908675"/>
            <a:chOff x="-313" y="824"/>
            <a:chExt cx="6570" cy="3722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7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8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309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</p:grpSp>
      <p:sp>
        <p:nvSpPr>
          <p:cNvPr id="309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CCDED2A-B9C6-D043-8F52-49E6E4FD96E2}" type="slidenum">
              <a:rPr lang="en-US" smtClean="0"/>
              <a:t>‹#›</a:t>
            </a:fld>
            <a:endParaRPr lang="en-US"/>
          </a:p>
        </p:txBody>
      </p:sp>
      <p:sp>
        <p:nvSpPr>
          <p:cNvPr id="309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CD853EC-ED0B-BD40-97C1-EDF34F2CED5F}" type="datetime1">
              <a:rPr lang="en-US" smtClean="0"/>
              <a:t>9/20/19</a:t>
            </a:fld>
            <a:endParaRPr lang="en-US"/>
          </a:p>
        </p:txBody>
      </p:sp>
      <p:sp>
        <p:nvSpPr>
          <p:cNvPr id="309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  <p:sp>
        <p:nvSpPr>
          <p:cNvPr id="309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9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82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/>
              <a:t>Four Purposes of Corrections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4" charset="2"/>
              <a:buBlip>
                <a:blip r:embed="rId2"/>
              </a:buBlip>
              <a:defRPr/>
            </a:pPr>
            <a:r>
              <a:rPr lang="en-US" dirty="0" smtClean="0"/>
              <a:t>Retribution</a:t>
            </a:r>
          </a:p>
          <a:p>
            <a:pPr lvl="1">
              <a:buFont typeface="Wingdings" pitchFamily="4" charset="2"/>
              <a:buChar char="n"/>
              <a:defRPr/>
            </a:pPr>
            <a:r>
              <a:rPr lang="en-US" dirty="0" smtClean="0"/>
              <a:t>Punishment for the crime</a:t>
            </a:r>
          </a:p>
          <a:p>
            <a:pPr>
              <a:buFont typeface="Wingdings" pitchFamily="4" charset="2"/>
              <a:buBlip>
                <a:blip r:embed="rId2"/>
              </a:buBlip>
              <a:defRPr/>
            </a:pPr>
            <a:r>
              <a:rPr lang="en-US" dirty="0" smtClean="0"/>
              <a:t>Deterrence</a:t>
            </a:r>
          </a:p>
          <a:p>
            <a:pPr lvl="1">
              <a:buFont typeface="Wingdings" pitchFamily="4" charset="2"/>
              <a:buChar char="n"/>
              <a:defRPr/>
            </a:pPr>
            <a:r>
              <a:rPr lang="en-US" dirty="0" smtClean="0"/>
              <a:t>Example to the criminal and others in society.</a:t>
            </a:r>
          </a:p>
          <a:p>
            <a:pPr>
              <a:buFont typeface="Wingdings" pitchFamily="4" charset="2"/>
              <a:buBlip>
                <a:blip r:embed="rId2"/>
              </a:buBlip>
              <a:defRPr/>
            </a:pPr>
            <a:r>
              <a:rPr lang="en-US" dirty="0" smtClean="0"/>
              <a:t>Incapacitation</a:t>
            </a:r>
          </a:p>
          <a:p>
            <a:pPr lvl="1">
              <a:buFont typeface="Wingdings" pitchFamily="4" charset="2"/>
              <a:buChar char="n"/>
              <a:defRPr/>
            </a:pPr>
            <a:r>
              <a:rPr lang="en-US" dirty="0" smtClean="0"/>
              <a:t>Kept from victimizing public.</a:t>
            </a:r>
          </a:p>
          <a:p>
            <a:pPr>
              <a:buFont typeface="Wingdings" pitchFamily="4" charset="2"/>
              <a:buBlip>
                <a:blip r:embed="rId2"/>
              </a:buBlip>
              <a:defRPr/>
            </a:pPr>
            <a:r>
              <a:rPr lang="en-US" dirty="0" smtClean="0"/>
              <a:t>Rehabilitation</a:t>
            </a:r>
          </a:p>
          <a:p>
            <a:pPr lvl="1">
              <a:buFont typeface="Wingdings" pitchFamily="4" charset="2"/>
              <a:buChar char="n"/>
              <a:defRPr/>
            </a:pPr>
            <a:r>
              <a:rPr lang="en-US" dirty="0" smtClean="0"/>
              <a:t>Prepared for re-entry into society.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8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3886200"/>
            <a:ext cx="8534400" cy="2164404"/>
          </a:xfrm>
        </p:spPr>
        <p:txBody>
          <a:bodyPr/>
          <a:lstStyle/>
          <a:p>
            <a:r>
              <a:rPr lang="en-US" dirty="0" smtClean="0"/>
              <a:t>The full set of 175 slides is available upon adoption. If you are a professor using this book for a class, please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altLang="x-none"/>
              <a:t>Corrections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58" y="762000"/>
            <a:ext cx="8839200" cy="6019800"/>
          </a:xfrm>
        </p:spPr>
        <p:txBody>
          <a:bodyPr/>
          <a:lstStyle/>
          <a:p>
            <a:r>
              <a:rPr lang="en-US" altLang="x-none"/>
              <a:t>Colonial Period (1600s – 1790s).</a:t>
            </a:r>
          </a:p>
          <a:p>
            <a:pPr lvl="1"/>
            <a:r>
              <a:rPr lang="en-US" altLang="x-none"/>
              <a:t>Hard labor, whippings, cruel punishments.</a:t>
            </a:r>
          </a:p>
          <a:p>
            <a:r>
              <a:rPr lang="en-US" altLang="x-none"/>
              <a:t>Penitentiary Period (1790s – 1860s)= Two systems:</a:t>
            </a:r>
          </a:p>
          <a:p>
            <a:pPr lvl="1"/>
            <a:r>
              <a:rPr lang="en-US" altLang="x-none"/>
              <a:t>Pennsylvania; isolation &amp; silence, penance, contemplation.</a:t>
            </a:r>
          </a:p>
          <a:p>
            <a:pPr lvl="1"/>
            <a:r>
              <a:rPr lang="en-US" altLang="x-none"/>
              <a:t>New York; worked during day, isolated at night, harsh discipline.</a:t>
            </a:r>
          </a:p>
          <a:p>
            <a:r>
              <a:rPr lang="en-US" altLang="x-none"/>
              <a:t>Reformatory Period (1870s – 1890s).</a:t>
            </a:r>
          </a:p>
          <a:p>
            <a:pPr lvl="1">
              <a:buFont typeface="Wingdings" charset="2"/>
              <a:buBlip>
                <a:blip r:embed="rId2"/>
              </a:buBlip>
            </a:pPr>
            <a:r>
              <a:rPr lang="en-US" altLang="x-none"/>
              <a:t>Crime considered a “Moral Disease”</a:t>
            </a:r>
          </a:p>
          <a:p>
            <a:pPr lvl="1"/>
            <a:r>
              <a:rPr lang="en-US" altLang="x-none"/>
              <a:t>Rehabilitation, indeterminate sentences, parole, individual reform.</a:t>
            </a:r>
          </a:p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 rot="16200000">
            <a:off x="-1757599" y="3543300"/>
            <a:ext cx="4103721" cy="457200"/>
          </a:xfrm>
        </p:spPr>
        <p:txBody>
          <a:bodyPr/>
          <a:lstStyle/>
          <a:p>
            <a:r>
              <a:rPr lang="en-US" dirty="0" smtClean="0"/>
              <a:t>Copyright © 2019 Vincent Del Castillo.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x-none" dirty="0"/>
              <a:t>Corrections History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0"/>
            <a:ext cx="8229600" cy="6248400"/>
          </a:xfrm>
        </p:spPr>
        <p:txBody>
          <a:bodyPr/>
          <a:lstStyle/>
          <a:p>
            <a:r>
              <a:rPr lang="en-US" altLang="x-none" dirty="0"/>
              <a:t>Progressive Period (1890s – 1930s).</a:t>
            </a:r>
          </a:p>
          <a:p>
            <a:pPr lvl="1"/>
            <a:r>
              <a:rPr lang="en-US" altLang="x-none" dirty="0"/>
              <a:t>Victims of society deterministic causes, scientific method, individual treatment, probation (John Augustus, 1840s).</a:t>
            </a:r>
          </a:p>
          <a:p>
            <a:r>
              <a:rPr lang="en-US" altLang="x-none" dirty="0"/>
              <a:t>Medical Period (1930s – 1960s). (similar)</a:t>
            </a:r>
          </a:p>
          <a:p>
            <a:pPr lvl="1"/>
            <a:r>
              <a:rPr lang="en-US" altLang="x-none" dirty="0"/>
              <a:t>Deterministic causes of criminal behavior.</a:t>
            </a:r>
          </a:p>
          <a:p>
            <a:pPr lvl="1"/>
            <a:r>
              <a:rPr lang="en-US" altLang="x-none" dirty="0"/>
              <a:t>Treatment instead of punishment.</a:t>
            </a:r>
          </a:p>
          <a:p>
            <a:r>
              <a:rPr lang="en-US" altLang="x-none" dirty="0"/>
              <a:t>Community Period (1960s – 1970s).</a:t>
            </a:r>
          </a:p>
          <a:p>
            <a:pPr lvl="1"/>
            <a:r>
              <a:rPr lang="en-US" altLang="x-none" dirty="0"/>
              <a:t>Prison: “Artificial Environment”</a:t>
            </a:r>
          </a:p>
          <a:p>
            <a:pPr lvl="1"/>
            <a:r>
              <a:rPr lang="en-US" altLang="x-none" dirty="0"/>
              <a:t>Re-entry into society, community service, etc.</a:t>
            </a:r>
          </a:p>
          <a:p>
            <a:r>
              <a:rPr lang="en-US" altLang="x-none" dirty="0"/>
              <a:t>Crime Control Period (1970s – Present).</a:t>
            </a:r>
          </a:p>
          <a:p>
            <a:pPr lvl="1"/>
            <a:r>
              <a:rPr lang="en-US" altLang="x-none" dirty="0"/>
              <a:t>Incapacitation. Rejection of medical 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 rot="16200000">
            <a:off x="-1963906" y="3179425"/>
            <a:ext cx="4385012" cy="457200"/>
          </a:xfrm>
        </p:spPr>
        <p:txBody>
          <a:bodyPr/>
          <a:lstStyle/>
          <a:p>
            <a:r>
              <a:rPr lang="en-US" dirty="0" smtClean="0"/>
              <a:t>Copyright © 2019 Vincent Del Castillo.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6323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altLang="x-none"/>
              <a:t>Contemporary Corrections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49613"/>
            <a:ext cx="8229600" cy="6172200"/>
          </a:xfrm>
        </p:spPr>
        <p:txBody>
          <a:bodyPr/>
          <a:lstStyle/>
          <a:p>
            <a:r>
              <a:rPr lang="en-US" altLang="x-none" dirty="0"/>
              <a:t>Four areas of correctional supervision:</a:t>
            </a:r>
          </a:p>
          <a:p>
            <a:r>
              <a:rPr lang="en-US" altLang="x-none" dirty="0"/>
              <a:t>Jails: Less than one year; awaiting trial.</a:t>
            </a:r>
          </a:p>
          <a:p>
            <a:pPr lvl="1"/>
            <a:r>
              <a:rPr lang="en-US" altLang="x-none" dirty="0"/>
              <a:t>2009; 760,000 inmates.</a:t>
            </a:r>
          </a:p>
          <a:p>
            <a:r>
              <a:rPr lang="en-US" altLang="x-none" dirty="0"/>
              <a:t>Prisons: One year or more.</a:t>
            </a:r>
          </a:p>
          <a:p>
            <a:pPr lvl="1"/>
            <a:r>
              <a:rPr lang="en-US" altLang="x-none" dirty="0"/>
              <a:t>2009; 1,524,513 inmates.</a:t>
            </a:r>
          </a:p>
          <a:p>
            <a:r>
              <a:rPr lang="en-US" altLang="x-none" dirty="0"/>
              <a:t>Probation: Entire sentence or part of sentence to be served after incarceration.</a:t>
            </a:r>
          </a:p>
          <a:p>
            <a:pPr lvl="1"/>
            <a:r>
              <a:rPr lang="en-US" altLang="x-none" dirty="0"/>
              <a:t>2009; 4,203,967</a:t>
            </a:r>
          </a:p>
          <a:p>
            <a:pPr lvl="1">
              <a:buClr>
                <a:schemeClr val="hlink"/>
              </a:buClr>
              <a:buSzTx/>
              <a:buFont typeface="Wingdings" charset="2"/>
              <a:buBlip>
                <a:blip r:embed="rId2"/>
              </a:buBlip>
            </a:pPr>
            <a:r>
              <a:rPr lang="en-US" altLang="x-none" dirty="0"/>
              <a:t>Parole: After incarceration 2009 = 819,308</a:t>
            </a:r>
          </a:p>
          <a:p>
            <a:r>
              <a:rPr lang="en-US" altLang="x-none" dirty="0"/>
              <a:t>Total Under Supervision 7.3 million: </a:t>
            </a:r>
          </a:p>
          <a:p>
            <a:pPr lvl="1">
              <a:buFont typeface="Wingdings" charset="2"/>
              <a:buBlip>
                <a:blip r:embed="rId2"/>
              </a:buBlip>
            </a:pPr>
            <a:r>
              <a:rPr lang="en-US" altLang="x-none" dirty="0"/>
              <a:t>Total incarcerated 2.3 million</a:t>
            </a:r>
          </a:p>
          <a:p>
            <a:pPr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873230" y="6284069"/>
            <a:ext cx="4445540" cy="457200"/>
          </a:xfrm>
        </p:spPr>
        <p:txBody>
          <a:bodyPr/>
          <a:lstStyle/>
          <a:p>
            <a:r>
              <a:rPr lang="en-US" smtClean="0"/>
              <a:t>Copyright © 2019 Vincent Del Castillo. </a:t>
            </a:r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/>
              <a:t>Prison Gangs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715000"/>
          </a:xfrm>
        </p:spPr>
        <p:txBody>
          <a:bodyPr/>
          <a:lstStyle/>
          <a:p>
            <a:r>
              <a:rPr lang="en-US" altLang="x-none"/>
              <a:t>2010 estimates: Over 33,000 violent street gangs. About 1.4 million members.</a:t>
            </a:r>
          </a:p>
          <a:p>
            <a:r>
              <a:rPr lang="en-US" altLang="x-none"/>
              <a:t>Gang culture transcends prison walls.</a:t>
            </a:r>
          </a:p>
          <a:p>
            <a:r>
              <a:rPr lang="en-US" altLang="x-none"/>
              <a:t>Prison violence: Over 7,000 sex attacks in 2008.</a:t>
            </a:r>
          </a:p>
          <a:p>
            <a:r>
              <a:rPr lang="en-US" altLang="x-none"/>
              <a:t>Gangs run prison life, work details, etc.</a:t>
            </a:r>
          </a:p>
          <a:p>
            <a:r>
              <a:rPr lang="en-US" altLang="x-none"/>
              <a:t>Gang membership follows inmate after release.</a:t>
            </a:r>
          </a:p>
          <a:p>
            <a:r>
              <a:rPr lang="en-US" altLang="x-none"/>
              <a:t>Street gang leader takes leadership role in prison.</a:t>
            </a:r>
          </a:p>
          <a:p>
            <a:pPr>
              <a:buFont typeface="Wingdings" charset="2"/>
              <a:buNone/>
            </a:pPr>
            <a:endParaRPr lang="en-US" altLang="x-none"/>
          </a:p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357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en-US" altLang="x-none"/>
              <a:t>Gangs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90081"/>
            <a:ext cx="8229600" cy="5715000"/>
          </a:xfrm>
        </p:spPr>
        <p:txBody>
          <a:bodyPr/>
          <a:lstStyle/>
          <a:p>
            <a:r>
              <a:rPr lang="en-US" altLang="x-none" dirty="0"/>
              <a:t>Gangs attract people with similar gender, racial, ethnic or national origin.</a:t>
            </a:r>
          </a:p>
          <a:p>
            <a:r>
              <a:rPr lang="en-US" altLang="x-none" dirty="0" err="1"/>
              <a:t>Neta</a:t>
            </a:r>
            <a:r>
              <a:rPr lang="en-US" altLang="x-none" dirty="0"/>
              <a:t> gang: (Puerto Rican or Hispanic).</a:t>
            </a:r>
          </a:p>
          <a:p>
            <a:r>
              <a:rPr lang="en-US" altLang="x-none" dirty="0"/>
              <a:t>Aryan Brotherhood: (white males).</a:t>
            </a:r>
          </a:p>
          <a:p>
            <a:r>
              <a:rPr lang="en-US" altLang="x-none" dirty="0"/>
              <a:t>Black Guerrilla Family (black males).</a:t>
            </a:r>
          </a:p>
          <a:p>
            <a:r>
              <a:rPr lang="en-US" altLang="x-none" dirty="0"/>
              <a:t>Mexican Mafia, La </a:t>
            </a:r>
            <a:r>
              <a:rPr lang="en-US" altLang="x-none" dirty="0" err="1"/>
              <a:t>Nuestra</a:t>
            </a:r>
            <a:r>
              <a:rPr lang="en-US" altLang="x-none" dirty="0"/>
              <a:t> </a:t>
            </a:r>
            <a:r>
              <a:rPr lang="en-US" altLang="x-none" dirty="0" err="1"/>
              <a:t>Familia</a:t>
            </a:r>
            <a:r>
              <a:rPr lang="en-US" altLang="x-none" dirty="0"/>
              <a:t> &amp; the Texas Syndicate (Mexican or Hispanic males).</a:t>
            </a:r>
          </a:p>
          <a:p>
            <a:r>
              <a:rPr lang="en-US" altLang="x-none" dirty="0"/>
              <a:t>Many other gangs.</a:t>
            </a:r>
          </a:p>
          <a:p>
            <a:r>
              <a:rPr lang="en-US" altLang="x-none" dirty="0"/>
              <a:t>Alliances between some, hatred for others.</a:t>
            </a:r>
          </a:p>
          <a:p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929974" y="6243638"/>
            <a:ext cx="4096426" cy="457200"/>
          </a:xfrm>
        </p:spPr>
        <p:txBody>
          <a:bodyPr/>
          <a:lstStyle/>
          <a:p>
            <a:r>
              <a:rPr lang="en-US" dirty="0" smtClean="0"/>
              <a:t>Copyright © 2019 Vincent Del Castillo.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0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/>
              <a:t> Prison Gangs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Prisons: fertile grounds for recruitment.</a:t>
            </a:r>
          </a:p>
          <a:p>
            <a:r>
              <a:rPr lang="en-US" altLang="x-none"/>
              <a:t>Blood-in, Blood-out. </a:t>
            </a:r>
          </a:p>
          <a:p>
            <a:r>
              <a:rPr lang="en-US" altLang="x-none"/>
              <a:t>Gangs offer protection.</a:t>
            </a:r>
          </a:p>
          <a:p>
            <a:r>
              <a:rPr lang="en-US" altLang="x-none"/>
              <a:t>New prisoner dilemma: Join a gang or be vulnerable to victimization.</a:t>
            </a:r>
          </a:p>
          <a:p>
            <a:r>
              <a:rPr lang="en-US" altLang="x-none"/>
              <a:t>Gang members can dominate unaffiliated inmates into sex acts and extortion.</a:t>
            </a:r>
          </a:p>
          <a:p>
            <a:r>
              <a:rPr lang="en-US" altLang="x-none"/>
              <a:t>Young, scared and weak most vulnerable.</a:t>
            </a:r>
          </a:p>
          <a:p>
            <a:endParaRPr lang="en-US" altLang="x-none"/>
          </a:p>
          <a:p>
            <a:endParaRPr lang="en-US" altLang="x-none"/>
          </a:p>
          <a:p>
            <a:endParaRPr lang="en-US" altLang="x-none"/>
          </a:p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0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/>
              <a:t>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ea typeface="Cambria"/>
                <a:cs typeface="Times New Roman"/>
              </a:rPr>
              <a:t>Prisons and jails: close, confined places.</a:t>
            </a:r>
          </a:p>
          <a:p>
            <a:pPr>
              <a:defRPr/>
            </a:pPr>
            <a:r>
              <a:rPr lang="en-US" dirty="0" smtClean="0">
                <a:latin typeface="Helvetica"/>
                <a:ea typeface="Cambria"/>
                <a:cs typeface="Times New Roman"/>
              </a:rPr>
              <a:t>Tuberculosis (TB)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Mutated strains.</a:t>
            </a:r>
          </a:p>
          <a:p>
            <a:pPr>
              <a:defRPr/>
            </a:pPr>
            <a:r>
              <a:rPr lang="en-US" dirty="0" smtClean="0"/>
              <a:t>Hepatitis</a:t>
            </a:r>
          </a:p>
          <a:p>
            <a:pPr>
              <a:defRPr/>
            </a:pPr>
            <a:r>
              <a:rPr lang="en-US" dirty="0" smtClean="0"/>
              <a:t>Sexually transmitted diseases (STDs)</a:t>
            </a:r>
          </a:p>
          <a:p>
            <a:pPr>
              <a:defRPr/>
            </a:pPr>
            <a:r>
              <a:rPr lang="en-US" dirty="0" smtClean="0"/>
              <a:t>HIV AIDS.</a:t>
            </a:r>
          </a:p>
          <a:p>
            <a:pPr>
              <a:defRPr/>
            </a:pPr>
            <a:r>
              <a:rPr lang="en-US" dirty="0" smtClean="0"/>
              <a:t>Drug resistant strains and multi-drug resistant strains (TB, etc)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2019 Vincent Del Castillo.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altLang="x-none"/>
              <a:t>Alternatives to Incarceration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715000"/>
          </a:xfrm>
        </p:spPr>
        <p:txBody>
          <a:bodyPr/>
          <a:lstStyle/>
          <a:p>
            <a:r>
              <a:rPr lang="en-US" altLang="x-none"/>
              <a:t>Early release:</a:t>
            </a:r>
          </a:p>
          <a:p>
            <a:r>
              <a:rPr lang="en-US" altLang="x-none"/>
              <a:t>Probation.</a:t>
            </a:r>
          </a:p>
          <a:p>
            <a:r>
              <a:rPr lang="en-US" altLang="x-none"/>
              <a:t>Parole.</a:t>
            </a:r>
          </a:p>
          <a:p>
            <a:r>
              <a:rPr lang="en-US" altLang="x-none"/>
              <a:t>Community based programs.</a:t>
            </a:r>
          </a:p>
          <a:p>
            <a:r>
              <a:rPr lang="en-US" altLang="x-none"/>
              <a:t>Must meet with probation/parole officer, hold a job, counseling or rehab and not associate with convicted criminals.</a:t>
            </a:r>
          </a:p>
          <a:p>
            <a:r>
              <a:rPr lang="en-US" altLang="x-none"/>
              <a:t>Probation and parole officers, excessive case loads nearly doubled in 30 years.</a:t>
            </a:r>
          </a:p>
          <a:p>
            <a:r>
              <a:rPr lang="en-US" altLang="x-none"/>
              <a:t>Recidivism: over 65% within three years.</a:t>
            </a:r>
          </a:p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165599" y="6324600"/>
            <a:ext cx="4083455" cy="457200"/>
          </a:xfrm>
        </p:spPr>
        <p:txBody>
          <a:bodyPr/>
          <a:lstStyle/>
          <a:p>
            <a:r>
              <a:rPr lang="en-US" dirty="0" smtClean="0"/>
              <a:t>Copyright © 2019 Vincent Del Castillo.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DelCastillo 2e ch.9 PPTs</Template>
  <TotalTime>7</TotalTime>
  <Words>687</Words>
  <Application>Microsoft Macintosh PowerPoint</Application>
  <PresentationFormat>Widescreen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Helvetica</vt:lpstr>
      <vt:lpstr>Times New Roman</vt:lpstr>
      <vt:lpstr>Wingdings</vt:lpstr>
      <vt:lpstr>Digital Dots</vt:lpstr>
      <vt:lpstr>Four Purposes of Corrections</vt:lpstr>
      <vt:lpstr>Corrections History</vt:lpstr>
      <vt:lpstr>Corrections History (continued)</vt:lpstr>
      <vt:lpstr>Contemporary Corrections</vt:lpstr>
      <vt:lpstr>Prison Gangs</vt:lpstr>
      <vt:lpstr>Gangs (continued)</vt:lpstr>
      <vt:lpstr> Prison Gangs (continued)</vt:lpstr>
      <vt:lpstr>Infectious Diseases</vt:lpstr>
      <vt:lpstr>Alternatives to Incarceration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Purposes of Corrections</dc:title>
  <dc:creator>Microsoft Office User</dc:creator>
  <cp:lastModifiedBy>Microsoft Office User</cp:lastModifiedBy>
  <cp:revision>1</cp:revision>
  <dcterms:created xsi:type="dcterms:W3CDTF">2019-09-20T17:50:15Z</dcterms:created>
  <dcterms:modified xsi:type="dcterms:W3CDTF">2019-09-20T17:57:58Z</dcterms:modified>
</cp:coreProperties>
</file>