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12"/>
  </p:notesMasterIdLst>
  <p:sldIdLst>
    <p:sldId id="284" r:id="rId2"/>
    <p:sldId id="285" r:id="rId3"/>
    <p:sldId id="286" r:id="rId4"/>
    <p:sldId id="287" r:id="rId5"/>
    <p:sldId id="299" r:id="rId6"/>
    <p:sldId id="288" r:id="rId7"/>
    <p:sldId id="289" r:id="rId8"/>
    <p:sldId id="300" r:id="rId9"/>
    <p:sldId id="290" r:id="rId10"/>
    <p:sldId id="30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01" autoAdjust="0"/>
    <p:restoredTop sz="94660"/>
  </p:normalViewPr>
  <p:slideViewPr>
    <p:cSldViewPr snapToGrid="0">
      <p:cViewPr varScale="1">
        <p:scale>
          <a:sx n="131" d="100"/>
          <a:sy n="131" d="100"/>
        </p:scale>
        <p:origin x="4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309282-7ADA-864F-947F-5876B3762B38}" type="datetimeFigureOut">
              <a:rPr lang="en-US" smtClean="0"/>
              <a:t>6/7/19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C3528E-B257-FF46-8D35-124DEA3747E0}" type="slidenum">
              <a:rPr lang="en-US" smtClean="0"/>
              <a:t>‹#›</a:t>
            </a:fld>
            <a:endParaRPr lang="en-US"/>
          </a:p>
        </p:txBody>
      </p:sp>
    </p:spTree>
    <p:extLst>
      <p:ext uri="{BB962C8B-B14F-4D97-AF65-F5344CB8AC3E}">
        <p14:creationId xmlns:p14="http://schemas.microsoft.com/office/powerpoint/2010/main" val="1651410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C3528E-B257-FF46-8D35-124DEA3747E0}" type="slidenum">
              <a:rPr lang="en-US" smtClean="0"/>
              <a:t>1</a:t>
            </a:fld>
            <a:endParaRPr lang="en-US"/>
          </a:p>
        </p:txBody>
      </p:sp>
    </p:spTree>
    <p:extLst>
      <p:ext uri="{BB962C8B-B14F-4D97-AF65-F5344CB8AC3E}">
        <p14:creationId xmlns:p14="http://schemas.microsoft.com/office/powerpoint/2010/main" val="1183451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1E34C-8949-964A-8B05-6E71704005FC}" type="datetime1">
              <a:rPr lang="en-US" smtClean="0"/>
              <a:t>6/7/19</a:t>
            </a:fld>
            <a:endParaRPr lang="en-US" dirty="0"/>
          </a:p>
        </p:txBody>
      </p:sp>
      <p:sp>
        <p:nvSpPr>
          <p:cNvPr id="5" name="Footer Placeholder 4"/>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64144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1058EC-B400-3B48-98AE-E8AE3B1DADDD}" type="datetime1">
              <a:rPr lang="en-US" smtClean="0"/>
              <a:t>6/7/19</a:t>
            </a:fld>
            <a:endParaRPr lang="en-US" dirty="0"/>
          </a:p>
        </p:txBody>
      </p:sp>
      <p:sp>
        <p:nvSpPr>
          <p:cNvPr id="6" name="Footer Placeholder 5"/>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36565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EF1252-E6C5-CB4E-903C-F4DC0A2F6A3B}" type="datetime1">
              <a:rPr lang="en-US" smtClean="0"/>
              <a:t>6/7/19</a:t>
            </a:fld>
            <a:endParaRPr lang="en-US" dirty="0"/>
          </a:p>
        </p:txBody>
      </p:sp>
      <p:sp>
        <p:nvSpPr>
          <p:cNvPr id="6" name="Footer Placeholder 5"/>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853680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0C0463F-D900-2E49-839B-94DFA410454F}" type="datetime1">
              <a:rPr lang="en-US" smtClean="0"/>
              <a:t>6/7/19</a:t>
            </a:fld>
            <a:endParaRPr lang="en-US" dirty="0"/>
          </a:p>
        </p:txBody>
      </p:sp>
      <p:sp>
        <p:nvSpPr>
          <p:cNvPr id="6" name="Footer Placeholder 5"/>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316886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9A2CA3F-D531-9748-8802-60C17199D610}" type="datetime1">
              <a:rPr lang="en-US" smtClean="0"/>
              <a:t>6/7/19</a:t>
            </a:fld>
            <a:endParaRPr lang="en-US" dirty="0"/>
          </a:p>
        </p:txBody>
      </p:sp>
      <p:sp>
        <p:nvSpPr>
          <p:cNvPr id="6" name="Footer Placeholder 5"/>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52985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1F9A484-47EE-2B42-98E0-F55E30D8806E}" type="datetime1">
              <a:rPr lang="en-US" smtClean="0"/>
              <a:t>6/7/19</a:t>
            </a:fld>
            <a:endParaRPr lang="en-US" dirty="0"/>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45107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1AE920F-5FA9-AC43-8660-2DFED42DD5FD}" type="datetime1">
              <a:rPr lang="en-US" smtClean="0"/>
              <a:t>6/7/19</a:t>
            </a:fld>
            <a:endParaRPr lang="en-US" dirty="0"/>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67081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0D57E8-608F-E446-8EBC-466EEE2AD133}" type="datetime1">
              <a:rPr lang="en-US" smtClean="0"/>
              <a:t>6/7/19</a:t>
            </a:fld>
            <a:endParaRPr lang="en-US" dirty="0"/>
          </a:p>
        </p:txBody>
      </p:sp>
      <p:sp>
        <p:nvSpPr>
          <p:cNvPr id="5" name="Footer Placeholder 4"/>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01379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AD2CBC42-8C37-5344-BE2E-B36CAD95D7BF}" type="datetime1">
              <a:rPr lang="en-US" smtClean="0"/>
              <a:t>6/7/19</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r>
              <a:rPr lang="en-US" smtClean="0"/>
              <a:t>Copyright @ 2019 Carolina Academic Press, LLC. All rights reserved.</a:t>
            </a:r>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132508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5F83EF-07A3-4C44-A755-F7B5DC8BB11B}" type="datetime1">
              <a:rPr lang="en-US" smtClean="0"/>
              <a:t>6/7/19</a:t>
            </a:fld>
            <a:endParaRPr lang="en-US" dirty="0"/>
          </a:p>
        </p:txBody>
      </p:sp>
      <p:sp>
        <p:nvSpPr>
          <p:cNvPr id="5" name="Footer Placeholder 4"/>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2109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020440-8ED4-5C46-A14E-3A339C2A571C}" type="datetime1">
              <a:rPr lang="en-US" smtClean="0"/>
              <a:t>6/7/19</a:t>
            </a:fld>
            <a:endParaRPr lang="en-US" dirty="0"/>
          </a:p>
        </p:txBody>
      </p:sp>
      <p:sp>
        <p:nvSpPr>
          <p:cNvPr id="5" name="Footer Placeholder 4"/>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108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E1EB66-C5D2-2146-915C-F9BBF64DDD24}" type="datetime1">
              <a:rPr lang="en-US" smtClean="0"/>
              <a:t>6/7/19</a:t>
            </a:fld>
            <a:endParaRPr lang="en-US" dirty="0"/>
          </a:p>
        </p:txBody>
      </p:sp>
      <p:sp>
        <p:nvSpPr>
          <p:cNvPr id="6" name="Footer Placeholder 5"/>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182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879511-17C2-A54F-A0D0-E968F71D2F3F}" type="datetime1">
              <a:rPr lang="en-US" smtClean="0"/>
              <a:t>6/7/19</a:t>
            </a:fld>
            <a:endParaRPr lang="en-US" dirty="0"/>
          </a:p>
        </p:txBody>
      </p:sp>
      <p:sp>
        <p:nvSpPr>
          <p:cNvPr id="8" name="Footer Placeholder 7"/>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95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7D63CE-CAC4-174A-8485-4B07ED0F2730}" type="datetime1">
              <a:rPr lang="en-US" smtClean="0"/>
              <a:t>6/7/19</a:t>
            </a:fld>
            <a:endParaRPr lang="en-US" dirty="0"/>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27256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89183F8-5E27-BF49-8E84-D231925090C7}" type="datetime1">
              <a:rPr lang="en-US" smtClean="0"/>
              <a:t>6/7/19</a:t>
            </a:fld>
            <a:endParaRPr lang="en-US" dirty="0"/>
          </a:p>
        </p:txBody>
      </p:sp>
      <p:sp>
        <p:nvSpPr>
          <p:cNvPr id="3" name="Footer Placeholder 2"/>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288735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6EF78F9-9996-4E4D-9B1B-10CB2AC32470}" type="datetime1">
              <a:rPr lang="en-US" smtClean="0"/>
              <a:t>6/7/19</a:t>
            </a:fld>
            <a:endParaRPr lang="en-US" dirty="0"/>
          </a:p>
        </p:txBody>
      </p:sp>
      <p:sp>
        <p:nvSpPr>
          <p:cNvPr id="6" name="Footer Placeholder 5"/>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88281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1E3BE3F-9B3F-1749-88C9-4E40D5A9268E}" type="datetime1">
              <a:rPr lang="en-US" smtClean="0"/>
              <a:t>6/7/19</a:t>
            </a:fld>
            <a:endParaRPr lang="en-US" dirty="0"/>
          </a:p>
        </p:txBody>
      </p:sp>
      <p:sp>
        <p:nvSpPr>
          <p:cNvPr id="6" name="Footer Placeholder 5"/>
          <p:cNvSpPr>
            <a:spLocks noGrp="1"/>
          </p:cNvSpPr>
          <p:nvPr>
            <p:ph type="ftr" sz="quarter" idx="11"/>
          </p:nvPr>
        </p:nvSpPr>
        <p:spPr/>
        <p:txBody>
          <a:bodyPr/>
          <a:lstStyle/>
          <a:p>
            <a:r>
              <a:rPr lang="en-US" smtClean="0"/>
              <a:t>Copyright @ 2019 Carolina Academic Press, LLC. All rights reserved.</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2825965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02DF6E4-C4AD-FC4A-939E-4A0B1AEA5D75}" type="datetime1">
              <a:rPr lang="en-US" smtClean="0"/>
              <a:t>6/7/19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Copyright @ 2019 Carolina Academic Press, LLC. All rights reserved.</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76817824"/>
      </p:ext>
    </p:extLst>
  </p:cSld>
  <p:clrMap bg1="dk1" tx1="lt1" bg2="dk2" tx2="lt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 id="2147484168" r:id="rId12"/>
    <p:sldLayoutId id="2147484169" r:id="rId13"/>
    <p:sldLayoutId id="2147484170" r:id="rId14"/>
    <p:sldLayoutId id="2147484171" r:id="rId15"/>
    <p:sldLayoutId id="2147484172" r:id="rId16"/>
    <p:sldLayoutId id="2147484173" r:id="rId17"/>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bhall@cap-pres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hyperlink" Target="http://www.pacatholic.org/faith-politics/how-a-bill-really-becomes-a-law/" TargetMode="External"/><Relationship Id="rId5" Type="http://schemas.openxmlformats.org/officeDocument/2006/relationships/hyperlink" Target="https://creativecommons.org/licenses/by-nc-nd/3.0/" TargetMode="External"/><Relationship Id="rId1" Type="http://schemas.openxmlformats.org/officeDocument/2006/relationships/slideLayout" Target="../slideLayouts/slideLayout4.xml"/><Relationship Id="rId2" Type="http://schemas.openxmlformats.org/officeDocument/2006/relationships/hyperlink" Target="https://www.youtube.com/watch?v=FFroMQlKia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4" Type="http://schemas.openxmlformats.org/officeDocument/2006/relationships/image" Target="../media/image5.png"/><Relationship Id="rId5" Type="http://schemas.openxmlformats.org/officeDocument/2006/relationships/hyperlink" Target="https://en.wikipedia.org/wiki/Criminal_justice" TargetMode="External"/><Relationship Id="rId1" Type="http://schemas.openxmlformats.org/officeDocument/2006/relationships/slideLayout" Target="../slideLayouts/slideLayout4.xml"/><Relationship Id="rId2" Type="http://schemas.openxmlformats.org/officeDocument/2006/relationships/hyperlink" Target="http://www.openlawlab.com/2016/02/03/coordinated-data-for-better-criminal-justice-ux-in-the-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pngall.com/police-png" TargetMode="External"/><Relationship Id="rId4" Type="http://schemas.openxmlformats.org/officeDocument/2006/relationships/hyperlink" Target="https://creativecommons.org/licenses/by-nc/3.0/" TargetMode="External"/><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ki/File:Hamilton_County_Courthouse_(Kansas)_courtroom_1.JPG" TargetMode="External"/><Relationship Id="rId4" Type="http://schemas.openxmlformats.org/officeDocument/2006/relationships/hyperlink" Target="https://creativecommons.org/licenses/by-sa/3.0/" TargetMode="External"/><Relationship Id="rId1" Type="http://schemas.openxmlformats.org/officeDocument/2006/relationships/slideLayout" Target="../slideLayouts/slideLayout4.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9B4705-D2B7-43FC-8D62-9BC1D1AE8EED}"/>
              </a:ext>
            </a:extLst>
          </p:cNvPr>
          <p:cNvSpPr>
            <a:spLocks noGrp="1"/>
          </p:cNvSpPr>
          <p:nvPr>
            <p:ph type="title"/>
          </p:nvPr>
        </p:nvSpPr>
        <p:spPr/>
        <p:txBody>
          <a:bodyPr/>
          <a:lstStyle/>
          <a:p>
            <a:r>
              <a:rPr lang="en-US" dirty="0"/>
              <a:t>The Criminal Justice System </a:t>
            </a:r>
          </a:p>
        </p:txBody>
      </p:sp>
      <p:sp>
        <p:nvSpPr>
          <p:cNvPr id="3" name="Content Placeholder 2">
            <a:extLst>
              <a:ext uri="{FF2B5EF4-FFF2-40B4-BE49-F238E27FC236}">
                <a16:creationId xmlns="" xmlns:a16="http://schemas.microsoft.com/office/drawing/2014/main" id="{4DEC42D6-A784-40C6-B250-73228292399A}"/>
              </a:ext>
            </a:extLst>
          </p:cNvPr>
          <p:cNvSpPr>
            <a:spLocks noGrp="1"/>
          </p:cNvSpPr>
          <p:nvPr>
            <p:ph idx="1"/>
          </p:nvPr>
        </p:nvSpPr>
        <p:spPr/>
        <p:txBody>
          <a:bodyPr/>
          <a:lstStyle/>
          <a:p>
            <a:r>
              <a:rPr lang="en-US" dirty="0">
                <a:solidFill>
                  <a:schemeClr val="bg1"/>
                </a:solidFill>
              </a:rPr>
              <a:t>The parts of the justice systems that impact the elderly who are abused consist of;</a:t>
            </a:r>
          </a:p>
          <a:p>
            <a:r>
              <a:rPr lang="en-US" dirty="0">
                <a:solidFill>
                  <a:schemeClr val="bg1"/>
                </a:solidFill>
              </a:rPr>
              <a:t>The legislatures of both the federal government and states, </a:t>
            </a:r>
          </a:p>
          <a:p>
            <a:r>
              <a:rPr lang="en-US" dirty="0">
                <a:solidFill>
                  <a:schemeClr val="bg1"/>
                </a:solidFill>
              </a:rPr>
              <a:t>Law enforcement, </a:t>
            </a:r>
          </a:p>
          <a:p>
            <a:r>
              <a:rPr lang="en-US" dirty="0">
                <a:solidFill>
                  <a:schemeClr val="bg1"/>
                </a:solidFill>
              </a:rPr>
              <a:t>The criminal courts, </a:t>
            </a:r>
          </a:p>
          <a:p>
            <a:r>
              <a:rPr lang="en-US" dirty="0">
                <a:solidFill>
                  <a:schemeClr val="bg1"/>
                </a:solidFill>
              </a:rPr>
              <a:t>The civil courts and </a:t>
            </a:r>
          </a:p>
          <a:p>
            <a:r>
              <a:rPr lang="en-US" dirty="0">
                <a:solidFill>
                  <a:schemeClr val="bg1"/>
                </a:solidFill>
              </a:rPr>
              <a:t>The administrative regulatory agencies. </a:t>
            </a:r>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110235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full set of 306 slides is available upon adoption. If you are a professor using this book for a class, please contact Beth at </a:t>
            </a:r>
            <a:r>
              <a:rPr lang="en-US" dirty="0" smtClean="0">
                <a:hlinkClick r:id="rId2"/>
              </a:rPr>
              <a:t>bhall@cap-press.com</a:t>
            </a:r>
            <a:r>
              <a:rPr lang="en-US" dirty="0" smtClean="0"/>
              <a:t> to request your slides.</a:t>
            </a:r>
            <a:endParaRPr lang="en-US" dirty="0"/>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256373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BCF260-4C3E-47D6-9B8C-88E78C1DBB51}"/>
              </a:ext>
            </a:extLst>
          </p:cNvPr>
          <p:cNvSpPr>
            <a:spLocks noGrp="1"/>
          </p:cNvSpPr>
          <p:nvPr>
            <p:ph type="title"/>
          </p:nvPr>
        </p:nvSpPr>
        <p:spPr/>
        <p:txBody>
          <a:bodyPr/>
          <a:lstStyle/>
          <a:p>
            <a:r>
              <a:rPr lang="en-US" dirty="0"/>
              <a:t>Legislatures and Elder Protection </a:t>
            </a:r>
          </a:p>
        </p:txBody>
      </p:sp>
      <p:sp>
        <p:nvSpPr>
          <p:cNvPr id="3" name="Content Placeholder 2">
            <a:extLst>
              <a:ext uri="{FF2B5EF4-FFF2-40B4-BE49-F238E27FC236}">
                <a16:creationId xmlns="" xmlns:a16="http://schemas.microsoft.com/office/drawing/2014/main" id="{0DB372B7-E654-47AF-A946-3F1349145099}"/>
              </a:ext>
            </a:extLst>
          </p:cNvPr>
          <p:cNvSpPr>
            <a:spLocks noGrp="1"/>
          </p:cNvSpPr>
          <p:nvPr>
            <p:ph sz="half" idx="1"/>
          </p:nvPr>
        </p:nvSpPr>
        <p:spPr>
          <a:xfrm>
            <a:off x="680320" y="2336873"/>
            <a:ext cx="5415680" cy="3599316"/>
          </a:xfrm>
        </p:spPr>
        <p:txBody>
          <a:bodyPr>
            <a:normAutofit fontScale="85000" lnSpcReduction="20000"/>
          </a:bodyPr>
          <a:lstStyle/>
          <a:p>
            <a:r>
              <a:rPr lang="en-US" dirty="0">
                <a:solidFill>
                  <a:schemeClr val="bg1"/>
                </a:solidFill>
              </a:rPr>
              <a:t>There are one set of laws that apply to the whole country;</a:t>
            </a:r>
          </a:p>
          <a:p>
            <a:r>
              <a:rPr lang="en-US" dirty="0">
                <a:solidFill>
                  <a:schemeClr val="bg1"/>
                </a:solidFill>
              </a:rPr>
              <a:t>Federal laws passed by Congress, and then each state legislature gets to establish additional laws to apply to the individuals in their own states. </a:t>
            </a:r>
          </a:p>
          <a:p>
            <a:r>
              <a:rPr lang="en-US" dirty="0">
                <a:solidFill>
                  <a:schemeClr val="bg1"/>
                </a:solidFill>
              </a:rPr>
              <a:t>Various agencies pass regulations or administrative laws which will apply to the areas of their control. </a:t>
            </a:r>
          </a:p>
          <a:p>
            <a:r>
              <a:rPr lang="en-US" dirty="0">
                <a:solidFill>
                  <a:schemeClr val="bg1"/>
                </a:solidFill>
              </a:rPr>
              <a:t>Providing elderly with protections and an avenue to recover from their victimizations is almost exclusively the role of the state government and its justice systems.</a:t>
            </a:r>
          </a:p>
        </p:txBody>
      </p:sp>
      <p:pic>
        <p:nvPicPr>
          <p:cNvPr id="6" name="Content Placeholder 5">
            <a:hlinkClick r:id="rId2"/>
            <a:extLst>
              <a:ext uri="{FF2B5EF4-FFF2-40B4-BE49-F238E27FC236}">
                <a16:creationId xmlns="" xmlns:a16="http://schemas.microsoft.com/office/drawing/2014/main" id="{C58558FF-C35D-4F2F-ABE7-4B2507EE2434}"/>
              </a:ext>
            </a:extLst>
          </p:cNvPr>
          <p:cNvPicPr>
            <a:picLocks noGrp="1" noChangeAspect="1"/>
          </p:cNvPicPr>
          <p:nvPr>
            <p:ph sz="half" idx="2"/>
          </p:nvPr>
        </p:nvPicPr>
        <p:blipFill>
          <a:blip r:embed="rId3">
            <a:extLst>
              <a:ext uri="{837473B0-CC2E-450A-ABE3-18F120FF3D39}">
                <a1611:picAttrSrcUrl xmlns="" xmlns:a1611="http://schemas.microsoft.com/office/drawing/2016/11/main" r:id="rId4"/>
              </a:ext>
            </a:extLst>
          </a:blip>
          <a:stretch>
            <a:fillRect/>
          </a:stretch>
        </p:blipFill>
        <p:spPr>
          <a:xfrm>
            <a:off x="6674644" y="2859881"/>
            <a:ext cx="2540000" cy="2552700"/>
          </a:xfrm>
        </p:spPr>
      </p:pic>
      <p:sp>
        <p:nvSpPr>
          <p:cNvPr id="7" name="TextBox 6">
            <a:extLst>
              <a:ext uri="{FF2B5EF4-FFF2-40B4-BE49-F238E27FC236}">
                <a16:creationId xmlns="" xmlns:a16="http://schemas.microsoft.com/office/drawing/2014/main" id="{DA9D3BFB-C849-41F6-8C76-91F7426FCB11}"/>
              </a:ext>
            </a:extLst>
          </p:cNvPr>
          <p:cNvSpPr txBox="1"/>
          <p:nvPr/>
        </p:nvSpPr>
        <p:spPr>
          <a:xfrm>
            <a:off x="6674644" y="5412581"/>
            <a:ext cx="2540000" cy="369332"/>
          </a:xfrm>
          <a:prstGeom prst="rect">
            <a:avLst/>
          </a:prstGeom>
          <a:noFill/>
        </p:spPr>
        <p:txBody>
          <a:bodyPr wrap="square" rtlCol="0">
            <a:spAutoFit/>
          </a:bodyPr>
          <a:lstStyle/>
          <a:p>
            <a:r>
              <a:rPr lang="en-US" sz="900">
                <a:hlinkClick r:id="rId4" tooltip="http://www.pacatholic.org/faith-politics/how-a-bill-really-becomes-a-law/"/>
              </a:rPr>
              <a:t>This Photo</a:t>
            </a:r>
            <a:r>
              <a:rPr lang="en-US" sz="900"/>
              <a:t> by Unknown Author is licensed under </a:t>
            </a:r>
            <a:r>
              <a:rPr lang="en-US" sz="900">
                <a:hlinkClick r:id="rId5" tooltip="https://creativecommons.org/licenses/by-nc-nd/3.0/"/>
              </a:rPr>
              <a:t>CC BY-NC-ND</a:t>
            </a:r>
            <a:endParaRPr lang="en-US" sz="900"/>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282612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58F38A3-9C58-41BA-946C-A39CA8607903}"/>
              </a:ext>
            </a:extLst>
          </p:cNvPr>
          <p:cNvSpPr>
            <a:spLocks noGrp="1"/>
          </p:cNvSpPr>
          <p:nvPr>
            <p:ph type="title"/>
          </p:nvPr>
        </p:nvSpPr>
        <p:spPr/>
        <p:txBody>
          <a:bodyPr/>
          <a:lstStyle/>
          <a:p>
            <a:r>
              <a:rPr lang="en-US" dirty="0"/>
              <a:t>Federal Legislation</a:t>
            </a:r>
          </a:p>
        </p:txBody>
      </p:sp>
      <p:sp>
        <p:nvSpPr>
          <p:cNvPr id="3" name="Content Placeholder 2">
            <a:extLst>
              <a:ext uri="{FF2B5EF4-FFF2-40B4-BE49-F238E27FC236}">
                <a16:creationId xmlns="" xmlns:a16="http://schemas.microsoft.com/office/drawing/2014/main" id="{E6D7BD77-7934-428B-ACE0-D4C38F123F86}"/>
              </a:ext>
            </a:extLst>
          </p:cNvPr>
          <p:cNvSpPr>
            <a:spLocks noGrp="1"/>
          </p:cNvSpPr>
          <p:nvPr>
            <p:ph idx="1"/>
          </p:nvPr>
        </p:nvSpPr>
        <p:spPr/>
        <p:txBody>
          <a:bodyPr/>
          <a:lstStyle/>
          <a:p>
            <a:r>
              <a:rPr lang="en-US" dirty="0">
                <a:solidFill>
                  <a:schemeClr val="bg1"/>
                </a:solidFill>
              </a:rPr>
              <a:t>The Social Security Act </a:t>
            </a:r>
          </a:p>
          <a:p>
            <a:r>
              <a:rPr lang="en-US" dirty="0">
                <a:solidFill>
                  <a:schemeClr val="bg1"/>
                </a:solidFill>
              </a:rPr>
              <a:t>The Older Americans Act was first passed and put into law back in 1965. </a:t>
            </a:r>
          </a:p>
          <a:p>
            <a:pPr lvl="1"/>
            <a:r>
              <a:rPr lang="en-US" dirty="0">
                <a:solidFill>
                  <a:schemeClr val="bg1"/>
                </a:solidFill>
              </a:rPr>
              <a:t>It established the Administration on Aging. The Act provides funding for over 50 state agencies, more than 600 area agencies on aging and some 20,000 local service providers.</a:t>
            </a:r>
          </a:p>
          <a:p>
            <a:r>
              <a:rPr lang="en-US" dirty="0">
                <a:solidFill>
                  <a:schemeClr val="bg1"/>
                </a:solidFill>
              </a:rPr>
              <a:t>The Elder Justice Act</a:t>
            </a:r>
          </a:p>
          <a:p>
            <a:pPr lvl="1"/>
            <a:r>
              <a:rPr lang="en-US" dirty="0">
                <a:solidFill>
                  <a:schemeClr val="bg1"/>
                </a:solidFill>
              </a:rPr>
              <a:t>Passed, but never funded</a:t>
            </a:r>
          </a:p>
          <a:p>
            <a:pPr marL="0" indent="0">
              <a:buNone/>
            </a:pPr>
            <a:endParaRPr lang="en-US" dirty="0">
              <a:solidFill>
                <a:schemeClr val="bg1"/>
              </a:solidFill>
            </a:endParaRPr>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2993929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939174-CA46-4B3E-A39D-10E3176E0E6A}"/>
              </a:ext>
            </a:extLst>
          </p:cNvPr>
          <p:cNvSpPr>
            <a:spLocks noGrp="1"/>
          </p:cNvSpPr>
          <p:nvPr>
            <p:ph type="title"/>
          </p:nvPr>
        </p:nvSpPr>
        <p:spPr/>
        <p:txBody>
          <a:bodyPr/>
          <a:lstStyle/>
          <a:p>
            <a:r>
              <a:rPr lang="en-US" dirty="0"/>
              <a:t>State Legislation</a:t>
            </a:r>
          </a:p>
        </p:txBody>
      </p:sp>
      <p:sp>
        <p:nvSpPr>
          <p:cNvPr id="3" name="Content Placeholder 2">
            <a:extLst>
              <a:ext uri="{FF2B5EF4-FFF2-40B4-BE49-F238E27FC236}">
                <a16:creationId xmlns="" xmlns:a16="http://schemas.microsoft.com/office/drawing/2014/main" id="{42B5C248-C001-40EA-818F-F9183A865EDF}"/>
              </a:ext>
            </a:extLst>
          </p:cNvPr>
          <p:cNvSpPr>
            <a:spLocks noGrp="1"/>
          </p:cNvSpPr>
          <p:nvPr>
            <p:ph idx="1"/>
          </p:nvPr>
        </p:nvSpPr>
        <p:spPr/>
        <p:txBody>
          <a:bodyPr/>
          <a:lstStyle/>
          <a:p>
            <a:r>
              <a:rPr lang="en-US" dirty="0">
                <a:solidFill>
                  <a:schemeClr val="bg1"/>
                </a:solidFill>
              </a:rPr>
              <a:t>The laws of the individual states and how they are enforced are the most important protections to the potential victims and current victims of elderly abuse.</a:t>
            </a:r>
          </a:p>
          <a:p>
            <a:r>
              <a:rPr lang="en-US" dirty="0">
                <a:solidFill>
                  <a:schemeClr val="bg1"/>
                </a:solidFill>
              </a:rPr>
              <a:t>Many states have established special laws or special sanctions if the laws that are violated apply to elderly victims. </a:t>
            </a:r>
          </a:p>
          <a:p>
            <a:r>
              <a:rPr lang="en-US" dirty="0">
                <a:solidFill>
                  <a:schemeClr val="bg1"/>
                </a:solidFill>
              </a:rPr>
              <a:t>Between states, there is great variety in the definitions of abuse, investigative agencies, training, and intervention approaches, all of which impact the way that professionals, such as social workers, respond to potential abuse. </a:t>
            </a:r>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186934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103C33B-F866-495F-9B4D-A73BF97E3B53}"/>
              </a:ext>
            </a:extLst>
          </p:cNvPr>
          <p:cNvSpPr>
            <a:spLocks noGrp="1"/>
          </p:cNvSpPr>
          <p:nvPr>
            <p:ph type="title"/>
          </p:nvPr>
        </p:nvSpPr>
        <p:spPr/>
        <p:txBody>
          <a:bodyPr/>
          <a:lstStyle/>
          <a:p>
            <a:r>
              <a:rPr lang="en-US" dirty="0"/>
              <a:t>The Criminal Justice System</a:t>
            </a:r>
          </a:p>
        </p:txBody>
      </p:sp>
      <p:sp>
        <p:nvSpPr>
          <p:cNvPr id="3" name="Content Placeholder 2">
            <a:extLst>
              <a:ext uri="{FF2B5EF4-FFF2-40B4-BE49-F238E27FC236}">
                <a16:creationId xmlns="" xmlns:a16="http://schemas.microsoft.com/office/drawing/2014/main" id="{D81D0767-7E28-4287-AB49-D7CB938F84C7}"/>
              </a:ext>
            </a:extLst>
          </p:cNvPr>
          <p:cNvSpPr>
            <a:spLocks noGrp="1"/>
          </p:cNvSpPr>
          <p:nvPr>
            <p:ph sz="half" idx="1"/>
          </p:nvPr>
        </p:nvSpPr>
        <p:spPr>
          <a:xfrm>
            <a:off x="680322" y="2336873"/>
            <a:ext cx="2590004" cy="3599316"/>
          </a:xfrm>
        </p:spPr>
        <p:txBody>
          <a:bodyPr/>
          <a:lstStyle/>
          <a:p>
            <a:r>
              <a:rPr lang="en-US" dirty="0">
                <a:solidFill>
                  <a:schemeClr val="bg1"/>
                </a:solidFill>
              </a:rPr>
              <a:t>The criminal justice system’s components that apply to elder victims are law enforcement, prosecutors, and criminal court. </a:t>
            </a:r>
          </a:p>
        </p:txBody>
      </p:sp>
      <p:sp>
        <p:nvSpPr>
          <p:cNvPr id="7" name="TextBox 6">
            <a:extLst>
              <a:ext uri="{FF2B5EF4-FFF2-40B4-BE49-F238E27FC236}">
                <a16:creationId xmlns="" xmlns:a16="http://schemas.microsoft.com/office/drawing/2014/main" id="{9DB385DE-1569-4125-A258-74E2B8DD7BD5}"/>
              </a:ext>
            </a:extLst>
          </p:cNvPr>
          <p:cNvSpPr txBox="1"/>
          <p:nvPr/>
        </p:nvSpPr>
        <p:spPr>
          <a:xfrm>
            <a:off x="7198658" y="6522347"/>
            <a:ext cx="4700588" cy="230832"/>
          </a:xfrm>
          <a:prstGeom prst="rect">
            <a:avLst/>
          </a:prstGeom>
          <a:noFill/>
        </p:spPr>
        <p:txBody>
          <a:bodyPr wrap="square" rtlCol="0">
            <a:spAutoFit/>
          </a:bodyPr>
          <a:lstStyle/>
          <a:p>
            <a:r>
              <a:rPr lang="en-US" sz="900">
                <a:hlinkClick r:id="rId2" tooltip="http://www.openlawlab.com/2016/02/03/coordinated-data-for-better-criminal-justice-ux-in-the-uk/"/>
              </a:rPr>
              <a:t>This Photo</a:t>
            </a:r>
            <a:r>
              <a:rPr lang="en-US" sz="900"/>
              <a:t> by Unknown Author is licensed under </a:t>
            </a:r>
            <a:r>
              <a:rPr lang="en-US" sz="900">
                <a:hlinkClick r:id="rId3" tooltip="https://creativecommons.org/licenses/by-nc-sa/3.0/"/>
              </a:rPr>
              <a:t>CC BY-SA-NC</a:t>
            </a:r>
            <a:endParaRPr lang="en-US" sz="900"/>
          </a:p>
        </p:txBody>
      </p:sp>
      <p:pic>
        <p:nvPicPr>
          <p:cNvPr id="10" name="Content Placeholder 9">
            <a:extLst>
              <a:ext uri="{FF2B5EF4-FFF2-40B4-BE49-F238E27FC236}">
                <a16:creationId xmlns="" xmlns:a16="http://schemas.microsoft.com/office/drawing/2014/main" id="{1CA1034B-CA7A-4A6F-BF1E-8E46E18935B3}"/>
              </a:ext>
            </a:extLst>
          </p:cNvPr>
          <p:cNvPicPr>
            <a:picLocks noGrp="1" noChangeAspect="1"/>
          </p:cNvPicPr>
          <p:nvPr>
            <p:ph sz="half" idx="2"/>
          </p:nvPr>
        </p:nvPicPr>
        <p:blipFill>
          <a:blip r:embed="rId4">
            <a:extLst>
              <a:ext uri="{837473B0-CC2E-450A-ABE3-18F120FF3D39}">
                <a1611:picAttrSrcUrl xmlns="" xmlns:a1611="http://schemas.microsoft.com/office/drawing/2016/11/main" r:id="rId5"/>
              </a:ext>
            </a:extLst>
          </a:blip>
          <a:stretch>
            <a:fillRect/>
          </a:stretch>
        </p:blipFill>
        <p:spPr>
          <a:xfrm>
            <a:off x="3270326" y="1998746"/>
            <a:ext cx="8342554" cy="4275569"/>
          </a:xfrm>
        </p:spPr>
      </p:pic>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798282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63C4DE6-CE34-4DEA-A65F-1CBCE3BE6FEF}"/>
              </a:ext>
            </a:extLst>
          </p:cNvPr>
          <p:cNvSpPr>
            <a:spLocks noGrp="1"/>
          </p:cNvSpPr>
          <p:nvPr>
            <p:ph type="title"/>
          </p:nvPr>
        </p:nvSpPr>
        <p:spPr/>
        <p:txBody>
          <a:bodyPr/>
          <a:lstStyle/>
          <a:p>
            <a:r>
              <a:rPr lang="en-US" dirty="0"/>
              <a:t>Law Enforcement</a:t>
            </a:r>
          </a:p>
        </p:txBody>
      </p:sp>
      <p:sp>
        <p:nvSpPr>
          <p:cNvPr id="3" name="Content Placeholder 2">
            <a:extLst>
              <a:ext uri="{FF2B5EF4-FFF2-40B4-BE49-F238E27FC236}">
                <a16:creationId xmlns="" xmlns:a16="http://schemas.microsoft.com/office/drawing/2014/main" id="{1EA0188A-E44F-45FB-AB8A-D7359DFCCF0E}"/>
              </a:ext>
            </a:extLst>
          </p:cNvPr>
          <p:cNvSpPr>
            <a:spLocks noGrp="1"/>
          </p:cNvSpPr>
          <p:nvPr>
            <p:ph sz="half" idx="1"/>
          </p:nvPr>
        </p:nvSpPr>
        <p:spPr>
          <a:xfrm>
            <a:off x="680320" y="2336873"/>
            <a:ext cx="7377158" cy="3599316"/>
          </a:xfrm>
        </p:spPr>
        <p:txBody>
          <a:bodyPr>
            <a:normAutofit lnSpcReduction="10000"/>
          </a:bodyPr>
          <a:lstStyle/>
          <a:p>
            <a:r>
              <a:rPr lang="en-US" dirty="0">
                <a:solidFill>
                  <a:schemeClr val="bg1"/>
                </a:solidFill>
              </a:rPr>
              <a:t>law enforcement are often the first responders in cases of elder abuse and therefore extremely important to ensure the wellbeing of the victim and the conclusion of the case. </a:t>
            </a:r>
          </a:p>
          <a:p>
            <a:r>
              <a:rPr lang="en-US" dirty="0">
                <a:solidFill>
                  <a:schemeClr val="bg1"/>
                </a:solidFill>
              </a:rPr>
              <a:t>The cooperation of crime victims with the criminal justice system is essential for optimum law enforcement. Additionally, proper responses by law enforcement to crime victims’ needs may go a long way toward providing recovery from the trauma of the victimization.</a:t>
            </a:r>
          </a:p>
          <a:p>
            <a:r>
              <a:rPr lang="en-US" dirty="0">
                <a:solidFill>
                  <a:schemeClr val="bg1"/>
                </a:solidFill>
              </a:rPr>
              <a:t>The TRIAD Program </a:t>
            </a:r>
          </a:p>
        </p:txBody>
      </p:sp>
      <p:pic>
        <p:nvPicPr>
          <p:cNvPr id="6" name="Content Placeholder 5">
            <a:extLst>
              <a:ext uri="{FF2B5EF4-FFF2-40B4-BE49-F238E27FC236}">
                <a16:creationId xmlns="" xmlns:a16="http://schemas.microsoft.com/office/drawing/2014/main" id="{BD27A8D2-50A1-4AA2-A9B3-11F92EC72F64}"/>
              </a:ext>
            </a:extLst>
          </p:cNvPr>
          <p:cNvPicPr>
            <a:picLocks noGrp="1" noChangeAspect="1"/>
          </p:cNvPicPr>
          <p:nvPr>
            <p:ph sz="half" idx="2"/>
          </p:nvPr>
        </p:nvPicPr>
        <p:blipFill>
          <a:blip r:embed="rId2">
            <a:extLst>
              <a:ext uri="{837473B0-CC2E-450A-ABE3-18F120FF3D39}">
                <a1611:picAttrSrcUrl xmlns="" xmlns:a1611="http://schemas.microsoft.com/office/drawing/2016/11/main" r:id="rId3"/>
              </a:ext>
            </a:extLst>
          </a:blip>
          <a:stretch>
            <a:fillRect/>
          </a:stretch>
        </p:blipFill>
        <p:spPr>
          <a:xfrm>
            <a:off x="8772861" y="2336800"/>
            <a:ext cx="2511910" cy="3598863"/>
          </a:xfrm>
        </p:spPr>
      </p:pic>
      <p:sp>
        <p:nvSpPr>
          <p:cNvPr id="7" name="TextBox 6">
            <a:extLst>
              <a:ext uri="{FF2B5EF4-FFF2-40B4-BE49-F238E27FC236}">
                <a16:creationId xmlns="" xmlns:a16="http://schemas.microsoft.com/office/drawing/2014/main" id="{4EB210A7-5404-414D-8B60-5D9E5C77C212}"/>
              </a:ext>
            </a:extLst>
          </p:cNvPr>
          <p:cNvSpPr txBox="1"/>
          <p:nvPr/>
        </p:nvSpPr>
        <p:spPr>
          <a:xfrm>
            <a:off x="8772861" y="5935663"/>
            <a:ext cx="2511910" cy="369332"/>
          </a:xfrm>
          <a:prstGeom prst="rect">
            <a:avLst/>
          </a:prstGeom>
          <a:noFill/>
        </p:spPr>
        <p:txBody>
          <a:bodyPr wrap="square" rtlCol="0">
            <a:spAutoFit/>
          </a:bodyPr>
          <a:lstStyle/>
          <a:p>
            <a:r>
              <a:rPr lang="en-US" sz="900">
                <a:hlinkClick r:id="rId3" tooltip="http://www.pngall.com/police-png"/>
              </a:rPr>
              <a:t>This Photo</a:t>
            </a:r>
            <a:r>
              <a:rPr lang="en-US" sz="900"/>
              <a:t> by Unknown Author is licensed under </a:t>
            </a:r>
            <a:r>
              <a:rPr lang="en-US" sz="900">
                <a:hlinkClick r:id="rId4" tooltip="https://creativecommons.org/licenses/by-nc/3.0/"/>
              </a:rPr>
              <a:t>CC BY-NC</a:t>
            </a:r>
            <a:endParaRPr lang="en-US" sz="900"/>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119254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CDADF-19B5-49ED-ABF1-74DB41004139}"/>
              </a:ext>
            </a:extLst>
          </p:cNvPr>
          <p:cNvSpPr>
            <a:spLocks noGrp="1"/>
          </p:cNvSpPr>
          <p:nvPr>
            <p:ph type="title"/>
          </p:nvPr>
        </p:nvSpPr>
        <p:spPr/>
        <p:txBody>
          <a:bodyPr/>
          <a:lstStyle/>
          <a:p>
            <a:r>
              <a:rPr lang="en-US" dirty="0"/>
              <a:t>Courts</a:t>
            </a:r>
          </a:p>
        </p:txBody>
      </p:sp>
      <p:pic>
        <p:nvPicPr>
          <p:cNvPr id="14" name="Content Placeholder 13">
            <a:extLst>
              <a:ext uri="{FF2B5EF4-FFF2-40B4-BE49-F238E27FC236}">
                <a16:creationId xmlns="" xmlns:a16="http://schemas.microsoft.com/office/drawing/2014/main" id="{DBE18F72-FD89-4A4B-A814-312551F5A981}"/>
              </a:ext>
            </a:extLst>
          </p:cNvPr>
          <p:cNvPicPr>
            <a:picLocks noGrp="1" noChangeAspect="1"/>
          </p:cNvPicPr>
          <p:nvPr>
            <p:ph sz="half" idx="2"/>
          </p:nvPr>
        </p:nvPicPr>
        <p:blipFill>
          <a:blip r:embed="rId2">
            <a:extLst>
              <a:ext uri="{837473B0-CC2E-450A-ABE3-18F120FF3D39}">
                <a1611:picAttrSrcUrl xmlns="" xmlns:a1611="http://schemas.microsoft.com/office/drawing/2016/11/main" r:id="rId3"/>
              </a:ext>
            </a:extLst>
          </a:blip>
          <a:stretch>
            <a:fillRect/>
          </a:stretch>
        </p:blipFill>
        <p:spPr>
          <a:xfrm>
            <a:off x="5594350" y="2472307"/>
            <a:ext cx="4700588" cy="3327849"/>
          </a:xfrm>
        </p:spPr>
      </p:pic>
      <p:sp>
        <p:nvSpPr>
          <p:cNvPr id="15" name="TextBox 14">
            <a:extLst>
              <a:ext uri="{FF2B5EF4-FFF2-40B4-BE49-F238E27FC236}">
                <a16:creationId xmlns="" xmlns:a16="http://schemas.microsoft.com/office/drawing/2014/main" id="{F8048DA9-D6CE-488B-8AB6-4D8A529A0346}"/>
              </a:ext>
            </a:extLst>
          </p:cNvPr>
          <p:cNvSpPr txBox="1"/>
          <p:nvPr/>
        </p:nvSpPr>
        <p:spPr>
          <a:xfrm>
            <a:off x="5594350" y="5800156"/>
            <a:ext cx="4700588" cy="230832"/>
          </a:xfrm>
          <a:prstGeom prst="rect">
            <a:avLst/>
          </a:prstGeom>
          <a:noFill/>
        </p:spPr>
        <p:txBody>
          <a:bodyPr wrap="square" rtlCol="0">
            <a:spAutoFit/>
          </a:bodyPr>
          <a:lstStyle/>
          <a:p>
            <a:r>
              <a:rPr lang="en-US" sz="900">
                <a:hlinkClick r:id="rId3" tooltip="http://commons.wikimedia.org/wiki/File:Hamilton_County_Courthouse_(Kansas)_courtroom_1.JPG"/>
              </a:rPr>
              <a:t>This Photo</a:t>
            </a:r>
            <a:r>
              <a:rPr lang="en-US" sz="900"/>
              <a:t> by Unknown Author is licensed under </a:t>
            </a:r>
            <a:r>
              <a:rPr lang="en-US" sz="900">
                <a:hlinkClick r:id="rId4" tooltip="https://creativecommons.org/licenses/by-sa/3.0/"/>
              </a:rPr>
              <a:t>CC BY-SA</a:t>
            </a:r>
            <a:endParaRPr lang="en-US" sz="900"/>
          </a:p>
        </p:txBody>
      </p:sp>
      <p:sp>
        <p:nvSpPr>
          <p:cNvPr id="16" name="Content Placeholder 15">
            <a:extLst>
              <a:ext uri="{FF2B5EF4-FFF2-40B4-BE49-F238E27FC236}">
                <a16:creationId xmlns="" xmlns:a16="http://schemas.microsoft.com/office/drawing/2014/main" id="{BB873AF1-66B8-4701-AF72-7389466628B9}"/>
              </a:ext>
            </a:extLst>
          </p:cNvPr>
          <p:cNvSpPr>
            <a:spLocks noGrp="1"/>
          </p:cNvSpPr>
          <p:nvPr>
            <p:ph sz="half" idx="1"/>
          </p:nvPr>
        </p:nvSpPr>
        <p:spPr/>
        <p:txBody>
          <a:bodyPr/>
          <a:lstStyle/>
          <a:p>
            <a:r>
              <a:rPr lang="en-US" dirty="0">
                <a:solidFill>
                  <a:schemeClr val="bg1"/>
                </a:solidFill>
              </a:rPr>
              <a:t>In the United States there are two separate court systems, the criminal courts and the civil courts. </a:t>
            </a:r>
          </a:p>
          <a:p>
            <a:r>
              <a:rPr lang="en-US" dirty="0">
                <a:solidFill>
                  <a:schemeClr val="bg1"/>
                </a:solidFill>
              </a:rPr>
              <a:t>The steps taken in the criminal court are slow and arduous for many elderly crime victims </a:t>
            </a:r>
          </a:p>
        </p:txBody>
      </p:sp>
      <p:sp>
        <p:nvSpPr>
          <p:cNvPr id="3" name="Footer Placeholder 2"/>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3928893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55645801-2A6B-437D-A2BC-40DEEAC15338}"/>
              </a:ext>
            </a:extLst>
          </p:cNvPr>
          <p:cNvSpPr>
            <a:spLocks noGrp="1"/>
          </p:cNvSpPr>
          <p:nvPr>
            <p:ph type="title"/>
          </p:nvPr>
        </p:nvSpPr>
        <p:spPr/>
        <p:txBody>
          <a:bodyPr/>
          <a:lstStyle/>
          <a:p>
            <a:r>
              <a:rPr lang="en-US" dirty="0"/>
              <a:t>Steps in the Criminal Court</a:t>
            </a:r>
          </a:p>
        </p:txBody>
      </p:sp>
      <p:pic>
        <p:nvPicPr>
          <p:cNvPr id="7" name="Content Placeholder 6">
            <a:extLst>
              <a:ext uri="{FF2B5EF4-FFF2-40B4-BE49-F238E27FC236}">
                <a16:creationId xmlns="" xmlns:a16="http://schemas.microsoft.com/office/drawing/2014/main" id="{0A2E0030-FAA6-47EE-9C0A-9B250ABE5AC5}"/>
              </a:ext>
            </a:extLst>
          </p:cNvPr>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2885" y="1990165"/>
            <a:ext cx="7837633" cy="4459273"/>
          </a:xfrm>
          <a:prstGeom prst="rect">
            <a:avLst/>
          </a:prstGeom>
          <a:noFill/>
        </p:spPr>
      </p:pic>
      <p:sp>
        <p:nvSpPr>
          <p:cNvPr id="2" name="Footer Placeholder 1"/>
          <p:cNvSpPr>
            <a:spLocks noGrp="1"/>
          </p:cNvSpPr>
          <p:nvPr>
            <p:ph type="ftr" sz="quarter" idx="11"/>
          </p:nvPr>
        </p:nvSpPr>
        <p:spPr>
          <a:xfrm>
            <a:off x="680321" y="6422874"/>
            <a:ext cx="6870660" cy="365125"/>
          </a:xfrm>
        </p:spPr>
        <p:txBody>
          <a:bodyPr/>
          <a:lstStyle/>
          <a:p>
            <a:r>
              <a:rPr lang="en-US" smtClean="0"/>
              <a:t>Copyright @ 2019 Carolina Academic Press, LLC. </a:t>
            </a:r>
            <a:r>
              <a:rPr lang="en-US" dirty="0" smtClean="0"/>
              <a:t>All rights reserved.</a:t>
            </a:r>
            <a:endParaRPr lang="en-US" dirty="0"/>
          </a:p>
        </p:txBody>
      </p:sp>
    </p:spTree>
    <p:extLst>
      <p:ext uri="{BB962C8B-B14F-4D97-AF65-F5344CB8AC3E}">
        <p14:creationId xmlns:p14="http://schemas.microsoft.com/office/powerpoint/2010/main" val="4201732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DF8D02-93A8-498A-9A1D-5FD26DBCDDD4}"/>
              </a:ext>
            </a:extLst>
          </p:cNvPr>
          <p:cNvSpPr>
            <a:spLocks noGrp="1"/>
          </p:cNvSpPr>
          <p:nvPr>
            <p:ph type="title"/>
          </p:nvPr>
        </p:nvSpPr>
        <p:spPr/>
        <p:txBody>
          <a:bodyPr/>
          <a:lstStyle/>
          <a:p>
            <a:r>
              <a:rPr lang="en-US" dirty="0"/>
              <a:t>Victim’s Rights</a:t>
            </a:r>
          </a:p>
        </p:txBody>
      </p:sp>
      <p:sp>
        <p:nvSpPr>
          <p:cNvPr id="3" name="Content Placeholder 2">
            <a:extLst>
              <a:ext uri="{FF2B5EF4-FFF2-40B4-BE49-F238E27FC236}">
                <a16:creationId xmlns="" xmlns:a16="http://schemas.microsoft.com/office/drawing/2014/main" id="{3D4B065B-C282-4959-B6F0-AC4F06759CB2}"/>
              </a:ext>
            </a:extLst>
          </p:cNvPr>
          <p:cNvSpPr>
            <a:spLocks noGrp="1"/>
          </p:cNvSpPr>
          <p:nvPr>
            <p:ph idx="1"/>
          </p:nvPr>
        </p:nvSpPr>
        <p:spPr/>
        <p:txBody>
          <a:bodyPr/>
          <a:lstStyle/>
          <a:p>
            <a:r>
              <a:rPr lang="en-US" dirty="0">
                <a:solidFill>
                  <a:schemeClr val="bg1"/>
                </a:solidFill>
              </a:rPr>
              <a:t>States have passed crime victims’ bills of rights which have been formalized into statutes or state constitutional amendments which requests that the individual state criminal justice systems treat crime victims with fairness and respect and try to take into consideration their wishes.</a:t>
            </a:r>
          </a:p>
          <a:p>
            <a:r>
              <a:rPr lang="en-US" dirty="0">
                <a:solidFill>
                  <a:schemeClr val="bg1"/>
                </a:solidFill>
              </a:rPr>
              <a:t>This legislation establishes guidelines for the criminal justice system for a number of considerations that should be afforded to all crime victims. </a:t>
            </a:r>
          </a:p>
        </p:txBody>
      </p:sp>
      <p:sp>
        <p:nvSpPr>
          <p:cNvPr id="4" name="Footer Placeholder 3"/>
          <p:cNvSpPr>
            <a:spLocks noGrp="1"/>
          </p:cNvSpPr>
          <p:nvPr>
            <p:ph type="ftr" sz="quarter" idx="11"/>
          </p:nvPr>
        </p:nvSpPr>
        <p:spPr/>
        <p:txBody>
          <a:bodyPr/>
          <a:lstStyle/>
          <a:p>
            <a:r>
              <a:rPr lang="en-US" smtClean="0"/>
              <a:t>Copyright @ 2019 Carolina Academic Press, LLC. All rights reserved.</a:t>
            </a:r>
            <a:endParaRPr lang="en-US" dirty="0"/>
          </a:p>
        </p:txBody>
      </p:sp>
    </p:spTree>
    <p:extLst>
      <p:ext uri="{BB962C8B-B14F-4D97-AF65-F5344CB8AC3E}">
        <p14:creationId xmlns:p14="http://schemas.microsoft.com/office/powerpoint/2010/main" val="496322237"/>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1F8094"/>
      </a:dk2>
      <a:lt2>
        <a:srgbClr val="E7E6E6"/>
      </a:lt2>
      <a:accent1>
        <a:srgbClr val="39CDE7"/>
      </a:accent1>
      <a:accent2>
        <a:srgbClr val="60DE72"/>
      </a:accent2>
      <a:accent3>
        <a:srgbClr val="DDCC64"/>
      </a:accent3>
      <a:accent4>
        <a:srgbClr val="F49D50"/>
      </a:accent4>
      <a:accent5>
        <a:srgbClr val="E44951"/>
      </a:accent5>
      <a:accent6>
        <a:srgbClr val="D666F9"/>
      </a:accent6>
      <a:hlink>
        <a:srgbClr val="4BF7ED"/>
      </a:hlink>
      <a:folHlink>
        <a:srgbClr val="95E9F4"/>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6148</TotalTime>
  <Words>700</Words>
  <Application>Microsoft Macintosh PowerPoint</Application>
  <PresentationFormat>Widescreen</PresentationFormat>
  <Paragraphs>51</Paragraphs>
  <Slides>10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Trebuchet MS</vt:lpstr>
      <vt:lpstr>Arial</vt:lpstr>
      <vt:lpstr>Berlin</vt:lpstr>
      <vt:lpstr>The Criminal Justice System </vt:lpstr>
      <vt:lpstr>Legislatures and Elder Protection </vt:lpstr>
      <vt:lpstr>Federal Legislation</vt:lpstr>
      <vt:lpstr>State Legislation</vt:lpstr>
      <vt:lpstr>The Criminal Justice System</vt:lpstr>
      <vt:lpstr>Law Enforcement</vt:lpstr>
      <vt:lpstr>Courts</vt:lpstr>
      <vt:lpstr>Steps in the Criminal Court</vt:lpstr>
      <vt:lpstr>Victim’s Rights</vt:lpstr>
      <vt:lpstr>PowerPoint Presentation</vt:lpstr>
    </vt:vector>
  </TitlesOfParts>
  <Company/>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Elderly and the Aging Process</dc:title>
  <dc:creator>Beverly Dolinsky</dc:creator>
  <cp:lastModifiedBy>Microsoft Office User</cp:lastModifiedBy>
  <cp:revision>62</cp:revision>
  <dcterms:created xsi:type="dcterms:W3CDTF">2018-06-28T13:08:37Z</dcterms:created>
  <dcterms:modified xsi:type="dcterms:W3CDTF">2019-06-07T15:12:55Z</dcterms:modified>
</cp:coreProperties>
</file>