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3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0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76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397C-7982-465F-A1EA-CBC126A9F11C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256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DF33-438C-438B-ACDD-B92E032617A1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96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FBC88-01BE-468E-AE48-42A0E5AFAF77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3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598D-36A6-489F-9FB1-54B883240435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3F1-FD55-4580-92B5-8DF1AF7B8614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893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DCD5-1086-47C6-930E-FE415347F494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82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C20E-7EDE-4E86-910C-908214577694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39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E7BD-118B-4996-8ABC-7F816E3FB4F7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90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46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5126-8194-4FDF-9553-14189F8A6EC5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9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4043-1BA0-4ED1-B12B-F61C08251174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81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A449-3814-48ED-A0C2-716E269DA373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7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7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5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1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1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56D7B-76D6-4875-9A8E-7C1C98339504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1ACB-8F7F-44E5-BA25-6533993E5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8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79943ED-3057-4BEB-8EB1-F3CC31077B64}" type="datetime1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192A862-5F63-4B0C-95AC-82CC71F97B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0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229600" cy="2057400"/>
          </a:xfrm>
        </p:spPr>
        <p:txBody>
          <a:bodyPr/>
          <a:lstStyle/>
          <a:p>
            <a:r>
              <a:rPr lang="en-US" sz="4400" dirty="0" smtClean="0"/>
              <a:t>FCND </a:t>
            </a:r>
            <a:r>
              <a:rPr lang="en-US" sz="4400" smtClean="0"/>
              <a:t>Part I: </a:t>
            </a:r>
            <a:r>
              <a:rPr lang="en-US" sz="4400" dirty="0" smtClean="0"/>
              <a:t>Introduction </a:t>
            </a:r>
            <a:r>
              <a:rPr lang="en-US" sz="3800" dirty="0" smtClean="0"/>
              <a:t>(Chapters 1 and 2)</a:t>
            </a:r>
            <a:br>
              <a:rPr lang="en-US" sz="38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Chapter 1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54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Times, Changing Laws?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often remain on the books long after their relevance has passed</a:t>
            </a:r>
          </a:p>
          <a:p>
            <a:pPr lvl="1"/>
            <a:r>
              <a:rPr lang="en-US" dirty="0" smtClean="0"/>
              <a:t>Examples of sodomy, treason, misprision of treason and criminal anarchy in Louisiana</a:t>
            </a:r>
            <a:endParaRPr lang="en-US" dirty="0"/>
          </a:p>
          <a:p>
            <a:r>
              <a:rPr lang="en-US" dirty="0" smtClean="0"/>
              <a:t>Why is this so?</a:t>
            </a:r>
            <a:endParaRPr lang="en-US" dirty="0"/>
          </a:p>
          <a:p>
            <a:r>
              <a:rPr lang="en-US" dirty="0" smtClean="0"/>
              <a:t>Legislators rarely vote to remove laws from the books for fear of being labeled soft on crime</a:t>
            </a:r>
          </a:p>
          <a:p>
            <a:r>
              <a:rPr lang="en-US" b="1" dirty="0" smtClean="0"/>
              <a:t>When new laws are passed, there is an increase in the number of activities that are considered criminal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7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full set of PowerPoint slides is available upon adoption. </a:t>
            </a:r>
            <a:br>
              <a:rPr lang="en-US" b="1" dirty="0" smtClean="0"/>
            </a:br>
            <a:r>
              <a:rPr lang="en-US" b="1" dirty="0" smtClean="0"/>
              <a:t>Email bhall@cap-press.com </a:t>
            </a:r>
            <a:br>
              <a:rPr lang="en-US" b="1" dirty="0" smtClean="0"/>
            </a:br>
            <a:r>
              <a:rPr lang="en-US" b="1" dirty="0" smtClean="0"/>
              <a:t>for more information.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Crime?</a:t>
            </a:r>
          </a:p>
          <a:p>
            <a:pPr lvl="1"/>
            <a:r>
              <a:rPr lang="en-US" dirty="0" smtClean="0"/>
              <a:t>Types of Crime</a:t>
            </a:r>
          </a:p>
          <a:p>
            <a:r>
              <a:rPr lang="en-US" dirty="0" smtClean="0"/>
              <a:t>What is Criminal Law?</a:t>
            </a:r>
          </a:p>
          <a:p>
            <a:pPr lvl="1"/>
            <a:r>
              <a:rPr lang="en-US" dirty="0" smtClean="0"/>
              <a:t>Normative Systems</a:t>
            </a:r>
          </a:p>
          <a:p>
            <a:pPr lvl="1"/>
            <a:r>
              <a:rPr lang="en-US" dirty="0" smtClean="0"/>
              <a:t>Changing Times, Changing Laws?</a:t>
            </a:r>
          </a:p>
          <a:p>
            <a:r>
              <a:rPr lang="en-US" dirty="0" smtClean="0"/>
              <a:t>What is Criminology?</a:t>
            </a:r>
          </a:p>
          <a:p>
            <a:r>
              <a:rPr lang="en-US" dirty="0" smtClean="0"/>
              <a:t>The Evolution of Criminology</a:t>
            </a:r>
          </a:p>
          <a:p>
            <a:pPr lvl="1"/>
            <a:r>
              <a:rPr lang="en-US" dirty="0" smtClean="0"/>
              <a:t>Codified Laws and Prescribed Punishments</a:t>
            </a:r>
          </a:p>
          <a:p>
            <a:pPr lvl="1"/>
            <a:r>
              <a:rPr lang="en-US" dirty="0" smtClean="0"/>
              <a:t>The Emergence of Classical Criminology (1700s)</a:t>
            </a:r>
          </a:p>
          <a:p>
            <a:pPr lvl="1"/>
            <a:r>
              <a:rPr lang="en-US" dirty="0" smtClean="0"/>
              <a:t>The Emergence of Positive Criminology (1800s)</a:t>
            </a:r>
          </a:p>
          <a:p>
            <a:pPr lvl="1"/>
            <a:r>
              <a:rPr lang="en-US" dirty="0" smtClean="0"/>
              <a:t>The Precursors of Sociological Criminology (1800s)</a:t>
            </a:r>
          </a:p>
          <a:p>
            <a:pPr lvl="1"/>
            <a:r>
              <a:rPr lang="en-US" dirty="0" smtClean="0"/>
              <a:t>The Emergence of Criminology as Its Own Discipline</a:t>
            </a:r>
          </a:p>
          <a:p>
            <a:pPr lvl="1"/>
            <a:r>
              <a:rPr lang="en-US" dirty="0" smtClean="0"/>
              <a:t>A </a:t>
            </a:r>
            <a:r>
              <a:rPr lang="en-US" smtClean="0"/>
              <a:t>Word About Theory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Tappan’s (1960) definition: “an intentional act or omission in violation of criminal law (statutory and case law), committed without defense or justification, and sanctioned by the state as a felony or misdemeanor”</a:t>
            </a:r>
          </a:p>
          <a:p>
            <a:pPr lvl="1"/>
            <a:r>
              <a:rPr lang="en-US" b="1" dirty="0" smtClean="0"/>
              <a:t>What constitutes a crime varies by time and place</a:t>
            </a:r>
          </a:p>
          <a:p>
            <a:pPr lvl="2"/>
            <a:r>
              <a:rPr lang="en-US" dirty="0" smtClean="0"/>
              <a:t>Drinking age in the UK versus the US and drinking age in the US over time</a:t>
            </a:r>
          </a:p>
          <a:p>
            <a:pPr lvl="1"/>
            <a:r>
              <a:rPr lang="en-US" b="1" dirty="0" smtClean="0"/>
              <a:t>The prescribed sanctions (punishments) for crime vary widely</a:t>
            </a:r>
          </a:p>
          <a:p>
            <a:pPr lvl="2"/>
            <a:r>
              <a:rPr lang="en-US" dirty="0" smtClean="0"/>
              <a:t>The death penalty is used in 36 states and at the federal level and in those 36 states, what crimes can get the death penalty vary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1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ways to classify crime by type</a:t>
            </a:r>
          </a:p>
          <a:p>
            <a:pPr marL="274320" lvl="1" indent="0">
              <a:buNone/>
            </a:pPr>
            <a:r>
              <a:rPr lang="en-US" b="1" dirty="0" smtClean="0"/>
              <a:t>1. </a:t>
            </a:r>
            <a:r>
              <a:rPr lang="en-US" b="1" i="1" dirty="0" smtClean="0"/>
              <a:t>Mala in se </a:t>
            </a:r>
            <a:r>
              <a:rPr lang="en-US" b="1" dirty="0" smtClean="0"/>
              <a:t>versus </a:t>
            </a:r>
            <a:r>
              <a:rPr lang="en-US" b="1" i="1" dirty="0" smtClean="0"/>
              <a:t>mala </a:t>
            </a:r>
            <a:r>
              <a:rPr lang="en-US" b="1" i="1" dirty="0" err="1" smtClean="0"/>
              <a:t>prohibita</a:t>
            </a:r>
            <a:r>
              <a:rPr lang="en-US" b="1" dirty="0" smtClean="0"/>
              <a:t> crimes</a:t>
            </a:r>
          </a:p>
          <a:p>
            <a:pPr lvl="1"/>
            <a:r>
              <a:rPr lang="en-US" b="1" dirty="0" smtClean="0"/>
              <a:t>Mala in se crimes are inherently bad</a:t>
            </a:r>
          </a:p>
          <a:p>
            <a:pPr lvl="2"/>
            <a:r>
              <a:rPr lang="en-US" dirty="0" smtClean="0"/>
              <a:t>These are the worst of the worst crimes (murder, rape, robbery, theft) and are universally condemned as wrong and deserving of punishment</a:t>
            </a:r>
          </a:p>
          <a:p>
            <a:pPr lvl="1"/>
            <a:r>
              <a:rPr lang="en-US" b="1" i="1" dirty="0" smtClean="0"/>
              <a:t>Mala </a:t>
            </a:r>
            <a:r>
              <a:rPr lang="en-US" b="1" i="1" dirty="0" err="1" smtClean="0"/>
              <a:t>prohibita</a:t>
            </a:r>
            <a:r>
              <a:rPr lang="en-US" b="1" i="1" dirty="0" smtClean="0"/>
              <a:t> </a:t>
            </a:r>
            <a:r>
              <a:rPr lang="en-US" b="1" dirty="0" smtClean="0"/>
              <a:t>crimes are bad because they have been designated as such</a:t>
            </a:r>
          </a:p>
          <a:p>
            <a:pPr lvl="2"/>
            <a:r>
              <a:rPr lang="en-US" dirty="0" smtClean="0"/>
              <a:t>Examples include drug use and prostitution and are illegal in certain places and during certain times</a:t>
            </a:r>
          </a:p>
          <a:p>
            <a:pPr lvl="2"/>
            <a:r>
              <a:rPr lang="en-US" dirty="0" smtClean="0"/>
              <a:t>Whether these actions are considered wrong and deserving of punishment depends on whether they have been called crimes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18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ways to classify crime by type (cont.)</a:t>
            </a:r>
          </a:p>
          <a:p>
            <a:r>
              <a:rPr lang="en-US" b="1" dirty="0" smtClean="0"/>
              <a:t>2. Felonies versus misdemeanors</a:t>
            </a:r>
          </a:p>
          <a:p>
            <a:r>
              <a:rPr lang="en-US" dirty="0" smtClean="0"/>
              <a:t>This allows us to categorize crimes by their seriousness</a:t>
            </a:r>
          </a:p>
          <a:p>
            <a:r>
              <a:rPr lang="en-US" b="1" dirty="0" smtClean="0"/>
              <a:t>Felonies are considered more serious and this is reflected in the prescribed punishment</a:t>
            </a:r>
          </a:p>
          <a:p>
            <a:pPr lvl="1"/>
            <a:r>
              <a:rPr lang="en-US" dirty="0" smtClean="0"/>
              <a:t>In LA, the punishment for a felony includes death or imprisonment at hard labor</a:t>
            </a:r>
          </a:p>
          <a:p>
            <a:pPr lvl="1"/>
            <a:r>
              <a:rPr lang="en-US" dirty="0" smtClean="0"/>
              <a:t>Felonies also carry longer sentences than misdemeanors</a:t>
            </a:r>
          </a:p>
          <a:p>
            <a:pPr lvl="2"/>
            <a:r>
              <a:rPr lang="en-US" dirty="0" smtClean="0"/>
              <a:t>A sentence of one year or more of incarceration is reserved for felonies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ways to classify crimes by type (cont.)</a:t>
            </a:r>
          </a:p>
          <a:p>
            <a:r>
              <a:rPr lang="en-US" b="1" dirty="0" smtClean="0"/>
              <a:t>3. Violent versus nonviolent</a:t>
            </a:r>
          </a:p>
          <a:p>
            <a:r>
              <a:rPr lang="en-US" b="1" dirty="0" smtClean="0"/>
              <a:t>Violent crimes involve the actual, attempted or threatened use of force against a person; the use of a weapon may be involved</a:t>
            </a:r>
          </a:p>
          <a:p>
            <a:pPr lvl="1"/>
            <a:r>
              <a:rPr lang="en-US" dirty="0" smtClean="0"/>
              <a:t>Examples include murder, rape, robbery</a:t>
            </a:r>
          </a:p>
          <a:p>
            <a:r>
              <a:rPr lang="en-US" b="1" dirty="0" smtClean="0"/>
              <a:t>Nonviolent crimes do not involve the use of force against a person and can include both property and public order crimes</a:t>
            </a:r>
          </a:p>
          <a:p>
            <a:pPr lvl="1"/>
            <a:r>
              <a:rPr lang="en-US" dirty="0" smtClean="0"/>
              <a:t>Examples include burglary, prostitution and drug use</a:t>
            </a:r>
          </a:p>
          <a:p>
            <a:pPr lvl="1"/>
            <a:r>
              <a:rPr lang="en-US" dirty="0" smtClean="0"/>
              <a:t>Even though these crimes are not violent, they can be classified as felonies and carry long prison sentences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4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ways to classify crime by type (cont.)</a:t>
            </a:r>
          </a:p>
          <a:p>
            <a:r>
              <a:rPr lang="en-US" b="1" dirty="0" smtClean="0"/>
              <a:t>4. Personal versus property crimes</a:t>
            </a:r>
          </a:p>
          <a:p>
            <a:r>
              <a:rPr lang="en-US" b="1" dirty="0" smtClean="0"/>
              <a:t>Personal crimes include murder, rape, robbery, assault and domestic violence</a:t>
            </a:r>
          </a:p>
          <a:p>
            <a:r>
              <a:rPr lang="en-US" b="1" dirty="0" smtClean="0"/>
              <a:t>Property crimes involve the theft or destruction of property</a:t>
            </a:r>
          </a:p>
          <a:p>
            <a:r>
              <a:rPr lang="en-US" b="1" dirty="0" smtClean="0"/>
              <a:t>Personal crimes are considered more serious than property crimes</a:t>
            </a:r>
          </a:p>
          <a:p>
            <a:pPr lvl="1"/>
            <a:r>
              <a:rPr lang="en-US" dirty="0" smtClean="0"/>
              <a:t>But property crimes can result in prison time</a:t>
            </a:r>
          </a:p>
          <a:p>
            <a:r>
              <a:rPr lang="en-US" dirty="0"/>
              <a:t>S</a:t>
            </a:r>
            <a:r>
              <a:rPr lang="en-US" dirty="0" smtClean="0"/>
              <a:t>ome crimes are both personal and property crimes</a:t>
            </a:r>
          </a:p>
          <a:p>
            <a:pPr lvl="1"/>
            <a:r>
              <a:rPr lang="en-US" dirty="0" smtClean="0"/>
              <a:t>E.g., armed robbery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Criminal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Before there was a such thing as law, how was behavior regulated?</a:t>
            </a:r>
          </a:p>
          <a:p>
            <a:endParaRPr lang="en-US" dirty="0" smtClean="0"/>
          </a:p>
          <a:p>
            <a:r>
              <a:rPr lang="en-US" dirty="0" smtClean="0"/>
              <a:t>Maine (1876): groups of families form primitive societies and those families with status control the behavior of others through caprice</a:t>
            </a:r>
          </a:p>
          <a:p>
            <a:endParaRPr lang="en-US" dirty="0" smtClean="0"/>
          </a:p>
          <a:p>
            <a:r>
              <a:rPr lang="en-US" dirty="0" smtClean="0"/>
              <a:t>Sumner (1906): people’s habits and society’s customs that satisfy basic needs are called folkways</a:t>
            </a:r>
          </a:p>
          <a:p>
            <a:pPr lvl="1"/>
            <a:r>
              <a:rPr lang="en-US" dirty="0" smtClean="0"/>
              <a:t>Over time, folkways come to regulate the behavior of subsequent generations</a:t>
            </a:r>
          </a:p>
          <a:p>
            <a:pPr lvl="1"/>
            <a:r>
              <a:rPr lang="en-US" dirty="0" smtClean="0"/>
              <a:t>Some get stronger, some change, some fall away as unimportant</a:t>
            </a:r>
          </a:p>
          <a:p>
            <a:pPr lvl="1"/>
            <a:r>
              <a:rPr lang="en-US" dirty="0" smtClean="0"/>
              <a:t>They are VERY culturally specific (polite habits and customs in one society may be abhorrent in another)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4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Criminal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formal criminal law comes into existence when society has an interest in proscribing or prescribing and punishing certain acts</a:t>
            </a:r>
          </a:p>
          <a:p>
            <a:r>
              <a:rPr lang="en-US" dirty="0" smtClean="0"/>
              <a:t>Our modern laws have a direct connection to the Law of the Twelve Tables from Rome in 450 B.C.</a:t>
            </a:r>
          </a:p>
          <a:p>
            <a:r>
              <a:rPr lang="en-US" b="1" dirty="0" smtClean="0"/>
              <a:t>When we think about the creation of laws, we should think about who creates them and why</a:t>
            </a:r>
          </a:p>
          <a:p>
            <a:pPr lvl="1"/>
            <a:r>
              <a:rPr lang="en-US" dirty="0" smtClean="0"/>
              <a:t>Chambliss (1974): those with special interests and political power may pass laws that support their interests and punish the activities of those in opposition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Carolina Academic Press.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69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Clarity</vt:lpstr>
      <vt:lpstr>FCND Part I: Introduction (Chapters 1 and 2)  Chapter 1</vt:lpstr>
      <vt:lpstr>Outline</vt:lpstr>
      <vt:lpstr>What is Crime?</vt:lpstr>
      <vt:lpstr>Types of Crime</vt:lpstr>
      <vt:lpstr>Types of Crime</vt:lpstr>
      <vt:lpstr>Types of Crime</vt:lpstr>
      <vt:lpstr>Types of Crime</vt:lpstr>
      <vt:lpstr>What is Criminal Law?</vt:lpstr>
      <vt:lpstr>What Is Criminal Law?</vt:lpstr>
      <vt:lpstr>Changing Times, Changing Laws?</vt:lpstr>
      <vt:lpstr>The full set of PowerPoint slides is available upon adoption.  Email bhall@cap-press.com  for more information.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FCND Part I: Introduction (Chapters 1 and 2)  Chapter 1</dc:title>
  <dc:creator>tina</dc:creator>
  <cp:lastModifiedBy>tina</cp:lastModifiedBy>
  <cp:revision>1</cp:revision>
  <dcterms:created xsi:type="dcterms:W3CDTF">2013-08-22T18:49:22Z</dcterms:created>
  <dcterms:modified xsi:type="dcterms:W3CDTF">2013-08-22T18:51:27Z</dcterms:modified>
</cp:coreProperties>
</file>