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microsoft.com/office/2011/relationships/chartStyle" Target="style1.xml"/><Relationship Id="rId2" Type="http://schemas.microsoft.com/office/2011/relationships/chartColorStyle" Target="colors1.xml"/><Relationship Id="rId3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Figure 2.1: Homicide Victimization by Relation to </a:t>
            </a:r>
          </a:p>
          <a:p>
            <a:pPr>
              <a:defRPr sz="1800">
                <a:solidFill>
                  <a:sysClr val="windowText" lastClr="000000"/>
                </a:solidFill>
              </a:defRPr>
            </a:pPr>
            <a:r>
              <a:rPr lang="en-US" sz="1800">
                <a:solidFill>
                  <a:sysClr val="windowText" lastClr="000000"/>
                </a:solidFill>
              </a:rPr>
              <a:t>Perpetrator and Race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Friend, Aquaintance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0.459</c:v>
                </c:pt>
                <c:pt idx="1">
                  <c:v>0.467</c:v>
                </c:pt>
                <c:pt idx="2">
                  <c:v>0.532</c:v>
                </c:pt>
                <c:pt idx="3">
                  <c:v>0.393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E9-4BDE-880F-C5688F2D207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Spouse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Sheet1!$B$3:$E$3</c:f>
              <c:numCache>
                <c:formatCode>0.00%</c:formatCode>
                <c:ptCount val="4"/>
                <c:pt idx="0">
                  <c:v>0.101</c:v>
                </c:pt>
                <c:pt idx="1">
                  <c:v>0.051</c:v>
                </c:pt>
                <c:pt idx="2" formatCode="0%">
                  <c:v>0.03</c:v>
                </c:pt>
                <c:pt idx="3">
                  <c:v>0.157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E9-4BDE-880F-C5688F2D207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Parent, Child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Sheet1!$B$4:$E$4</c:f>
              <c:numCache>
                <c:formatCode>0.00%</c:formatCode>
                <c:ptCount val="4"/>
                <c:pt idx="0">
                  <c:v>0.117</c:v>
                </c:pt>
                <c:pt idx="1">
                  <c:v>0.048</c:v>
                </c:pt>
                <c:pt idx="2">
                  <c:v>0.069</c:v>
                </c:pt>
                <c:pt idx="3">
                  <c:v>0.101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CE-4819-8275-878BA4362AA4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Other relatives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Sheet1!$B$5:$E$5</c:f>
              <c:numCache>
                <c:formatCode>0.00%</c:formatCode>
                <c:ptCount val="4"/>
                <c:pt idx="0">
                  <c:v>0.091</c:v>
                </c:pt>
                <c:pt idx="1">
                  <c:v>0.048</c:v>
                </c:pt>
                <c:pt idx="2">
                  <c:v>0.043</c:v>
                </c:pt>
                <c:pt idx="3" formatCode="0%">
                  <c:v>0.09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0CE-4819-8275-878BA4362AA4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Stranger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Sheet1!$B$6:$E$6</c:f>
              <c:numCache>
                <c:formatCode>0.00%</c:formatCode>
                <c:ptCount val="4"/>
                <c:pt idx="0">
                  <c:v>0.231</c:v>
                </c:pt>
                <c:pt idx="1">
                  <c:v>0.385</c:v>
                </c:pt>
                <c:pt idx="2">
                  <c:v>0.326</c:v>
                </c:pt>
                <c:pt idx="3">
                  <c:v>0.258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0CE-4819-8275-878BA4362A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206015552"/>
        <c:axId val="-1211278912"/>
      </c:barChart>
      <c:catAx>
        <c:axId val="-12060155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11278912"/>
        <c:crosses val="autoZero"/>
        <c:auto val="1"/>
        <c:lblAlgn val="ctr"/>
        <c:lblOffset val="100"/>
        <c:noMultiLvlLbl val="0"/>
      </c:catAx>
      <c:valAx>
        <c:axId val="-1211278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2060155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r>
              <a:rPr lang="en-US" sz="1800">
                <a:solidFill>
                  <a:sysClr val="windowText" lastClr="000000"/>
                </a:solidFill>
              </a:rPr>
              <a:t>Figure 2.2: Homicide Victimization by Place </a:t>
            </a:r>
          </a:p>
          <a:p>
            <a:pPr>
              <a:defRPr sz="1800">
                <a:solidFill>
                  <a:sysClr val="windowText" lastClr="000000"/>
                </a:solidFill>
              </a:defRPr>
            </a:pPr>
            <a:r>
              <a:rPr lang="en-US" sz="1800">
                <a:solidFill>
                  <a:sysClr val="windowText" lastClr="000000"/>
                </a:solidFill>
              </a:rPr>
              <a:t>and Race 2015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Victim's/Shared Residence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Sheet1!$B$2:$E$2</c:f>
              <c:numCache>
                <c:formatCode>0.00%</c:formatCode>
                <c:ptCount val="4"/>
                <c:pt idx="0">
                  <c:v>0.401</c:v>
                </c:pt>
                <c:pt idx="1">
                  <c:v>0.189</c:v>
                </c:pt>
                <c:pt idx="2">
                  <c:v>0.162</c:v>
                </c:pt>
                <c:pt idx="3">
                  <c:v>0.315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3E9-4BDE-880F-C5688F2D207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Street/Sidewalk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Sheet1!$B$3:$E$3</c:f>
              <c:numCache>
                <c:formatCode>0.00%</c:formatCode>
                <c:ptCount val="4"/>
                <c:pt idx="0">
                  <c:v>0.203</c:v>
                </c:pt>
                <c:pt idx="1">
                  <c:v>0.431</c:v>
                </c:pt>
                <c:pt idx="2" formatCode="0%">
                  <c:v>0.551</c:v>
                </c:pt>
                <c:pt idx="3">
                  <c:v>0.268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E9-4BDE-880F-C5688F2D2075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All Other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Sheet1!$B$1:$E$1</c:f>
              <c:strCache>
                <c:ptCount val="4"/>
                <c:pt idx="0">
                  <c:v>White</c:v>
                </c:pt>
                <c:pt idx="1">
                  <c:v>Hispanic</c:v>
                </c:pt>
                <c:pt idx="2">
                  <c:v>Black</c:v>
                </c:pt>
                <c:pt idx="3">
                  <c:v>Other</c:v>
                </c:pt>
              </c:strCache>
            </c:strRef>
          </c:cat>
          <c:val>
            <c:numRef>
              <c:f>Sheet1!$B$4:$E$4</c:f>
              <c:numCache>
                <c:formatCode>0.00%</c:formatCode>
                <c:ptCount val="4"/>
                <c:pt idx="0">
                  <c:v>0.396</c:v>
                </c:pt>
                <c:pt idx="1">
                  <c:v>0.38</c:v>
                </c:pt>
                <c:pt idx="2">
                  <c:v>0.287</c:v>
                </c:pt>
                <c:pt idx="3">
                  <c:v>0.417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0CE-4819-8275-878BA4362AA4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-1716234656"/>
        <c:axId val="-1716230288"/>
      </c:barChart>
      <c:catAx>
        <c:axId val="-1716234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6230288"/>
        <c:crosses val="autoZero"/>
        <c:auto val="1"/>
        <c:lblAlgn val="ctr"/>
        <c:lblOffset val="100"/>
        <c:noMultiLvlLbl val="0"/>
      </c:catAx>
      <c:valAx>
        <c:axId val="-17162302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7162346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4168A9A-D428-6443-8149-8F6E7AF8AA98}" type="datetimeFigureOut">
              <a:rPr lang="en-US" smtClean="0"/>
              <a:t>8/8/18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34FA04F-3CCC-FA48-859A-14E2337408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4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>
          <a:xfrm>
            <a:off x="3403999" y="626944"/>
            <a:ext cx="5778103" cy="737832"/>
          </a:xfrm>
        </p:spPr>
        <p:txBody>
          <a:bodyPr/>
          <a:lstStyle/>
          <a:p>
            <a:r>
              <a:rPr lang="en-US" altLang="en-US" dirty="0">
                <a:ln>
                  <a:noFill/>
                </a:ln>
              </a:rPr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8652" y="1815153"/>
            <a:ext cx="7328848" cy="4394579"/>
          </a:xfrm>
        </p:spPr>
        <p:txBody>
          <a:bodyPr rtlCol="0">
            <a:normAutofit/>
          </a:bodyPr>
          <a:lstStyle/>
          <a:p>
            <a:pPr marL="0" indent="0">
              <a:buNone/>
            </a:pPr>
            <a:r>
              <a:rPr lang="en-US" dirty="0" smtClean="0"/>
              <a:t>After reading this chapter, students should be able to</a:t>
            </a:r>
            <a:r>
              <a:rPr lang="is-IS" dirty="0" smtClean="0"/>
              <a:t>…</a:t>
            </a:r>
          </a:p>
          <a:p>
            <a:pPr lvl="0"/>
            <a:r>
              <a:rPr lang="en-US" dirty="0" smtClean="0"/>
              <a:t>Explain </a:t>
            </a:r>
            <a:r>
              <a:rPr lang="en-US" dirty="0"/>
              <a:t>how victimization differs by race and gender.</a:t>
            </a:r>
          </a:p>
          <a:p>
            <a:pPr lvl="0"/>
            <a:r>
              <a:rPr lang="en-US" dirty="0"/>
              <a:t>Describe how the perpetration of crime differs by race, gender, and immigration status.</a:t>
            </a:r>
          </a:p>
          <a:p>
            <a:pPr lvl="0"/>
            <a:r>
              <a:rPr lang="en-US" dirty="0"/>
              <a:t>Demonstrate an understanding of how racial minorities and women are represented in the criminal justice system.</a:t>
            </a:r>
          </a:p>
          <a:p>
            <a:pPr lvl="0"/>
            <a:r>
              <a:rPr lang="en-US" dirty="0"/>
              <a:t>Explain how various legislation (both state and federal) affects immigration enforcement in California.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384587" y="6529304"/>
            <a:ext cx="403697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462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full set of </a:t>
            </a:r>
            <a:r>
              <a:rPr lang="en-US" sz="2400" dirty="0" smtClean="0"/>
              <a:t>295 </a:t>
            </a:r>
            <a:r>
              <a:rPr lang="en-US" sz="2400" dirty="0"/>
              <a:t>slides is available upon adoption. If you are a professor using this book for a class, please contact Beth at </a:t>
            </a:r>
            <a:r>
              <a:rPr lang="en-US" sz="2400" dirty="0" err="1"/>
              <a:t>bhall@cap-press.com</a:t>
            </a:r>
            <a:r>
              <a:rPr lang="en-US" sz="2400" dirty="0"/>
              <a:t> to request your slides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039012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00"/>
                </a:solidFill>
                <a:latin typeface=""/>
              </a:rPr>
              <a:t>Why Demographics?</a:t>
            </a:r>
            <a:br>
              <a:rPr lang="en-US" dirty="0">
                <a:solidFill>
                  <a:srgbClr val="000000"/>
                </a:solidFill>
                <a:latin typeface="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438401"/>
            <a:ext cx="7704667" cy="3332816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  <a:latin typeface=""/>
              </a:rPr>
              <a:t>There </a:t>
            </a:r>
            <a:r>
              <a:rPr lang="en-US" dirty="0">
                <a:solidFill>
                  <a:srgbClr val="000000"/>
                </a:solidFill>
                <a:latin typeface=""/>
              </a:rPr>
              <a:t>is a relationship between race, ethnicity, </a:t>
            </a:r>
            <a:r>
              <a:rPr lang="en-US" dirty="0" smtClean="0">
                <a:solidFill>
                  <a:srgbClr val="000000"/>
                </a:solidFill>
                <a:latin typeface=""/>
              </a:rPr>
              <a:t>gender and </a:t>
            </a:r>
            <a:r>
              <a:rPr lang="en-US" dirty="0">
                <a:solidFill>
                  <a:srgbClr val="000000"/>
                </a:solidFill>
                <a:latin typeface=""/>
              </a:rPr>
              <a:t>immigration status and the criminal justice system.</a:t>
            </a:r>
          </a:p>
          <a:p>
            <a:r>
              <a:rPr lang="en-US" dirty="0" smtClean="0">
                <a:solidFill>
                  <a:srgbClr val="000000"/>
                </a:solidFill>
                <a:latin typeface=""/>
              </a:rPr>
              <a:t>Sheer </a:t>
            </a:r>
            <a:r>
              <a:rPr lang="en-US" dirty="0">
                <a:solidFill>
                  <a:srgbClr val="000000"/>
                </a:solidFill>
                <a:latin typeface=""/>
              </a:rPr>
              <a:t>numbers of detentions, arrests, and </a:t>
            </a:r>
            <a:r>
              <a:rPr lang="en-US" dirty="0" smtClean="0">
                <a:solidFill>
                  <a:srgbClr val="000000"/>
                </a:solidFill>
                <a:latin typeface=""/>
              </a:rPr>
              <a:t>incarcerations belie </a:t>
            </a:r>
            <a:r>
              <a:rPr lang="en-US" dirty="0">
                <a:solidFill>
                  <a:srgbClr val="000000"/>
                </a:solidFill>
                <a:latin typeface=""/>
              </a:rPr>
              <a:t>deeper biases and prejudices within society </a:t>
            </a:r>
            <a:r>
              <a:rPr lang="en-US" dirty="0" smtClean="0">
                <a:solidFill>
                  <a:srgbClr val="000000"/>
                </a:solidFill>
                <a:latin typeface=""/>
              </a:rPr>
              <a:t>that affect </a:t>
            </a:r>
            <a:r>
              <a:rPr lang="en-US" dirty="0">
                <a:solidFill>
                  <a:srgbClr val="000000"/>
                </a:solidFill>
                <a:latin typeface=""/>
              </a:rPr>
              <a:t>the criminal justice system.</a:t>
            </a:r>
            <a:endParaRPr lang="en-US" dirty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017523" y="6429983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6171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“Minority”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3" y="2189329"/>
            <a:ext cx="7704667" cy="4020402"/>
          </a:xfrm>
        </p:spPr>
        <p:txBody>
          <a:bodyPr>
            <a:noAutofit/>
          </a:bodyPr>
          <a:lstStyle/>
          <a:p>
            <a:r>
              <a:rPr lang="en-US" dirty="0"/>
              <a:t>Minority:  </a:t>
            </a:r>
          </a:p>
          <a:p>
            <a:pPr lvl="1"/>
            <a:r>
              <a:rPr lang="en-US" dirty="0"/>
              <a:t>A </a:t>
            </a:r>
            <a:r>
              <a:rPr lang="en-US" dirty="0"/>
              <a:t>group numerically inferior to the rest of the population of </a:t>
            </a:r>
            <a:r>
              <a:rPr lang="en-US" dirty="0"/>
              <a:t>a State</a:t>
            </a:r>
            <a:r>
              <a:rPr lang="en-US" dirty="0"/>
              <a:t>, in a non-dominant position, whose members – </a:t>
            </a:r>
            <a:r>
              <a:rPr lang="en-US" dirty="0"/>
              <a:t>being nationals </a:t>
            </a:r>
            <a:r>
              <a:rPr lang="en-US" dirty="0"/>
              <a:t>of the State – possess ethnic, religious or </a:t>
            </a:r>
            <a:r>
              <a:rPr lang="en-US" dirty="0"/>
              <a:t>linguistic characteristics </a:t>
            </a:r>
            <a:r>
              <a:rPr lang="en-US" dirty="0"/>
              <a:t>differing from those of the rest of the </a:t>
            </a:r>
            <a:r>
              <a:rPr lang="en-US" dirty="0"/>
              <a:t>population and </a:t>
            </a:r>
            <a:r>
              <a:rPr lang="en-US" dirty="0"/>
              <a:t>show, if only implicitly, a sense of solidarity, </a:t>
            </a:r>
            <a:r>
              <a:rPr lang="en-US" dirty="0"/>
              <a:t>directed towards </a:t>
            </a:r>
            <a:r>
              <a:rPr lang="en-US" dirty="0"/>
              <a:t>preserving their culture, traditions, religion or </a:t>
            </a:r>
            <a:r>
              <a:rPr lang="en-US" dirty="0"/>
              <a:t>language (United </a:t>
            </a:r>
            <a:r>
              <a:rPr lang="en-US" dirty="0"/>
              <a:t>Nations Human Rights, 2014).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7523" y="6429983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017918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“Ethnicity” </a:t>
            </a:r>
            <a:r>
              <a:rPr lang="en-US" dirty="0"/>
              <a:t>Defined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3" y="2312158"/>
            <a:ext cx="7704667" cy="3332816"/>
          </a:xfrm>
        </p:spPr>
        <p:txBody>
          <a:bodyPr>
            <a:normAutofit/>
          </a:bodyPr>
          <a:lstStyle/>
          <a:p>
            <a:r>
              <a:rPr lang="en-US" dirty="0"/>
              <a:t>Ethnicity</a:t>
            </a:r>
          </a:p>
          <a:p>
            <a:pPr lvl="1"/>
            <a:r>
              <a:rPr lang="en-US" dirty="0"/>
              <a:t>Derived from the Greek “ethnos” or “nation</a:t>
            </a:r>
          </a:p>
          <a:p>
            <a:pPr lvl="1"/>
            <a:r>
              <a:rPr lang="en-US" dirty="0"/>
              <a:t>Relates </a:t>
            </a:r>
            <a:r>
              <a:rPr lang="en-US" dirty="0"/>
              <a:t>to the shared cultural factors such as nationality, </a:t>
            </a:r>
            <a:r>
              <a:rPr lang="en-US" dirty="0"/>
              <a:t>language ancestry</a:t>
            </a:r>
            <a:r>
              <a:rPr lang="en-US" dirty="0"/>
              <a:t>, and culture.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17523" y="6429983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29983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“Race” Defined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169994"/>
            <a:ext cx="7704667" cy="3829822"/>
          </a:xfrm>
        </p:spPr>
        <p:txBody>
          <a:bodyPr>
            <a:normAutofit/>
          </a:bodyPr>
          <a:lstStyle/>
          <a:p>
            <a:r>
              <a:rPr lang="en-US" dirty="0"/>
              <a:t>Race </a:t>
            </a:r>
            <a:endParaRPr lang="en-US" dirty="0"/>
          </a:p>
          <a:p>
            <a:pPr lvl="1"/>
            <a:r>
              <a:rPr lang="en-US" dirty="0"/>
              <a:t>A </a:t>
            </a:r>
            <a:r>
              <a:rPr lang="en-US" dirty="0"/>
              <a:t>biological term</a:t>
            </a:r>
          </a:p>
          <a:p>
            <a:pPr lvl="1"/>
            <a:r>
              <a:rPr lang="en-US" dirty="0"/>
              <a:t>R</a:t>
            </a:r>
            <a:r>
              <a:rPr lang="en-US" dirty="0"/>
              <a:t>ace </a:t>
            </a:r>
            <a:r>
              <a:rPr lang="en-US" dirty="0"/>
              <a:t>refers to a person’s physical appearance such as skin </a:t>
            </a:r>
            <a:r>
              <a:rPr lang="en-US" dirty="0"/>
              <a:t>color, eye </a:t>
            </a:r>
            <a:r>
              <a:rPr lang="en-US" dirty="0"/>
              <a:t>color.</a:t>
            </a:r>
          </a:p>
          <a:p>
            <a:pPr lvl="1"/>
            <a:r>
              <a:rPr lang="en-US" dirty="0"/>
              <a:t>Race </a:t>
            </a:r>
            <a:r>
              <a:rPr lang="en-US" dirty="0"/>
              <a:t>is a social construct, attached to groups based on </a:t>
            </a:r>
            <a:r>
              <a:rPr lang="en-US" dirty="0"/>
              <a:t>historical context</a:t>
            </a:r>
            <a:r>
              <a:rPr lang="en-US" dirty="0"/>
              <a:t>, and influenced by racial dynamics and politics.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805463" y="6478621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209974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Minorities as Victims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134" y="2667000"/>
            <a:ext cx="7704667" cy="2682922"/>
          </a:xfrm>
        </p:spPr>
        <p:txBody>
          <a:bodyPr/>
          <a:lstStyle/>
          <a:p>
            <a:r>
              <a:rPr lang="en-US" dirty="0"/>
              <a:t>Racial minorities are significantly overrepresented </a:t>
            </a:r>
            <a:r>
              <a:rPr lang="en-US" dirty="0" smtClean="0"/>
              <a:t>as victims </a:t>
            </a:r>
            <a:r>
              <a:rPr lang="en-US" dirty="0"/>
              <a:t>of violent crime, including homicide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017" y="6488349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6419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9295" y="458097"/>
            <a:ext cx="7144087" cy="5634590"/>
          </a:xfrm>
        </p:spPr>
      </p:pic>
      <p:sp>
        <p:nvSpPr>
          <p:cNvPr id="3" name="TextBox 2"/>
          <p:cNvSpPr txBox="1"/>
          <p:nvPr/>
        </p:nvSpPr>
        <p:spPr>
          <a:xfrm>
            <a:off x="4931923" y="6478622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94552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2929719" y="914401"/>
          <a:ext cx="7582470" cy="5200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941651" y="6498077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884296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/>
          <p:nvPr>
            <p:extLst/>
          </p:nvPr>
        </p:nvGraphicFramePr>
        <p:xfrm>
          <a:off x="2738651" y="600502"/>
          <a:ext cx="7670042" cy="54591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068110" y="6459166"/>
            <a:ext cx="41342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Copyright © 2018 Carolina Academic Press.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1785312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442</Words>
  <Application>Microsoft Macintosh PowerPoint</Application>
  <PresentationFormat>Widescreen</PresentationFormat>
  <Paragraphs>37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Corbel</vt:lpstr>
      <vt:lpstr>Arial</vt:lpstr>
      <vt:lpstr>Parallax</vt:lpstr>
      <vt:lpstr>Learning Objectives</vt:lpstr>
      <vt:lpstr>Why Demographics? </vt:lpstr>
      <vt:lpstr>“Minority” Defined</vt:lpstr>
      <vt:lpstr>“Ethnicity” Defined</vt:lpstr>
      <vt:lpstr>“Race” Defined</vt:lpstr>
      <vt:lpstr>Minorities as Victims</vt:lpstr>
      <vt:lpstr>PowerPoint Presentation</vt:lpstr>
      <vt:lpstr>PowerPoint Presentation</vt:lpstr>
      <vt:lpstr>PowerPoint Presentation</vt:lpstr>
      <vt:lpstr>The full set of 295 slides is available upon adoption. If you are a professor using this book for a class, please contact Beth at bhall@cap-press.com to request your slides 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Objectives</dc:title>
  <dc:creator>Microsoft Office User</dc:creator>
  <cp:lastModifiedBy>Microsoft Office User</cp:lastModifiedBy>
  <cp:revision>1</cp:revision>
  <dcterms:created xsi:type="dcterms:W3CDTF">2018-08-08T14:05:14Z</dcterms:created>
  <dcterms:modified xsi:type="dcterms:W3CDTF">2018-08-08T14:12:36Z</dcterms:modified>
</cp:coreProperties>
</file>