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sldIdLst>
    <p:sldId id="257" r:id="rId2"/>
    <p:sldId id="258" r:id="rId3"/>
    <p:sldId id="259" r:id="rId4"/>
    <p:sldId id="260" r:id="rId5"/>
    <p:sldId id="261" r:id="rId6"/>
    <p:sldId id="262" r:id="rId7"/>
    <p:sldId id="263" r:id="rId8"/>
    <p:sldId id="264" r:id="rId9"/>
    <p:sldId id="265" r:id="rId10"/>
    <p:sldId id="25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4674"/>
  </p:normalViewPr>
  <p:slideViewPr>
    <p:cSldViewPr snapToGrid="0" snapToObjects="1">
      <p:cViewPr varScale="1">
        <p:scale>
          <a:sx n="131" d="100"/>
          <a:sy n="131" d="100"/>
        </p:scale>
        <p:origin x="37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8ED390-CCCC-4940-996E-9D1E5AA5C5F0}" type="datetimeFigureOut">
              <a:rPr lang="en-US" smtClean="0"/>
              <a:t>2/4/19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BD633B-0979-324E-8CE2-DDD03FAB4342}" type="slidenum">
              <a:rPr lang="en-US" smtClean="0"/>
              <a:t>‹#›</a:t>
            </a:fld>
            <a:endParaRPr lang="en-US"/>
          </a:p>
        </p:txBody>
      </p:sp>
    </p:spTree>
    <p:extLst>
      <p:ext uri="{BB962C8B-B14F-4D97-AF65-F5344CB8AC3E}">
        <p14:creationId xmlns:p14="http://schemas.microsoft.com/office/powerpoint/2010/main" val="15015860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3" Type="http://schemas.openxmlformats.org/officeDocument/2006/relationships/hyperlink" Target="applewebdata://648813F0-D0E4-41C9-A76B-F6FECDD29636/#_ENREF_4_12" TargetMode="External"/><Relationship Id="rId4" Type="http://schemas.openxmlformats.org/officeDocument/2006/relationships/hyperlink" Target="applewebdata://648813F0-D0E4-41C9-A76B-F6FECDD29636/#_ENREF_4_22" TargetMode="External"/><Relationship Id="rId5" Type="http://schemas.openxmlformats.org/officeDocument/2006/relationships/hyperlink" Target="applewebdata://648813F0-D0E4-41C9-A76B-F6FECDD29636/#_ENREF_4_6" TargetMode="External"/><Relationship Id="rId6" Type="http://schemas.openxmlformats.org/officeDocument/2006/relationships/hyperlink" Target="applewebdata://648813F0-D0E4-41C9-A76B-F6FECDD29636/#_ENREF_4_9" TargetMode="External"/><Relationship Id="rId7" Type="http://schemas.openxmlformats.org/officeDocument/2006/relationships/hyperlink" Target="applewebdata://648813F0-D0E4-41C9-A76B-F6FECDD29636/#_ENREF_4_7" TargetMode="External"/><Relationship Id="rId8" Type="http://schemas.openxmlformats.org/officeDocument/2006/relationships/hyperlink" Target="applewebdata://648813F0-D0E4-41C9-A76B-F6FECDD29636/#_ENREF_4_20" TargetMode="External"/><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3" Type="http://schemas.openxmlformats.org/officeDocument/2006/relationships/hyperlink" Target="applewebdata://E4F94C37-9D51-4239-BAB9-CC92C31B6898/#_ENREF_4_17" TargetMode="External"/><Relationship Id="rId4" Type="http://schemas.openxmlformats.org/officeDocument/2006/relationships/hyperlink" Target="applewebdata://E4F94C37-9D51-4239-BAB9-CC92C31B6898/#_ENREF_4_18" TargetMode="External"/><Relationship Id="rId5" Type="http://schemas.openxmlformats.org/officeDocument/2006/relationships/hyperlink" Target="applewebdata://E4F94C37-9D51-4239-BAB9-CC92C31B6898/#_ENREF_4_2" TargetMode="External"/><Relationship Id="rId6" Type="http://schemas.openxmlformats.org/officeDocument/2006/relationships/hyperlink" Target="applewebdata://E4F94C37-9D51-4239-BAB9-CC92C31B6898/#_ENREF_4_3" TargetMode="External"/><Relationship Id="rId7" Type="http://schemas.openxmlformats.org/officeDocument/2006/relationships/hyperlink" Target="applewebdata://E4F94C37-9D51-4239-BAB9-CC92C31B6898/#_ENREF_4_19" TargetMode="External"/><Relationship Id="rId8" Type="http://schemas.openxmlformats.org/officeDocument/2006/relationships/hyperlink" Target="applewebdata://E4F94C37-9D51-4239-BAB9-CC92C31B6898/#_ENREF_4_5" TargetMode="External"/><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3" Type="http://schemas.openxmlformats.org/officeDocument/2006/relationships/hyperlink" Target="applewebdata://4B409D31-92A0-4A35-9ABD-A84177F9402C/#_ENREF_4_11" TargetMode="External"/><Relationship Id="rId4" Type="http://schemas.openxmlformats.org/officeDocument/2006/relationships/hyperlink" Target="applewebdata://4B409D31-92A0-4A35-9ABD-A84177F9402C/#_ENREF_4_14" TargetMode="External"/><Relationship Id="rId5" Type="http://schemas.openxmlformats.org/officeDocument/2006/relationships/hyperlink" Target="applewebdata://4B409D31-92A0-4A35-9ABD-A84177F9402C/#_ENREF_4_24" TargetMode="External"/><Relationship Id="rId6" Type="http://schemas.openxmlformats.org/officeDocument/2006/relationships/hyperlink" Target="applewebdata://4B409D31-92A0-4A35-9ABD-A84177F9402C/#_ENREF_4_16" TargetMode="External"/><Relationship Id="rId7" Type="http://schemas.openxmlformats.org/officeDocument/2006/relationships/hyperlink" Target="applewebdata://4B409D31-92A0-4A35-9ABD-A84177F9402C/#_ENREF_4_10" TargetMode="External"/><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3" Type="http://schemas.openxmlformats.org/officeDocument/2006/relationships/hyperlink" Target="applewebdata://10479262-E5A3-40B2-900E-D820C0A0C3F0/#_ENREF_4_1" TargetMode="External"/><Relationship Id="rId4" Type="http://schemas.openxmlformats.org/officeDocument/2006/relationships/hyperlink" Target="applewebdata://10479262-E5A3-40B2-900E-D820C0A0C3F0/#_ENREF_4_13" TargetMode="External"/><Relationship Id="rId5" Type="http://schemas.openxmlformats.org/officeDocument/2006/relationships/hyperlink" Target="applewebdata://10479262-E5A3-40B2-900E-D820C0A0C3F0/#_ENREF_4_23" TargetMode="External"/><Relationship Id="rId6" Type="http://schemas.openxmlformats.org/officeDocument/2006/relationships/hyperlink" Target="applewebdata://823C06A0-B237-4FAD-97D6-21637D3359E3/#_ENREF_4_8" TargetMode="External"/><Relationship Id="rId7" Type="http://schemas.openxmlformats.org/officeDocument/2006/relationships/hyperlink" Target="applewebdata://823C06A0-B237-4FAD-97D6-21637D3359E3/#_ENREF_4_15" TargetMode="External"/><Relationship Id="rId8" Type="http://schemas.openxmlformats.org/officeDocument/2006/relationships/hyperlink" Target="applewebdata://823C06A0-B237-4FAD-97D6-21637D3359E3/#_ENREF_4_21" TargetMode="External"/><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BD633B-0979-324E-8CE2-DDD03FAB4342}" type="slidenum">
              <a:rPr lang="en-US" smtClean="0"/>
              <a:t>1</a:t>
            </a:fld>
            <a:endParaRPr lang="en-US"/>
          </a:p>
        </p:txBody>
      </p:sp>
    </p:spTree>
    <p:extLst>
      <p:ext uri="{BB962C8B-B14F-4D97-AF65-F5344CB8AC3E}">
        <p14:creationId xmlns:p14="http://schemas.microsoft.com/office/powerpoint/2010/main" val="1233805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Hopefully, hearing ethics and morals makes you think of good things and good people. There are numerous, possibly countless, examples of ethical research in criminal justice and criminology. However, there are also a much smaller number of past studies that provide exemplary guidelines of how</a:t>
            </a:r>
            <a:r>
              <a:rPr lang="en-US" sz="1200" i="1" kern="1200" dirty="0" smtClean="0">
                <a:solidFill>
                  <a:schemeClr val="tx1"/>
                </a:solidFill>
                <a:effectLst/>
                <a:latin typeface="+mn-lt"/>
                <a:ea typeface="+mn-ea"/>
                <a:cs typeface="+mn-cs"/>
              </a:rPr>
              <a:t> not</a:t>
            </a:r>
            <a:r>
              <a:rPr lang="en-US" sz="1200" kern="1200" dirty="0" smtClean="0">
                <a:solidFill>
                  <a:schemeClr val="tx1"/>
                </a:solidFill>
                <a:effectLst/>
                <a:latin typeface="+mn-lt"/>
                <a:ea typeface="+mn-ea"/>
                <a:cs typeface="+mn-cs"/>
              </a:rPr>
              <a:t> to conduct research ethically. We are going to look at some of these examples; and later, examine why they were wrong. Sometimes unethical research studies can show how one can get “caught up” in the moment and likely lacks intent to commit harm to others. Other unethical studies reveal that sometimes— there is no excuse for the unethical behavior of researchers—at times, people are just the worst. </a:t>
            </a:r>
          </a:p>
          <a:p>
            <a:r>
              <a:rPr lang="en-US" sz="1200" kern="1200" dirty="0" smtClean="0">
                <a:solidFill>
                  <a:schemeClr val="tx1"/>
                </a:solidFill>
                <a:effectLst/>
                <a:latin typeface="+mn-lt"/>
                <a:ea typeface="+mn-ea"/>
                <a:cs typeface="+mn-cs"/>
              </a:rPr>
              <a:t>The one thing all these studies have in common is that they failed to follow the rules of ethical research. These rules (which we will later discuss) violate at least one of the guidelines in the code of conduct: </a:t>
            </a:r>
            <a:r>
              <a:rPr lang="en-US" sz="1200" b="1" i="1" kern="1200" dirty="0" smtClean="0">
                <a:solidFill>
                  <a:schemeClr val="tx1"/>
                </a:solidFill>
                <a:effectLst/>
                <a:latin typeface="+mn-lt"/>
                <a:ea typeface="+mn-ea"/>
                <a:cs typeface="+mn-cs"/>
              </a:rPr>
              <a:t>respect</a:t>
            </a:r>
            <a:r>
              <a:rPr lang="en-US" sz="1200" kern="1200" dirty="0" smtClean="0">
                <a:solidFill>
                  <a:schemeClr val="tx1"/>
                </a:solidFill>
                <a:effectLst/>
                <a:latin typeface="+mn-lt"/>
                <a:ea typeface="+mn-ea"/>
                <a:cs typeface="+mn-cs"/>
              </a:rPr>
              <a:t>, </a:t>
            </a:r>
            <a:r>
              <a:rPr lang="en-US" sz="1200" b="1" i="1" kern="1200" dirty="0" smtClean="0">
                <a:solidFill>
                  <a:schemeClr val="tx1"/>
                </a:solidFill>
                <a:effectLst/>
                <a:latin typeface="+mn-lt"/>
                <a:ea typeface="+mn-ea"/>
                <a:cs typeface="+mn-cs"/>
              </a:rPr>
              <a:t>responsibility</a:t>
            </a:r>
            <a:r>
              <a:rPr lang="en-US" sz="1200" kern="1200" dirty="0" smtClean="0">
                <a:solidFill>
                  <a:schemeClr val="tx1"/>
                </a:solidFill>
                <a:effectLst/>
                <a:latin typeface="+mn-lt"/>
                <a:ea typeface="+mn-ea"/>
                <a:cs typeface="+mn-cs"/>
              </a:rPr>
              <a:t>, and/or </a:t>
            </a:r>
            <a:r>
              <a:rPr lang="en-US" sz="1200" b="1" i="1" kern="1200" dirty="0" smtClean="0">
                <a:solidFill>
                  <a:schemeClr val="tx1"/>
                </a:solidFill>
                <a:effectLst/>
                <a:latin typeface="+mn-lt"/>
                <a:ea typeface="+mn-ea"/>
                <a:cs typeface="+mn-cs"/>
              </a:rPr>
              <a:t>equal treatment of others</a:t>
            </a:r>
            <a:r>
              <a:rPr lang="en-US" sz="1200" i="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7D2BB01-582F-7240-8E81-3BFEB3BF925C}" type="slidenum">
              <a:rPr lang="en-US" smtClean="0"/>
              <a:t>2</a:t>
            </a:fld>
            <a:endParaRPr lang="en-US"/>
          </a:p>
        </p:txBody>
      </p:sp>
    </p:spTree>
    <p:extLst>
      <p:ext uri="{BB962C8B-B14F-4D97-AF65-F5344CB8AC3E}">
        <p14:creationId xmlns:p14="http://schemas.microsoft.com/office/powerpoint/2010/main" val="20768770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r>
              <a:rPr lang="en-US" sz="1200" b="1" kern="1200" dirty="0" smtClean="0">
                <a:solidFill>
                  <a:schemeClr val="tx1"/>
                </a:solidFill>
                <a:effectLst/>
                <a:latin typeface="+mn-lt"/>
                <a:ea typeface="+mn-ea"/>
                <a:cs typeface="+mn-cs"/>
              </a:rPr>
              <a:t>Tuskegee Syphilis Study</a:t>
            </a:r>
          </a:p>
          <a:p>
            <a:r>
              <a:rPr lang="en-US" sz="1200" kern="1200" dirty="0" smtClean="0">
                <a:solidFill>
                  <a:schemeClr val="tx1"/>
                </a:solidFill>
                <a:effectLst/>
                <a:latin typeface="+mn-lt"/>
                <a:ea typeface="+mn-ea"/>
                <a:cs typeface="+mn-cs"/>
              </a:rPr>
              <a:t>Remember, we said that sometimes, people are the worst. In 1932, some government researchers who worked for the </a:t>
            </a:r>
            <a:r>
              <a:rPr lang="en-US" sz="1200" b="1" i="1" kern="1200" dirty="0" smtClean="0">
                <a:solidFill>
                  <a:schemeClr val="tx1"/>
                </a:solidFill>
                <a:effectLst/>
                <a:latin typeface="+mn-lt"/>
                <a:ea typeface="+mn-ea"/>
                <a:cs typeface="+mn-cs"/>
              </a:rPr>
              <a:t>Public Health Service</a:t>
            </a:r>
            <a:r>
              <a:rPr lang="en-US" sz="1200" kern="1200" dirty="0" smtClean="0">
                <a:solidFill>
                  <a:schemeClr val="tx1"/>
                </a:solidFill>
                <a:effectLst/>
                <a:latin typeface="+mn-lt"/>
                <a:ea typeface="+mn-ea"/>
                <a:cs typeface="+mn-cs"/>
              </a:rPr>
              <a:t> (PHS), decided they wanted to see what happens to someone who was infected with Syphilis. At the time, this seemed like a worthy goal—there was no treatment and we really did not understand how Syphilis affected an individual throughout their lifetime. Originally, the study was supposed to last about a year; however, it ended up lasting over forty. This study is often referred to as the </a:t>
            </a:r>
            <a:r>
              <a:rPr lang="en-US" sz="1200" b="1" i="1" kern="1200" dirty="0" smtClean="0">
                <a:solidFill>
                  <a:schemeClr val="tx1"/>
                </a:solidFill>
                <a:effectLst/>
                <a:latin typeface="+mn-lt"/>
                <a:ea typeface="+mn-ea"/>
                <a:cs typeface="+mn-cs"/>
              </a:rPr>
              <a:t>Tuskegee Study</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researchers teamed up with Tuskegee University, which is a historically black college located in Alabama. Prior to starting this study, there had already been syphilis testing in this area of over 4,000 men and women. The researchers decided to recruit only men who were over the age of 25, and initially, they ended up with a sample of 408 men. [</a:t>
            </a:r>
            <a:r>
              <a:rPr lang="en-US" sz="1200" u="none" strike="noStrike" kern="1200" dirty="0" smtClean="0">
                <a:solidFill>
                  <a:schemeClr val="tx1"/>
                </a:solidFill>
                <a:effectLst/>
                <a:latin typeface="+mn-lt"/>
                <a:ea typeface="+mn-ea"/>
                <a:cs typeface="+mn-cs"/>
                <a:hlinkClick r:id="rId3" action="ppaction://hlinkfile" tooltip="Gray, 1998 #16332"/>
              </a:rPr>
              <a:t>12</a:t>
            </a:r>
            <a:r>
              <a:rPr lang="en-US" sz="1200" kern="1200" dirty="0" smtClean="0">
                <a:solidFill>
                  <a:schemeClr val="tx1"/>
                </a:solidFill>
                <a:effectLst/>
                <a:latin typeface="+mn-lt"/>
                <a:ea typeface="+mn-ea"/>
                <a:cs typeface="+mn-cs"/>
              </a:rPr>
              <a:t>] Later, they added a </a:t>
            </a:r>
            <a:r>
              <a:rPr lang="en-US" sz="1200" b="1" i="1" kern="1200" dirty="0" smtClean="0">
                <a:solidFill>
                  <a:schemeClr val="tx1"/>
                </a:solidFill>
                <a:effectLst/>
                <a:latin typeface="+mn-lt"/>
                <a:ea typeface="+mn-ea"/>
                <a:cs typeface="+mn-cs"/>
              </a:rPr>
              <a:t>control group</a:t>
            </a:r>
            <a:r>
              <a:rPr lang="en-US" sz="1200" kern="1200" dirty="0" smtClean="0">
                <a:solidFill>
                  <a:schemeClr val="tx1"/>
                </a:solidFill>
                <a:effectLst/>
                <a:latin typeface="+mn-lt"/>
                <a:ea typeface="+mn-ea"/>
                <a:cs typeface="+mn-cs"/>
              </a:rPr>
              <a:t>--a group of 200 men who were relatively the same demographically as the original sampled group, but had not contracted syphilis. For the researchers to recruit and keep the men participating, they offered them free medical treatment, sporadic meals, and transportation. When some of the men died, the researchers wanted to conduct autopsies to further their understanding of the physical effects of syphilis. So, they offered free burial insurance to the families of these men in exchange for allowing them to conduct autopsies. </a:t>
            </a:r>
          </a:p>
          <a:p>
            <a:r>
              <a:rPr lang="en-US" sz="1200" kern="1200" dirty="0" smtClean="0">
                <a:solidFill>
                  <a:schemeClr val="tx1"/>
                </a:solidFill>
                <a:effectLst/>
                <a:latin typeface="+mn-lt"/>
                <a:ea typeface="+mn-ea"/>
                <a:cs typeface="+mn-cs"/>
              </a:rPr>
              <a:t>While this all sounds on the “up and up” here’s where the issues start: one, the men who had syphilis were not told they had syphilis, but instead, were told they had “bad blood,” which was treated with iron tonic and aspirin. [</a:t>
            </a:r>
            <a:r>
              <a:rPr lang="en-US" sz="1200" u="none" strike="noStrike" kern="1200" dirty="0" smtClean="0">
                <a:solidFill>
                  <a:schemeClr val="tx1"/>
                </a:solidFill>
                <a:effectLst/>
                <a:latin typeface="+mn-lt"/>
                <a:ea typeface="+mn-ea"/>
                <a:cs typeface="+mn-cs"/>
                <a:hlinkClick r:id="rId4" action="ppaction://hlinkfile" tooltip="Reverby, 2009 #16331"/>
              </a:rPr>
              <a:t>22</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While the unethical behavior here is bad enough, there is one key detail omitted: all the participants were black men. Also, it gets worse. Eleven years after the start of the study, a treatment for syphilis was introduced: Penicillin. By 1947, it was being widely used to treat syphilis. Yet, the Tuskegee study continued, the men were still not informed that they had syphilis, and the treatment was withheld from all the men. Instead of seeing Penicillin as a blessing to treat their participants, the researchers saw it as a threat to their study! [</a:t>
            </a:r>
            <a:r>
              <a:rPr lang="en-US" sz="1200" u="none" strike="noStrike" kern="1200" dirty="0" smtClean="0">
                <a:solidFill>
                  <a:schemeClr val="tx1"/>
                </a:solidFill>
                <a:effectLst/>
                <a:latin typeface="+mn-lt"/>
                <a:ea typeface="+mn-ea"/>
                <a:cs typeface="+mn-cs"/>
                <a:hlinkClick r:id="rId5" action="ppaction://hlinkfile" tooltip="Christensen, 2011 #27"/>
              </a:rPr>
              <a:t>6</a:t>
            </a:r>
            <a:r>
              <a:rPr lang="en-US" sz="1200" kern="1200" dirty="0" smtClean="0">
                <a:solidFill>
                  <a:schemeClr val="tx1"/>
                </a:solidFill>
                <a:effectLst/>
                <a:latin typeface="+mn-lt"/>
                <a:ea typeface="+mn-ea"/>
                <a:cs typeface="+mn-cs"/>
              </a:rPr>
              <a:t>, </a:t>
            </a:r>
            <a:r>
              <a:rPr lang="en-US" sz="1200" u="none" strike="noStrike" kern="1200" dirty="0" smtClean="0">
                <a:solidFill>
                  <a:schemeClr val="tx1"/>
                </a:solidFill>
                <a:effectLst/>
                <a:latin typeface="+mn-lt"/>
                <a:ea typeface="+mn-ea"/>
                <a:cs typeface="+mn-cs"/>
                <a:hlinkClick r:id="rId6" action="ppaction://hlinkfile" tooltip="Gliner, 2011 #28"/>
              </a:rPr>
              <a:t>9</a:t>
            </a:r>
            <a:r>
              <a:rPr lang="en-US" sz="1200" kern="1200" dirty="0" smtClean="0">
                <a:solidFill>
                  <a:schemeClr val="tx1"/>
                </a:solidFill>
                <a:effectLst/>
                <a:latin typeface="+mn-lt"/>
                <a:ea typeface="+mn-ea"/>
                <a:cs typeface="+mn-cs"/>
              </a:rPr>
              <a:t>] The researchers not only failed to provide the treatment to their participants, they actually made sure others refused to provide it to them. When treatment became available in Birmingham (not too far from Tuskegee) and eventually mobile treatment came to the area, a nurse who worked for the study told those administering the treatment that the syphilis study participants were to be refused treatment. [</a:t>
            </a:r>
            <a:r>
              <a:rPr lang="en-US" sz="1200" u="none" strike="noStrike" kern="1200" dirty="0" smtClean="0">
                <a:solidFill>
                  <a:schemeClr val="tx1"/>
                </a:solidFill>
                <a:effectLst/>
                <a:latin typeface="+mn-lt"/>
                <a:ea typeface="+mn-ea"/>
                <a:cs typeface="+mn-cs"/>
                <a:hlinkClick r:id="rId5" action="ppaction://hlinkfile" tooltip="Christensen, 2011 #27"/>
              </a:rPr>
              <a:t>6</a:t>
            </a:r>
            <a:r>
              <a:rPr lang="en-US" sz="1200" kern="1200" dirty="0" smtClean="0">
                <a:solidFill>
                  <a:schemeClr val="tx1"/>
                </a:solidFill>
                <a:effectLst/>
                <a:latin typeface="+mn-lt"/>
                <a:ea typeface="+mn-ea"/>
                <a:cs typeface="+mn-cs"/>
              </a:rPr>
              <a:t>, </a:t>
            </a:r>
            <a:r>
              <a:rPr lang="en-US" sz="1200" u="none" strike="noStrike" kern="1200" dirty="0" smtClean="0">
                <a:solidFill>
                  <a:schemeClr val="tx1"/>
                </a:solidFill>
                <a:effectLst/>
                <a:latin typeface="+mn-lt"/>
                <a:ea typeface="+mn-ea"/>
                <a:cs typeface="+mn-cs"/>
                <a:hlinkClick r:id="rId3" action="ppaction://hlinkfile" tooltip="Gray, 1998 #16332"/>
              </a:rPr>
              <a:t>12</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What’s really perplexing is that the </a:t>
            </a:r>
            <a:r>
              <a:rPr lang="en-US" sz="1200" b="1" i="1" kern="1200" dirty="0" smtClean="0">
                <a:solidFill>
                  <a:schemeClr val="tx1"/>
                </a:solidFill>
                <a:effectLst/>
                <a:latin typeface="+mn-lt"/>
                <a:ea typeface="+mn-ea"/>
                <a:cs typeface="+mn-cs"/>
              </a:rPr>
              <a:t>Center for Disease Control</a:t>
            </a:r>
            <a:r>
              <a:rPr lang="en-US" sz="1200" kern="1200" dirty="0" smtClean="0">
                <a:solidFill>
                  <a:schemeClr val="tx1"/>
                </a:solidFill>
                <a:effectLst/>
                <a:latin typeface="+mn-lt"/>
                <a:ea typeface="+mn-ea"/>
                <a:cs typeface="+mn-cs"/>
              </a:rPr>
              <a:t> reviewed the study in 1969—and said it was fine to continue until all the patients died. Another employee of Public Health Service (PHS) </a:t>
            </a:r>
            <a:r>
              <a:rPr lang="en-US" sz="1200" b="1" i="1" kern="1200" dirty="0" smtClean="0">
                <a:solidFill>
                  <a:schemeClr val="tx1"/>
                </a:solidFill>
                <a:effectLst/>
                <a:latin typeface="+mn-lt"/>
                <a:ea typeface="+mn-ea"/>
                <a:cs typeface="+mn-cs"/>
              </a:rPr>
              <a:t>Peter </a:t>
            </a:r>
            <a:r>
              <a:rPr lang="en-US" sz="1200" b="1" i="1" kern="1200" dirty="0" err="1" smtClean="0">
                <a:solidFill>
                  <a:schemeClr val="tx1"/>
                </a:solidFill>
                <a:effectLst/>
                <a:latin typeface="+mn-lt"/>
                <a:ea typeface="+mn-ea"/>
                <a:cs typeface="+mn-cs"/>
              </a:rPr>
              <a:t>Buxtun</a:t>
            </a:r>
            <a:r>
              <a:rPr lang="en-US" sz="1200" kern="1200" dirty="0" smtClean="0">
                <a:solidFill>
                  <a:schemeClr val="tx1"/>
                </a:solidFill>
                <a:effectLst/>
                <a:latin typeface="+mn-lt"/>
                <a:ea typeface="+mn-ea"/>
                <a:cs typeface="+mn-cs"/>
              </a:rPr>
              <a:t>, was working in California when he became aware of the study. He attempted to challenge the study with others at PHS, but to no avail. Finally, in 1972, he became a whistleblower and AP picked up the story, which made the public aware of the treatment.[</a:t>
            </a:r>
            <a:r>
              <a:rPr lang="en-US" sz="1200" u="none" strike="noStrike" kern="1200" dirty="0" smtClean="0">
                <a:solidFill>
                  <a:schemeClr val="tx1"/>
                </a:solidFill>
                <a:effectLst/>
                <a:latin typeface="+mn-lt"/>
                <a:ea typeface="+mn-ea"/>
                <a:cs typeface="+mn-cs"/>
                <a:hlinkClick r:id="rId5" action="ppaction://hlinkfile" tooltip="Christensen, 2011 #27"/>
              </a:rPr>
              <a:t>6</a:t>
            </a:r>
            <a:r>
              <a:rPr lang="en-US" sz="1200" kern="1200" dirty="0" smtClean="0">
                <a:solidFill>
                  <a:schemeClr val="tx1"/>
                </a:solidFill>
                <a:effectLst/>
                <a:latin typeface="+mn-lt"/>
                <a:ea typeface="+mn-ea"/>
                <a:cs typeface="+mn-cs"/>
              </a:rPr>
              <a:t>] The NAACP filed a lawsuit on behalf of the participants, which was settled in 1975 for ten million dollars. Additionally, the men who had participated, and eventually their immediate families, were provided with lifetime medical benefits. [</a:t>
            </a:r>
            <a:r>
              <a:rPr lang="en-US" sz="1200" u="none" strike="noStrike" kern="1200" dirty="0" smtClean="0">
                <a:solidFill>
                  <a:schemeClr val="tx1"/>
                </a:solidFill>
                <a:effectLst/>
                <a:latin typeface="+mn-lt"/>
                <a:ea typeface="+mn-ea"/>
                <a:cs typeface="+mn-cs"/>
                <a:hlinkClick r:id="rId7" action="ppaction://hlinkfile" tooltip="Control, 2017 #37"/>
              </a:rPr>
              <a:t>7</a:t>
            </a:r>
            <a:r>
              <a:rPr lang="en-US" sz="1200" kern="1200" dirty="0" smtClean="0">
                <a:solidFill>
                  <a:schemeClr val="tx1"/>
                </a:solidFill>
                <a:effectLst/>
                <a:latin typeface="+mn-lt"/>
                <a:ea typeface="+mn-ea"/>
                <a:cs typeface="+mn-cs"/>
              </a:rPr>
              <a:t>] However, it was not until 1997, 65 years after the study had started, that there was an actual apology, which came from President Clinton who apologized on behalf of the nation. [</a:t>
            </a:r>
            <a:r>
              <a:rPr lang="en-US" sz="1200" u="none" strike="noStrike" kern="1200" dirty="0" smtClean="0">
                <a:solidFill>
                  <a:schemeClr val="tx1"/>
                </a:solidFill>
                <a:effectLst/>
                <a:latin typeface="+mn-lt"/>
                <a:ea typeface="+mn-ea"/>
                <a:cs typeface="+mn-cs"/>
                <a:hlinkClick r:id="rId8" action="ppaction://hlinkfile" tooltip="Prevention, 20171997 #38"/>
              </a:rPr>
              <a:t>20</a:t>
            </a:r>
            <a:r>
              <a:rPr lang="en-US" sz="1200" kern="1200" dirty="0" smtClean="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7D2BB01-582F-7240-8E81-3BFEB3BF925C}" type="slidenum">
              <a:rPr lang="en-US" smtClean="0"/>
              <a:t>3</a:t>
            </a:fld>
            <a:endParaRPr lang="en-US"/>
          </a:p>
        </p:txBody>
      </p:sp>
    </p:spTree>
    <p:extLst>
      <p:ext uri="{BB962C8B-B14F-4D97-AF65-F5344CB8AC3E}">
        <p14:creationId xmlns:p14="http://schemas.microsoft.com/office/powerpoint/2010/main" val="5814661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the 1960s, a Yale psychologist by the name of </a:t>
            </a:r>
            <a:r>
              <a:rPr lang="en-US" sz="1200" b="1" i="1" kern="1200" dirty="0" smtClean="0">
                <a:solidFill>
                  <a:schemeClr val="tx1"/>
                </a:solidFill>
                <a:effectLst/>
                <a:latin typeface="+mn-lt"/>
                <a:ea typeface="+mn-ea"/>
                <a:cs typeface="+mn-cs"/>
              </a:rPr>
              <a:t>Stanly Milgram</a:t>
            </a:r>
            <a:r>
              <a:rPr lang="en-US" sz="1200" kern="1200" dirty="0" smtClean="0">
                <a:solidFill>
                  <a:schemeClr val="tx1"/>
                </a:solidFill>
                <a:effectLst/>
                <a:latin typeface="+mn-lt"/>
                <a:ea typeface="+mn-ea"/>
                <a:cs typeface="+mn-cs"/>
              </a:rPr>
              <a:t> became curious about why some people follow orders, even when those orders just seem wrong. This all stemmed from him learning about Nazi war criminals and wondering whether they were independent thinkers who acted on their own accord or if they were in fact, just obeying authority figures. Thus, he began to develop a study called “</a:t>
            </a:r>
            <a:r>
              <a:rPr lang="en-US" sz="1200" b="1" i="1" kern="1200" dirty="0" smtClean="0">
                <a:solidFill>
                  <a:schemeClr val="tx1"/>
                </a:solidFill>
                <a:effectLst/>
                <a:latin typeface="+mn-lt"/>
                <a:ea typeface="+mn-ea"/>
                <a:cs typeface="+mn-cs"/>
              </a:rPr>
              <a:t>Obedience to Authority</a:t>
            </a:r>
            <a:r>
              <a:rPr lang="en-US" sz="1200" kern="1200" dirty="0" smtClean="0">
                <a:solidFill>
                  <a:schemeClr val="tx1"/>
                </a:solidFill>
                <a:effectLst/>
                <a:latin typeface="+mn-lt"/>
                <a:ea typeface="+mn-ea"/>
                <a:cs typeface="+mn-cs"/>
              </a:rPr>
              <a:t>” [</a:t>
            </a:r>
            <a:r>
              <a:rPr lang="en-US" sz="1200" u="none" strike="noStrike" kern="1200" dirty="0" smtClean="0">
                <a:solidFill>
                  <a:schemeClr val="tx1"/>
                </a:solidFill>
                <a:effectLst/>
                <a:latin typeface="+mn-lt"/>
                <a:ea typeface="+mn-ea"/>
                <a:cs typeface="+mn-cs"/>
                <a:hlinkClick r:id="rId3" action="ppaction://hlinkfile" tooltip="Milgram, 1963 #33"/>
              </a:rPr>
              <a:t>17</a:t>
            </a:r>
            <a:r>
              <a:rPr lang="en-US" sz="1200" kern="1200" dirty="0" smtClean="0">
                <a:solidFill>
                  <a:schemeClr val="tx1"/>
                </a:solidFill>
                <a:effectLst/>
                <a:latin typeface="+mn-lt"/>
                <a:ea typeface="+mn-ea"/>
                <a:cs typeface="+mn-cs"/>
              </a:rPr>
              <a:t>, </a:t>
            </a:r>
            <a:r>
              <a:rPr lang="en-US" sz="1200" u="none" strike="noStrike" kern="1200" dirty="0" smtClean="0">
                <a:solidFill>
                  <a:schemeClr val="tx1"/>
                </a:solidFill>
                <a:effectLst/>
                <a:latin typeface="+mn-lt"/>
                <a:ea typeface="+mn-ea"/>
                <a:cs typeface="+mn-cs"/>
                <a:hlinkClick r:id="rId4" action="ppaction://hlinkfile" tooltip="Milgram, 1974 #36"/>
              </a:rPr>
              <a:t>18</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Here is an example of the experiment procedure: Three people were involved in each session of the experiment: the researcher, the teacher, and the student. The “teacher” was a voluntary participant in the study. While the student was in another room, the researcher would instruct the teacher to ask questions. When the student answered incorrectly, the researcher would instruct the teacher to push a button, which would deliver an electric shock to the student. For each subsequent question the student got wrong, the shock would increase by 15 volts, with the maximum being 450 volts. Here’s the kicker: the “student” was not a volunteer, but a member of Milgram’s research team, and the “student” was </a:t>
            </a:r>
            <a:r>
              <a:rPr lang="en-US" sz="1200" i="1" kern="1200" dirty="0" smtClean="0">
                <a:solidFill>
                  <a:schemeClr val="tx1"/>
                </a:solidFill>
                <a:effectLst/>
                <a:latin typeface="+mn-lt"/>
                <a:ea typeface="+mn-ea"/>
                <a:cs typeface="+mn-cs"/>
              </a:rPr>
              <a:t>never actually shocked; </a:t>
            </a:r>
            <a:r>
              <a:rPr lang="en-US" sz="1200" kern="1200" dirty="0" smtClean="0">
                <a:solidFill>
                  <a:schemeClr val="tx1"/>
                </a:solidFill>
                <a:effectLst/>
                <a:latin typeface="+mn-lt"/>
                <a:ea typeface="+mn-ea"/>
                <a:cs typeface="+mn-cs"/>
              </a:rPr>
              <a:t>it was all a hoax. </a:t>
            </a:r>
          </a:p>
          <a:p>
            <a:r>
              <a:rPr lang="en-US" sz="1200" kern="1200" dirty="0" smtClean="0">
                <a:solidFill>
                  <a:schemeClr val="tx1"/>
                </a:solidFill>
                <a:effectLst/>
                <a:latin typeface="+mn-lt"/>
                <a:ea typeface="+mn-ea"/>
                <a:cs typeface="+mn-cs"/>
              </a:rPr>
              <a:t>After the session was completed, Milgram reported that he debriefed each participant to let them know it was a ruse. Milgram wrote that his goal was to see how far people would go just because an authority figure (the researcher in a lab coat) told them to continue, as it was necessary for the experiment—he found that over 60% continued to “shock” the student to maximum voltage. </a:t>
            </a:r>
          </a:p>
          <a:p>
            <a:r>
              <a:rPr lang="en-US" sz="1200" kern="1200" dirty="0" smtClean="0">
                <a:solidFill>
                  <a:schemeClr val="tx1"/>
                </a:solidFill>
                <a:effectLst/>
                <a:latin typeface="+mn-lt"/>
                <a:ea typeface="+mn-ea"/>
                <a:cs typeface="+mn-cs"/>
              </a:rPr>
              <a:t>Perhaps this does not seem that bad—no one was being physically harmed, which at least gives Milgram a leg up in his study compared to Tuskegee. However, there was concern regarding psychological harm. First, the methods he used for debriefing were quite vague, leading some to wonder what methods he was using to debrief participants [</a:t>
            </a:r>
            <a:r>
              <a:rPr lang="en-US" sz="1200" u="none" strike="noStrike" kern="1200" dirty="0" smtClean="0">
                <a:solidFill>
                  <a:schemeClr val="tx1"/>
                </a:solidFill>
                <a:effectLst/>
                <a:latin typeface="+mn-lt"/>
                <a:ea typeface="+mn-ea"/>
                <a:cs typeface="+mn-cs"/>
                <a:hlinkClick r:id="rId5" action="ppaction://hlinkfile" tooltip="Baumrind, 1964 #35"/>
              </a:rPr>
              <a:t>2</a:t>
            </a:r>
            <a:r>
              <a:rPr lang="en-US" sz="1200" kern="1200" dirty="0" smtClean="0">
                <a:solidFill>
                  <a:schemeClr val="tx1"/>
                </a:solidFill>
                <a:effectLst/>
                <a:latin typeface="+mn-lt"/>
                <a:ea typeface="+mn-ea"/>
                <a:cs typeface="+mn-cs"/>
              </a:rPr>
              <a:t>]. Milgram argued that in later follow-ups with participants, they were generally thankful and glad they had participated in the study. However, some participants have reported a long-term need for psychological care, as well as high levels of stress and anxiety. [</a:t>
            </a:r>
            <a:r>
              <a:rPr lang="en-US" sz="1200" u="none" strike="noStrike" kern="1200" dirty="0" smtClean="0">
                <a:solidFill>
                  <a:schemeClr val="tx1"/>
                </a:solidFill>
                <a:effectLst/>
                <a:latin typeface="+mn-lt"/>
                <a:ea typeface="+mn-ea"/>
                <a:cs typeface="+mn-cs"/>
                <a:hlinkClick r:id="rId6" action="ppaction://hlinkfile" tooltip="Blass, 2004 #16333"/>
              </a:rPr>
              <a:t>3</a:t>
            </a:r>
            <a:r>
              <a:rPr lang="en-US" sz="1200" kern="1200" dirty="0" smtClean="0">
                <a:solidFill>
                  <a:schemeClr val="tx1"/>
                </a:solidFill>
                <a:effectLst/>
                <a:latin typeface="+mn-lt"/>
                <a:ea typeface="+mn-ea"/>
                <a:cs typeface="+mn-cs"/>
              </a:rPr>
              <a:t>, </a:t>
            </a:r>
            <a:r>
              <a:rPr lang="en-US" sz="1200" u="none" strike="noStrike" kern="1200" dirty="0" smtClean="0">
                <a:solidFill>
                  <a:schemeClr val="tx1"/>
                </a:solidFill>
                <a:effectLst/>
                <a:latin typeface="+mn-lt"/>
                <a:ea typeface="+mn-ea"/>
                <a:cs typeface="+mn-cs"/>
                <a:hlinkClick r:id="rId7" action="ppaction://hlinkfile" tooltip="Perry, 2014 #2"/>
              </a:rPr>
              <a:t>19</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Later investigations revealed even more issues with what Milgram had reported—or more, what he failed to report. In reviewing Milgram’s research, </a:t>
            </a:r>
            <a:r>
              <a:rPr lang="en-US" sz="1200" b="1" i="1" kern="1200" dirty="0" smtClean="0">
                <a:solidFill>
                  <a:schemeClr val="tx1"/>
                </a:solidFill>
                <a:effectLst/>
                <a:latin typeface="+mn-lt"/>
                <a:ea typeface="+mn-ea"/>
                <a:cs typeface="+mn-cs"/>
              </a:rPr>
              <a:t>Gina Perry</a:t>
            </a:r>
            <a:r>
              <a:rPr lang="en-US" sz="1200" kern="1200" dirty="0" smtClean="0">
                <a:solidFill>
                  <a:schemeClr val="tx1"/>
                </a:solidFill>
                <a:effectLst/>
                <a:latin typeface="+mn-lt"/>
                <a:ea typeface="+mn-ea"/>
                <a:cs typeface="+mn-cs"/>
              </a:rPr>
              <a:t> (a fellow psychologist), discovered that Milgram had, in fact, failed to debrief the majority of participants—most of them actually believed for almost a year that they had shocked another human being. [</a:t>
            </a:r>
            <a:r>
              <a:rPr lang="en-US" sz="1200" u="none" strike="noStrike" kern="1200" dirty="0" smtClean="0">
                <a:solidFill>
                  <a:schemeClr val="tx1"/>
                </a:solidFill>
                <a:effectLst/>
                <a:latin typeface="+mn-lt"/>
                <a:ea typeface="+mn-ea"/>
                <a:cs typeface="+mn-cs"/>
                <a:hlinkClick r:id="rId8" action="ppaction://hlinkfile" tooltip="Brannigan, 2015 #32"/>
              </a:rPr>
              <a:t>5</a:t>
            </a:r>
            <a:r>
              <a:rPr lang="en-US" sz="1200" kern="1200" dirty="0" smtClean="0">
                <a:solidFill>
                  <a:schemeClr val="tx1"/>
                </a:solidFill>
                <a:effectLst/>
                <a:latin typeface="+mn-lt"/>
                <a:ea typeface="+mn-ea"/>
                <a:cs typeface="+mn-cs"/>
              </a:rPr>
              <a:t>, </a:t>
            </a:r>
            <a:r>
              <a:rPr lang="en-US" sz="1200" u="none" strike="noStrike" kern="1200" dirty="0" smtClean="0">
                <a:solidFill>
                  <a:schemeClr val="tx1"/>
                </a:solidFill>
                <a:effectLst/>
                <a:latin typeface="+mn-lt"/>
                <a:ea typeface="+mn-ea"/>
                <a:cs typeface="+mn-cs"/>
                <a:hlinkClick r:id="rId7" action="ppaction://hlinkfile" tooltip="Perry, 2014 #2"/>
              </a:rPr>
              <a:t>19</a:t>
            </a:r>
            <a:r>
              <a:rPr lang="en-US" sz="1200" kern="1200" dirty="0" smtClean="0">
                <a:solidFill>
                  <a:schemeClr val="tx1"/>
                </a:solidFill>
                <a:effectLst/>
                <a:latin typeface="+mn-lt"/>
                <a:ea typeface="+mn-ea"/>
                <a:cs typeface="+mn-cs"/>
              </a:rPr>
              <a:t>] Perry also uncovered some of Milgram’s unpublished work. One that was particularly interesting was an iteration of the study where Milgram decided to use volunteer participants for students and teachers, so he recruited pairs of people who were either blood related or well acquainted. In this version of the study, there was a higher rate of disobedience than obedience: there were more participants who refused to continue with shocks than participants who obliged. Moreover, one of Perry’s most interesting findings casts doubt on the whole notion of obedience to authority: Milgram had discovered that many of the participants never bought-in to the notion that they were actually shocking someone. And, those who did believe they were actually shocking someone were less likely to continue administering shocks than those who did not believe it. [</a:t>
            </a:r>
            <a:r>
              <a:rPr lang="en-US" sz="1200" u="none" strike="noStrike" kern="1200" dirty="0" smtClean="0">
                <a:solidFill>
                  <a:schemeClr val="tx1"/>
                </a:solidFill>
                <a:effectLst/>
                <a:latin typeface="+mn-lt"/>
                <a:ea typeface="+mn-ea"/>
                <a:cs typeface="+mn-cs"/>
                <a:hlinkClick r:id="rId8" action="ppaction://hlinkfile" tooltip="Brannigan, 2015 #32"/>
              </a:rPr>
              <a:t>5</a:t>
            </a:r>
            <a:r>
              <a:rPr lang="en-US" sz="1200" kern="1200" dirty="0" smtClean="0">
                <a:solidFill>
                  <a:schemeClr val="tx1"/>
                </a:solidFill>
                <a:effectLst/>
                <a:latin typeface="+mn-lt"/>
                <a:ea typeface="+mn-ea"/>
                <a:cs typeface="+mn-cs"/>
              </a:rPr>
              <a:t>, </a:t>
            </a:r>
            <a:r>
              <a:rPr lang="en-US" sz="1200" u="none" strike="noStrike" kern="1200" dirty="0" smtClean="0">
                <a:solidFill>
                  <a:schemeClr val="tx1"/>
                </a:solidFill>
                <a:effectLst/>
                <a:latin typeface="+mn-lt"/>
                <a:ea typeface="+mn-ea"/>
                <a:cs typeface="+mn-cs"/>
                <a:hlinkClick r:id="rId7" action="ppaction://hlinkfile" tooltip="Perry, 2014 #2"/>
              </a:rPr>
              <a:t>19</a:t>
            </a:r>
            <a:r>
              <a:rPr lang="en-US" sz="1200" kern="1200" dirty="0" smtClean="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07D2BB01-582F-7240-8E81-3BFEB3BF925C}" type="slidenum">
              <a:rPr lang="en-US" smtClean="0"/>
              <a:t>4</a:t>
            </a:fld>
            <a:endParaRPr lang="en-US"/>
          </a:p>
        </p:txBody>
      </p:sp>
    </p:spTree>
    <p:extLst>
      <p:ext uri="{BB962C8B-B14F-4D97-AF65-F5344CB8AC3E}">
        <p14:creationId xmlns:p14="http://schemas.microsoft.com/office/powerpoint/2010/main" val="11008732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r>
              <a:rPr lang="en-US" sz="1200" b="1" kern="1200" dirty="0" smtClean="0">
                <a:solidFill>
                  <a:schemeClr val="tx1"/>
                </a:solidFill>
                <a:effectLst/>
                <a:latin typeface="+mn-lt"/>
                <a:ea typeface="+mn-ea"/>
                <a:cs typeface="+mn-cs"/>
              </a:rPr>
              <a:t>Stanford Prison Experiment </a:t>
            </a:r>
          </a:p>
          <a:p>
            <a:r>
              <a:rPr lang="en-US" sz="1200" kern="1200" dirty="0" smtClean="0">
                <a:solidFill>
                  <a:schemeClr val="tx1"/>
                </a:solidFill>
                <a:effectLst/>
                <a:latin typeface="+mn-lt"/>
                <a:ea typeface="+mn-ea"/>
                <a:cs typeface="+mn-cs"/>
              </a:rPr>
              <a:t>One of Stanley Milgram’s high school classmates </a:t>
            </a:r>
            <a:r>
              <a:rPr lang="en-US" sz="1200" b="1" i="1" kern="1200" dirty="0" smtClean="0">
                <a:solidFill>
                  <a:schemeClr val="tx1"/>
                </a:solidFill>
                <a:effectLst/>
                <a:latin typeface="+mn-lt"/>
                <a:ea typeface="+mn-ea"/>
                <a:cs typeface="+mn-cs"/>
              </a:rPr>
              <a:t>Philip Zimbardo</a:t>
            </a:r>
            <a:r>
              <a:rPr lang="en-US" sz="1200" kern="1200" dirty="0" smtClean="0">
                <a:solidFill>
                  <a:schemeClr val="tx1"/>
                </a:solidFill>
                <a:effectLst/>
                <a:latin typeface="+mn-lt"/>
                <a:ea typeface="+mn-ea"/>
                <a:cs typeface="+mn-cs"/>
              </a:rPr>
              <a:t> was the primary researcher of another infamous study of ethical issues in research. Like Milgram, Zimbardo is a psychologist (a social psychologist, to be exact) who was interested in group behavior and how it related to individual behavior. In the 1970s at Stanford University, Zimbardo and his graduate students recruited male college students to partake in a simulated prison. This project became known as the </a:t>
            </a:r>
            <a:r>
              <a:rPr lang="en-US" sz="1200" b="1" i="1" kern="1200" dirty="0" smtClean="0">
                <a:solidFill>
                  <a:schemeClr val="tx1"/>
                </a:solidFill>
                <a:effectLst/>
                <a:latin typeface="+mn-lt"/>
                <a:ea typeface="+mn-ea"/>
                <a:cs typeface="+mn-cs"/>
              </a:rPr>
              <a:t>Stanford Prison Experiment</a:t>
            </a:r>
            <a:r>
              <a:rPr lang="en-US" sz="1200" kern="1200" dirty="0" smtClean="0">
                <a:solidFill>
                  <a:schemeClr val="tx1"/>
                </a:solidFill>
                <a:effectLst/>
                <a:latin typeface="+mn-lt"/>
                <a:ea typeface="+mn-ea"/>
                <a:cs typeface="+mn-cs"/>
              </a:rPr>
              <a:t>. As participants, they were given one of two roles, that of the prisoner or the guard. Zimbardo went all out to make the study seem as real as possible: Palo Alto police actually went and “arrested” the prisoner participants and took them to the “prison” (the basement of the Stanford Psychology Department), which had “the hole” for solitary confinement, an office for the warden (Zimbardo), a visitation room, and a room for parole hearings.[</a:t>
            </a:r>
            <a:r>
              <a:rPr lang="en-US" sz="1200" u="none" strike="noStrike" kern="1200" dirty="0" smtClean="0">
                <a:solidFill>
                  <a:schemeClr val="tx1"/>
                </a:solidFill>
                <a:effectLst/>
                <a:latin typeface="+mn-lt"/>
                <a:ea typeface="+mn-ea"/>
                <a:cs typeface="+mn-cs"/>
                <a:hlinkClick r:id="rId3" action="ppaction://hlinkfile" tooltip="Goodman, 2007 #20"/>
              </a:rPr>
              <a:t>11</a:t>
            </a:r>
            <a:r>
              <a:rPr lang="en-US" sz="1200" kern="1200" dirty="0" smtClean="0">
                <a:solidFill>
                  <a:schemeClr val="tx1"/>
                </a:solidFill>
                <a:effectLst/>
                <a:latin typeface="+mn-lt"/>
                <a:ea typeface="+mn-ea"/>
                <a:cs typeface="+mn-cs"/>
              </a:rPr>
              <a:t>, </a:t>
            </a:r>
            <a:r>
              <a:rPr lang="en-US" sz="1200" u="none" strike="noStrike" kern="1200" dirty="0" smtClean="0">
                <a:solidFill>
                  <a:schemeClr val="tx1"/>
                </a:solidFill>
                <a:effectLst/>
                <a:latin typeface="+mn-lt"/>
                <a:ea typeface="+mn-ea"/>
                <a:cs typeface="+mn-cs"/>
                <a:hlinkClick r:id="rId4" action="ppaction://hlinkfile" tooltip="Haney, 2008 #33"/>
              </a:rPr>
              <a:t>14</a:t>
            </a:r>
            <a:r>
              <a:rPr lang="en-US" sz="1200" kern="1200" dirty="0" smtClean="0">
                <a:solidFill>
                  <a:schemeClr val="tx1"/>
                </a:solidFill>
                <a:effectLst/>
                <a:latin typeface="+mn-lt"/>
                <a:ea typeface="+mn-ea"/>
                <a:cs typeface="+mn-cs"/>
              </a:rPr>
              <a:t>, </a:t>
            </a:r>
            <a:r>
              <a:rPr lang="en-US" sz="1200" u="none" strike="noStrike" kern="1200" dirty="0" smtClean="0">
                <a:solidFill>
                  <a:schemeClr val="tx1"/>
                </a:solidFill>
                <a:effectLst/>
                <a:latin typeface="+mn-lt"/>
                <a:ea typeface="+mn-ea"/>
                <a:cs typeface="+mn-cs"/>
                <a:hlinkClick r:id="rId5" action="ppaction://hlinkfile" tooltip="Zimbardo, 1972 #43"/>
              </a:rPr>
              <a:t>24</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What happened was surprising: prisoners started to act like prisoners—by the second day they rioted by barricading themselves in their prison cells. The guards responded forcefully, using fire extinguishers to move the prisoners, making use of solitary confinement, and even taking some of the prisoners’ clothes. As each day passed, the participants became more certain of their role, and it took only 36 hours for a prisoner participant to have a mental breakdown. </a:t>
            </a:r>
          </a:p>
          <a:p>
            <a:r>
              <a:rPr lang="en-US" sz="1200" kern="1200" dirty="0" smtClean="0">
                <a:solidFill>
                  <a:schemeClr val="tx1"/>
                </a:solidFill>
                <a:effectLst/>
                <a:latin typeface="+mn-lt"/>
                <a:ea typeface="+mn-ea"/>
                <a:cs typeface="+mn-cs"/>
              </a:rPr>
              <a:t>What’s interesting about this study is that Zimbardo, acting as the Warden and the researcher later reflected that he was caught up in his own role. While he had invited a number of colleagues to come view the prison, it was </a:t>
            </a:r>
            <a:r>
              <a:rPr lang="en-US" sz="1200" b="1" i="1" kern="1200" dirty="0" err="1" smtClean="0">
                <a:solidFill>
                  <a:schemeClr val="tx1"/>
                </a:solidFill>
                <a:effectLst/>
                <a:latin typeface="+mn-lt"/>
                <a:ea typeface="+mn-ea"/>
                <a:cs typeface="+mn-cs"/>
              </a:rPr>
              <a:t>Cristine</a:t>
            </a:r>
            <a:r>
              <a:rPr lang="en-US" sz="1200" b="1" i="1" kern="1200" dirty="0" smtClean="0">
                <a:solidFill>
                  <a:schemeClr val="tx1"/>
                </a:solidFill>
                <a:effectLst/>
                <a:latin typeface="+mn-lt"/>
                <a:ea typeface="+mn-ea"/>
                <a:cs typeface="+mn-cs"/>
              </a:rPr>
              <a:t> </a:t>
            </a:r>
            <a:r>
              <a:rPr lang="en-US" sz="1200" b="1" i="1" kern="1200" dirty="0" err="1" smtClean="0">
                <a:solidFill>
                  <a:schemeClr val="tx1"/>
                </a:solidFill>
                <a:effectLst/>
                <a:latin typeface="+mn-lt"/>
                <a:ea typeface="+mn-ea"/>
                <a:cs typeface="+mn-cs"/>
              </a:rPr>
              <a:t>Meslach</a:t>
            </a:r>
            <a:r>
              <a:rPr lang="en-US" sz="1200" kern="1200" dirty="0" smtClean="0">
                <a:solidFill>
                  <a:schemeClr val="tx1"/>
                </a:solidFill>
                <a:effectLst/>
                <a:latin typeface="+mn-lt"/>
                <a:ea typeface="+mn-ea"/>
                <a:cs typeface="+mn-cs"/>
              </a:rPr>
              <a:t> (a former student who later became Zimbardo’s wife!) who criticized Zimbardo’s methods and made him “see the light.” [</a:t>
            </a:r>
            <a:r>
              <a:rPr lang="en-US" sz="1200" u="none" strike="noStrike" kern="1200" dirty="0" smtClean="0">
                <a:solidFill>
                  <a:schemeClr val="tx1"/>
                </a:solidFill>
                <a:effectLst/>
                <a:latin typeface="+mn-lt"/>
                <a:ea typeface="+mn-ea"/>
                <a:cs typeface="+mn-cs"/>
                <a:hlinkClick r:id="rId6" action="ppaction://hlinkfile" tooltip="McDermott, 2007 #28"/>
              </a:rPr>
              <a:t>16</a:t>
            </a:r>
            <a:r>
              <a:rPr lang="en-US" sz="1200" kern="1200" dirty="0" smtClean="0">
                <a:solidFill>
                  <a:schemeClr val="tx1"/>
                </a:solidFill>
                <a:effectLst/>
                <a:latin typeface="+mn-lt"/>
                <a:ea typeface="+mn-ea"/>
                <a:cs typeface="+mn-cs"/>
              </a:rPr>
              <a:t>] As a result, the study, which was supposed to last for two weeks, was terminated after only six days. [</a:t>
            </a:r>
            <a:r>
              <a:rPr lang="en-US" sz="1200" u="none" strike="noStrike" kern="1200" dirty="0" smtClean="0">
                <a:solidFill>
                  <a:schemeClr val="tx1"/>
                </a:solidFill>
                <a:effectLst/>
                <a:latin typeface="+mn-lt"/>
                <a:ea typeface="+mn-ea"/>
                <a:cs typeface="+mn-cs"/>
                <a:hlinkClick r:id="rId7" action="ppaction://hlinkfile" tooltip="Goldie, 2004 #44"/>
              </a:rPr>
              <a:t>10</a:t>
            </a:r>
            <a:r>
              <a:rPr lang="en-US" sz="1200" kern="1200" dirty="0" smtClean="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07D2BB01-582F-7240-8E81-3BFEB3BF925C}" type="slidenum">
              <a:rPr lang="en-US" smtClean="0"/>
              <a:t>5</a:t>
            </a:fld>
            <a:endParaRPr lang="en-US"/>
          </a:p>
        </p:txBody>
      </p:sp>
    </p:spTree>
    <p:extLst>
      <p:ext uri="{BB962C8B-B14F-4D97-AF65-F5344CB8AC3E}">
        <p14:creationId xmlns:p14="http://schemas.microsoft.com/office/powerpoint/2010/main" val="16160360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the report were three guiding principles for researchers conducting studies with human participants: </a:t>
            </a:r>
            <a:r>
              <a:rPr lang="en-US" sz="1200" b="1" i="1" kern="1200" dirty="0" smtClean="0">
                <a:solidFill>
                  <a:schemeClr val="tx1"/>
                </a:solidFill>
                <a:effectLst/>
                <a:latin typeface="+mn-lt"/>
                <a:ea typeface="+mn-ea"/>
                <a:cs typeface="+mn-cs"/>
              </a:rPr>
              <a:t>beneficence</a:t>
            </a:r>
            <a:r>
              <a:rPr lang="en-US" sz="1200" kern="1200" dirty="0" smtClean="0">
                <a:solidFill>
                  <a:schemeClr val="tx1"/>
                </a:solidFill>
                <a:effectLst/>
                <a:latin typeface="+mn-lt"/>
                <a:ea typeface="+mn-ea"/>
                <a:cs typeface="+mn-cs"/>
              </a:rPr>
              <a:t>, </a:t>
            </a:r>
            <a:r>
              <a:rPr lang="en-US" sz="1200" b="1" i="1" kern="1200" dirty="0" smtClean="0">
                <a:solidFill>
                  <a:schemeClr val="tx1"/>
                </a:solidFill>
                <a:effectLst/>
                <a:latin typeface="+mn-lt"/>
                <a:ea typeface="+mn-ea"/>
                <a:cs typeface="+mn-cs"/>
              </a:rPr>
              <a:t>autonomy</a:t>
            </a:r>
            <a:r>
              <a:rPr lang="en-US" sz="1200" kern="1200" dirty="0" smtClean="0">
                <a:solidFill>
                  <a:schemeClr val="tx1"/>
                </a:solidFill>
                <a:effectLst/>
                <a:latin typeface="+mn-lt"/>
                <a:ea typeface="+mn-ea"/>
                <a:cs typeface="+mn-cs"/>
              </a:rPr>
              <a:t>, and </a:t>
            </a:r>
            <a:r>
              <a:rPr lang="en-US" sz="1200" b="1" i="1" kern="1200" dirty="0" smtClean="0">
                <a:solidFill>
                  <a:schemeClr val="tx1"/>
                </a:solidFill>
                <a:effectLst/>
                <a:latin typeface="+mn-lt"/>
                <a:ea typeface="+mn-ea"/>
                <a:cs typeface="+mn-cs"/>
              </a:rPr>
              <a:t>justice</a:t>
            </a:r>
            <a:r>
              <a:rPr lang="en-US" sz="1200" kern="1200" dirty="0" smtClean="0">
                <a:solidFill>
                  <a:schemeClr val="tx1"/>
                </a:solidFill>
                <a:effectLst/>
                <a:latin typeface="+mn-lt"/>
                <a:ea typeface="+mn-ea"/>
                <a:cs typeface="+mn-cs"/>
              </a:rPr>
              <a:t>. The beneficence principle guides researchers to assess what type of effect their research will have on their study’s participants, and to ensure that the benefits of the study outweigh the risks. Autonomy refers to respecting one’s participants—participants should generally know what they are getting themselves into before they choose whether they participate, and required additional safeguards for those participants who might lack some sort of autonomy—such as prisoners or minors. Justice is the idea of fairness; the benefits and risk of the study should be relatively equal across all involved in the study. [</a:t>
            </a:r>
            <a:r>
              <a:rPr lang="en-US" sz="1200" u="none" strike="noStrike" kern="1200" dirty="0" smtClean="0">
                <a:solidFill>
                  <a:schemeClr val="tx1"/>
                </a:solidFill>
                <a:effectLst/>
                <a:latin typeface="+mn-lt"/>
                <a:ea typeface="+mn-ea"/>
                <a:cs typeface="+mn-cs"/>
                <a:hlinkClick r:id="rId3" action="ppaction://hlinkfile" tooltip=", 1978 #16336"/>
              </a:rPr>
              <a:t>1</a:t>
            </a:r>
            <a:r>
              <a:rPr lang="en-US" sz="1200" kern="1200" dirty="0" smtClean="0">
                <a:solidFill>
                  <a:schemeClr val="tx1"/>
                </a:solidFill>
                <a:effectLst/>
                <a:latin typeface="+mn-lt"/>
                <a:ea typeface="+mn-ea"/>
                <a:cs typeface="+mn-cs"/>
              </a:rPr>
              <a:t>, </a:t>
            </a:r>
            <a:r>
              <a:rPr lang="en-US" sz="1200" u="none" strike="noStrike" kern="1200" dirty="0" smtClean="0">
                <a:solidFill>
                  <a:schemeClr val="tx1"/>
                </a:solidFill>
                <a:effectLst/>
                <a:latin typeface="+mn-lt"/>
                <a:ea typeface="+mn-ea"/>
                <a:cs typeface="+mn-cs"/>
                <a:hlinkClick r:id="rId4" action="ppaction://hlinkfile" tooltip="Graziano, 1993 #30"/>
              </a:rPr>
              <a:t>13</a:t>
            </a:r>
            <a:r>
              <a:rPr lang="en-US" sz="1200" kern="1200" dirty="0" smtClean="0">
                <a:solidFill>
                  <a:schemeClr val="tx1"/>
                </a:solidFill>
                <a:effectLst/>
                <a:latin typeface="+mn-lt"/>
                <a:ea typeface="+mn-ea"/>
                <a:cs typeface="+mn-cs"/>
              </a:rPr>
              <a:t>, </a:t>
            </a:r>
            <a:r>
              <a:rPr lang="en-US" sz="1200" u="none" strike="noStrike" kern="1200" dirty="0" smtClean="0">
                <a:solidFill>
                  <a:schemeClr val="tx1"/>
                </a:solidFill>
                <a:effectLst/>
                <a:latin typeface="+mn-lt"/>
                <a:ea typeface="+mn-ea"/>
                <a:cs typeface="+mn-cs"/>
                <a:hlinkClick r:id="rId5" action="ppaction://hlinkfile" tooltip="Vollmer, 2010 #16337"/>
              </a:rPr>
              <a:t>23</a:t>
            </a:r>
            <a:r>
              <a:rPr lang="en-US" sz="1200" kern="1200" dirty="0" smtClean="0">
                <a:solidFill>
                  <a:schemeClr val="tx1"/>
                </a:solidFill>
                <a:effectLst/>
                <a:latin typeface="+mn-lt"/>
                <a:ea typeface="+mn-ea"/>
                <a:cs typeface="+mn-cs"/>
              </a:rPr>
              <a:t>]</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Let’s be honest, just introducing these principles would not stop unethical research. It is not like researchers’ minds were blown when these were introduced; we generally know that a guiding principle should be treating people with respect and making sure they are not harmed. No need to worry-- these principles were just the start, as the </a:t>
            </a:r>
            <a:r>
              <a:rPr lang="en-US" sz="1200" b="1" i="1" kern="1200" dirty="0" smtClean="0">
                <a:solidFill>
                  <a:schemeClr val="tx1"/>
                </a:solidFill>
                <a:effectLst/>
                <a:latin typeface="+mn-lt"/>
                <a:ea typeface="+mn-ea"/>
                <a:cs typeface="+mn-cs"/>
              </a:rPr>
              <a:t>Department of Health and Human Services</a:t>
            </a:r>
            <a:r>
              <a:rPr lang="en-US" sz="1200" kern="1200" dirty="0" smtClean="0">
                <a:solidFill>
                  <a:schemeClr val="tx1"/>
                </a:solidFill>
                <a:effectLst/>
                <a:latin typeface="+mn-lt"/>
                <a:ea typeface="+mn-ea"/>
                <a:cs typeface="+mn-cs"/>
              </a:rPr>
              <a:t>, as well as the </a:t>
            </a:r>
            <a:r>
              <a:rPr lang="en-US" sz="1200" b="1" i="1" kern="1200" dirty="0" smtClean="0">
                <a:solidFill>
                  <a:schemeClr val="tx1"/>
                </a:solidFill>
                <a:effectLst/>
                <a:latin typeface="+mn-lt"/>
                <a:ea typeface="+mn-ea"/>
                <a:cs typeface="+mn-cs"/>
              </a:rPr>
              <a:t>Food and Drug Administration</a:t>
            </a:r>
            <a:r>
              <a:rPr lang="en-US" sz="1200" kern="1200" dirty="0" smtClean="0">
                <a:solidFill>
                  <a:schemeClr val="tx1"/>
                </a:solidFill>
                <a:effectLst/>
                <a:latin typeface="+mn-lt"/>
                <a:ea typeface="+mn-ea"/>
                <a:cs typeface="+mn-cs"/>
              </a:rPr>
              <a:t> used these principles to develop their own rules and regulations for research. What came of this was the requirement of </a:t>
            </a:r>
            <a:r>
              <a:rPr lang="en-US" sz="1200" b="1" i="1" kern="1200" dirty="0" smtClean="0">
                <a:solidFill>
                  <a:schemeClr val="tx1"/>
                </a:solidFill>
                <a:effectLst/>
                <a:latin typeface="+mn-lt"/>
                <a:ea typeface="+mn-ea"/>
                <a:cs typeface="+mn-cs"/>
              </a:rPr>
              <a:t>institutional review boards</a:t>
            </a:r>
            <a:r>
              <a:rPr lang="en-US" sz="1200" kern="1200" dirty="0" smtClean="0">
                <a:solidFill>
                  <a:schemeClr val="tx1"/>
                </a:solidFill>
                <a:effectLst/>
                <a:latin typeface="+mn-lt"/>
                <a:ea typeface="+mn-ea"/>
                <a:cs typeface="+mn-cs"/>
              </a:rPr>
              <a:t> (</a:t>
            </a:r>
            <a:r>
              <a:rPr lang="en-US" sz="1200" b="1" i="1" kern="1200" dirty="0" smtClean="0">
                <a:solidFill>
                  <a:schemeClr val="tx1"/>
                </a:solidFill>
                <a:effectLst/>
                <a:latin typeface="+mn-lt"/>
                <a:ea typeface="+mn-ea"/>
                <a:cs typeface="+mn-cs"/>
              </a:rPr>
              <a:t>IRB</a:t>
            </a:r>
            <a:r>
              <a:rPr lang="en-US" sz="1200" kern="1200" dirty="0" smtClean="0">
                <a:solidFill>
                  <a:schemeClr val="tx1"/>
                </a:solidFill>
                <a:effectLst/>
                <a:latin typeface="+mn-lt"/>
                <a:ea typeface="+mn-ea"/>
                <a:cs typeface="+mn-cs"/>
              </a:rPr>
              <a:t>s). Organizations such as universities and other agencies should create a board of individuals that review whether research is up to ethical snuff; that way, researchers are not just left to their own devices to conduct research. Moreover, each IRB must answer to the National Institute of Health or the Food and Drug Administration (if conducting research on drugs). [</a:t>
            </a:r>
            <a:r>
              <a:rPr lang="en-US" sz="1200" u="none" strike="noStrike" kern="1200" dirty="0" smtClean="0">
                <a:solidFill>
                  <a:schemeClr val="tx1"/>
                </a:solidFill>
                <a:effectLst/>
                <a:latin typeface="+mn-lt"/>
                <a:ea typeface="+mn-ea"/>
                <a:cs typeface="+mn-cs"/>
                <a:hlinkClick r:id="rId6" action="ppaction://hlinkfile" tooltip="Gladwell, 2007 #46"/>
              </a:rPr>
              <a:t>8</a:t>
            </a:r>
            <a:r>
              <a:rPr lang="en-US" sz="1200" kern="1200" dirty="0" smtClean="0">
                <a:solidFill>
                  <a:schemeClr val="tx1"/>
                </a:solidFill>
                <a:effectLst/>
                <a:latin typeface="+mn-lt"/>
                <a:ea typeface="+mn-ea"/>
                <a:cs typeface="+mn-cs"/>
              </a:rPr>
              <a:t>, </a:t>
            </a:r>
            <a:r>
              <a:rPr lang="en-US" sz="1200" u="none" strike="noStrike" kern="1200" dirty="0" smtClean="0">
                <a:solidFill>
                  <a:schemeClr val="tx1"/>
                </a:solidFill>
                <a:effectLst/>
                <a:latin typeface="+mn-lt"/>
                <a:ea typeface="+mn-ea"/>
                <a:cs typeface="+mn-cs"/>
                <a:hlinkClick r:id="rId7" action="ppaction://hlinkfile" tooltip="Maxfield, 2014 #8149"/>
              </a:rPr>
              <a:t>15</a:t>
            </a:r>
            <a:r>
              <a:rPr lang="en-US" sz="1200" kern="1200" dirty="0" smtClean="0">
                <a:solidFill>
                  <a:schemeClr val="tx1"/>
                </a:solidFill>
                <a:effectLst/>
                <a:latin typeface="+mn-lt"/>
                <a:ea typeface="+mn-ea"/>
                <a:cs typeface="+mn-cs"/>
              </a:rPr>
              <a:t>, </a:t>
            </a:r>
            <a:r>
              <a:rPr lang="en-US" sz="1200" u="none" strike="noStrike" kern="1200" dirty="0" smtClean="0">
                <a:solidFill>
                  <a:schemeClr val="tx1"/>
                </a:solidFill>
                <a:effectLst/>
                <a:latin typeface="+mn-lt"/>
                <a:ea typeface="+mn-ea"/>
                <a:cs typeface="+mn-cs"/>
                <a:hlinkClick r:id="rId8" action="ppaction://hlinkfile" tooltip="Protections, 2016 #45"/>
              </a:rPr>
              <a:t>21</a:t>
            </a:r>
            <a:r>
              <a:rPr lang="en-US" sz="1200" kern="1200" dirty="0" smtClean="0">
                <a:solidFill>
                  <a:schemeClr val="tx1"/>
                </a:solidFill>
                <a:effectLst/>
                <a:latin typeface="+mn-lt"/>
                <a:ea typeface="+mn-ea"/>
                <a:cs typeface="+mn-cs"/>
              </a:rPr>
              <a:t>] So, if you get bored one day, Google your school and Institutional Review Board—there should be one! </a:t>
            </a:r>
          </a:p>
          <a:p>
            <a:endParaRPr lang="en-US" dirty="0"/>
          </a:p>
        </p:txBody>
      </p:sp>
      <p:sp>
        <p:nvSpPr>
          <p:cNvPr id="4" name="Slide Number Placeholder 3"/>
          <p:cNvSpPr>
            <a:spLocks noGrp="1"/>
          </p:cNvSpPr>
          <p:nvPr>
            <p:ph type="sldNum" sz="quarter" idx="10"/>
          </p:nvPr>
        </p:nvSpPr>
        <p:spPr/>
        <p:txBody>
          <a:bodyPr/>
          <a:lstStyle/>
          <a:p>
            <a:fld id="{07D2BB01-582F-7240-8E81-3BFEB3BF925C}" type="slidenum">
              <a:rPr lang="en-US" smtClean="0"/>
              <a:t>7</a:t>
            </a:fld>
            <a:endParaRPr lang="en-US"/>
          </a:p>
        </p:txBody>
      </p:sp>
    </p:spTree>
    <p:extLst>
      <p:ext uri="{BB962C8B-B14F-4D97-AF65-F5344CB8AC3E}">
        <p14:creationId xmlns:p14="http://schemas.microsoft.com/office/powerpoint/2010/main" val="16111484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first rule, </a:t>
            </a:r>
            <a:r>
              <a:rPr lang="en-US" sz="1200" b="1" i="1" kern="1200" dirty="0" smtClean="0">
                <a:solidFill>
                  <a:schemeClr val="tx1"/>
                </a:solidFill>
                <a:effectLst/>
                <a:latin typeface="+mn-lt"/>
                <a:ea typeface="+mn-ea"/>
                <a:cs typeface="+mn-cs"/>
              </a:rPr>
              <a:t>minimize harm</a:t>
            </a:r>
            <a:r>
              <a:rPr lang="en-US" sz="1200" kern="1200" dirty="0" smtClean="0">
                <a:solidFill>
                  <a:schemeClr val="tx1"/>
                </a:solidFill>
                <a:effectLst/>
                <a:latin typeface="+mn-lt"/>
                <a:ea typeface="+mn-ea"/>
                <a:cs typeface="+mn-cs"/>
              </a:rPr>
              <a:t>, is somewhat redundant, since it is directly covered by the Belmont report’s principle of beneficence. However, it is an important rule, so we want to make sure to review it some more. Avoid harming others with your research – it is not a good idea to harm people. However, sometimes harm is inevitable. Like we said before, the harm must be outweighed by the benefits. There are some days I really hate to go to work and would rather lay around on my couch and watch Netflix all day; however, the harm (me having to get my lazy self to work and feeling whiny about it) is certainly outweighed by the fact that I receive a paycheck, which allows me to eat and pay for the Netflix subscription. </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1" kern="1200" dirty="0" smtClean="0">
                <a:solidFill>
                  <a:schemeClr val="tx1"/>
                </a:solidFill>
                <a:effectLst/>
                <a:latin typeface="+mn-lt"/>
                <a:ea typeface="+mn-ea"/>
                <a:cs typeface="+mn-cs"/>
              </a:rPr>
              <a:t>Maintain Confidentiality and Anonymity</a:t>
            </a:r>
            <a:r>
              <a:rPr lang="en-US" sz="1200" kern="1200" dirty="0" smtClean="0">
                <a:solidFill>
                  <a:schemeClr val="tx1"/>
                </a:solidFill>
                <a:effectLst/>
                <a:latin typeface="+mn-lt"/>
                <a:ea typeface="+mn-ea"/>
                <a:cs typeface="+mn-cs"/>
              </a:rPr>
              <a:t> is just as it sounds: if you can, try allowing your participants to be anonymous, so that you do not know who they are. If you give a paper survey, make sure you do not know who is who and who participated. If your participants cannot be anonymous (for instance, you are interviewing them face-to-face), then make sure that you guarantee confidentiality—let participants know that while you know who they are, you are not going to tell anyone else who they are. Generally, when I am ensuring anonymity for participants, I also like to ensure confidentiality. Even though you shouldn’t need confidentiality if you have anonymity, this is a “just in case” sort of tactic. Meaning, “I am trying to not know who you are, but if I happen to find out, I’ll keep my mouth shut.” Let’s say I gave a paper survey to a classroom with 200 students and noticed an elderly gentleman in this class. When I review the paper surveys, I see that one participant’s age is 87. I can probably guess that I know who this participant is; however, that does not mean I need to tell anyone who this participant is, and I will do my best to forget it. Besides being ethical, maintaining confidentiality and/or anonymity will yield more valid results. This is because people tend to be more honest under the cloak of anonymity. Imagine filling out course evaluations about professors and having to put your name on it. You would probably have some different thoughts then, especially if you knew you would have to see that teacher again!</a:t>
            </a:r>
          </a:p>
          <a:p>
            <a:endParaRPr lang="en-US" dirty="0"/>
          </a:p>
        </p:txBody>
      </p:sp>
      <p:sp>
        <p:nvSpPr>
          <p:cNvPr id="4" name="Slide Number Placeholder 3"/>
          <p:cNvSpPr>
            <a:spLocks noGrp="1"/>
          </p:cNvSpPr>
          <p:nvPr>
            <p:ph type="sldNum" sz="quarter" idx="10"/>
          </p:nvPr>
        </p:nvSpPr>
        <p:spPr/>
        <p:txBody>
          <a:bodyPr/>
          <a:lstStyle/>
          <a:p>
            <a:fld id="{07D2BB01-582F-7240-8E81-3BFEB3BF925C}" type="slidenum">
              <a:rPr lang="en-US" smtClean="0"/>
              <a:t>9</a:t>
            </a:fld>
            <a:endParaRPr lang="en-US"/>
          </a:p>
        </p:txBody>
      </p:sp>
    </p:spTree>
    <p:extLst>
      <p:ext uri="{BB962C8B-B14F-4D97-AF65-F5344CB8AC3E}">
        <p14:creationId xmlns:p14="http://schemas.microsoft.com/office/powerpoint/2010/main" val="48918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49C0E7C6-A875-CC4C-AB16-339836197358}" type="datetime1">
              <a:rPr lang="en-US" smtClean="0"/>
              <a:t>2/4/19</a:t>
            </a:fld>
            <a:endParaRPr lang="en-US"/>
          </a:p>
        </p:txBody>
      </p:sp>
      <p:sp>
        <p:nvSpPr>
          <p:cNvPr id="8" name="Footer Placeholder 7"/>
          <p:cNvSpPr>
            <a:spLocks noGrp="1"/>
          </p:cNvSpPr>
          <p:nvPr>
            <p:ph type="ftr" sz="quarter" idx="11"/>
          </p:nvPr>
        </p:nvSpPr>
        <p:spPr/>
        <p:txBody>
          <a:bodyPr/>
          <a:lstStyle/>
          <a:p>
            <a:r>
              <a:rPr lang="en-US" smtClean="0"/>
              <a:t>Copyright © 2019 Carolina Academic Press, LLC. All rights reserved.</a:t>
            </a:r>
            <a:endParaRPr lang="en-US"/>
          </a:p>
        </p:txBody>
      </p:sp>
      <p:sp>
        <p:nvSpPr>
          <p:cNvPr id="9" name="Slide Number Placeholder 8"/>
          <p:cNvSpPr>
            <a:spLocks noGrp="1"/>
          </p:cNvSpPr>
          <p:nvPr>
            <p:ph type="sldNum" sz="quarter" idx="12"/>
          </p:nvPr>
        </p:nvSpPr>
        <p:spPr/>
        <p:txBody>
          <a:bodyPr/>
          <a:lstStyle/>
          <a:p>
            <a:fld id="{4285DBF7-4088-A242-A6FE-39B8718F1FA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5B4807-060C-984B-87C6-AFD4FA48D48B}" type="datetime1">
              <a:rPr lang="en-US" smtClean="0"/>
              <a:t>2/4/19</a:t>
            </a:fld>
            <a:endParaRPr lang="en-US"/>
          </a:p>
        </p:txBody>
      </p:sp>
      <p:sp>
        <p:nvSpPr>
          <p:cNvPr id="5" name="Footer Placeholder 4"/>
          <p:cNvSpPr>
            <a:spLocks noGrp="1"/>
          </p:cNvSpPr>
          <p:nvPr>
            <p:ph type="ftr" sz="quarter" idx="11"/>
          </p:nvPr>
        </p:nvSpPr>
        <p:spPr/>
        <p:txBody>
          <a:bodyPr/>
          <a:lstStyle/>
          <a:p>
            <a:r>
              <a:rPr lang="en-US" smtClean="0"/>
              <a:t>Copyright © 2019 Carolina Academic Press, LLC. All rights reserved.</a:t>
            </a:r>
            <a:endParaRPr lang="en-US"/>
          </a:p>
        </p:txBody>
      </p:sp>
      <p:sp>
        <p:nvSpPr>
          <p:cNvPr id="6" name="Slide Number Placeholder 5"/>
          <p:cNvSpPr>
            <a:spLocks noGrp="1"/>
          </p:cNvSpPr>
          <p:nvPr>
            <p:ph type="sldNum" sz="quarter" idx="12"/>
          </p:nvPr>
        </p:nvSpPr>
        <p:spPr/>
        <p:txBody>
          <a:bodyPr/>
          <a:lstStyle/>
          <a:p>
            <a:fld id="{4285DBF7-4088-A242-A6FE-39B8718F1FA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3880622-B864-6449-95F1-E0F179FF4DD5}" type="datetime1">
              <a:rPr lang="en-US" smtClean="0"/>
              <a:t>2/4/19</a:t>
            </a:fld>
            <a:endParaRPr lang="en-US"/>
          </a:p>
        </p:txBody>
      </p:sp>
      <p:sp>
        <p:nvSpPr>
          <p:cNvPr id="5" name="Footer Placeholder 4"/>
          <p:cNvSpPr>
            <a:spLocks noGrp="1"/>
          </p:cNvSpPr>
          <p:nvPr>
            <p:ph type="ftr" sz="quarter" idx="11"/>
          </p:nvPr>
        </p:nvSpPr>
        <p:spPr/>
        <p:txBody>
          <a:bodyPr/>
          <a:lstStyle/>
          <a:p>
            <a:r>
              <a:rPr lang="en-US" smtClean="0"/>
              <a:t>Copyright © 2019 Carolina Academic Press, LLC. All rights reserved.</a:t>
            </a:r>
            <a:endParaRPr lang="en-US"/>
          </a:p>
        </p:txBody>
      </p:sp>
      <p:sp>
        <p:nvSpPr>
          <p:cNvPr id="6" name="Slide Number Placeholder 5"/>
          <p:cNvSpPr>
            <a:spLocks noGrp="1"/>
          </p:cNvSpPr>
          <p:nvPr>
            <p:ph type="sldNum" sz="quarter" idx="12"/>
          </p:nvPr>
        </p:nvSpPr>
        <p:spPr/>
        <p:txBody>
          <a:bodyPr/>
          <a:lstStyle/>
          <a:p>
            <a:fld id="{4285DBF7-4088-A242-A6FE-39B8718F1FA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C092F4E-F91B-C54C-A4C0-C3D0817909CF}" type="datetime1">
              <a:rPr lang="en-US" smtClean="0"/>
              <a:t>2/4/19</a:t>
            </a:fld>
            <a:endParaRPr lang="en-US"/>
          </a:p>
        </p:txBody>
      </p:sp>
      <p:sp>
        <p:nvSpPr>
          <p:cNvPr id="8" name="Footer Placeholder 7"/>
          <p:cNvSpPr>
            <a:spLocks noGrp="1"/>
          </p:cNvSpPr>
          <p:nvPr>
            <p:ph type="ftr" sz="quarter" idx="11"/>
          </p:nvPr>
        </p:nvSpPr>
        <p:spPr/>
        <p:txBody>
          <a:bodyPr/>
          <a:lstStyle/>
          <a:p>
            <a:r>
              <a:rPr lang="en-US" smtClean="0"/>
              <a:t>Copyright © 2019 Carolina Academic Press, LLC. All rights reserved.</a:t>
            </a:r>
            <a:endParaRPr lang="en-US"/>
          </a:p>
        </p:txBody>
      </p:sp>
      <p:sp>
        <p:nvSpPr>
          <p:cNvPr id="9" name="Slide Number Placeholder 8"/>
          <p:cNvSpPr>
            <a:spLocks noGrp="1"/>
          </p:cNvSpPr>
          <p:nvPr>
            <p:ph type="sldNum" sz="quarter" idx="12"/>
          </p:nvPr>
        </p:nvSpPr>
        <p:spPr/>
        <p:txBody>
          <a:bodyPr/>
          <a:lstStyle/>
          <a:p>
            <a:fld id="{4285DBF7-4088-A242-A6FE-39B8718F1FA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4538ED9-08E4-3049-B3AE-2D15A54EB380}" type="datetime1">
              <a:rPr lang="en-US" smtClean="0"/>
              <a:t>2/4/19</a:t>
            </a:fld>
            <a:endParaRPr lang="en-US"/>
          </a:p>
        </p:txBody>
      </p:sp>
      <p:sp>
        <p:nvSpPr>
          <p:cNvPr id="8" name="Footer Placeholder 7"/>
          <p:cNvSpPr>
            <a:spLocks noGrp="1"/>
          </p:cNvSpPr>
          <p:nvPr>
            <p:ph type="ftr" sz="quarter" idx="11"/>
          </p:nvPr>
        </p:nvSpPr>
        <p:spPr/>
        <p:txBody>
          <a:bodyPr/>
          <a:lstStyle/>
          <a:p>
            <a:r>
              <a:rPr lang="en-US" smtClean="0"/>
              <a:t>Copyright © 2019 Carolina Academic Press, LLC. All rights reserved.</a:t>
            </a:r>
            <a:endParaRPr lang="en-US"/>
          </a:p>
        </p:txBody>
      </p:sp>
      <p:sp>
        <p:nvSpPr>
          <p:cNvPr id="9" name="Slide Number Placeholder 8"/>
          <p:cNvSpPr>
            <a:spLocks noGrp="1"/>
          </p:cNvSpPr>
          <p:nvPr>
            <p:ph type="sldNum" sz="quarter" idx="12"/>
          </p:nvPr>
        </p:nvSpPr>
        <p:spPr/>
        <p:txBody>
          <a:bodyPr/>
          <a:lstStyle/>
          <a:p>
            <a:fld id="{4285DBF7-4088-A242-A6FE-39B8718F1FA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A1BBEB7D-539D-1349-BB0B-F5F3069EBF51}" type="datetime1">
              <a:rPr lang="en-US" smtClean="0"/>
              <a:t>2/4/19</a:t>
            </a:fld>
            <a:endParaRPr lang="en-US"/>
          </a:p>
        </p:txBody>
      </p:sp>
      <p:sp>
        <p:nvSpPr>
          <p:cNvPr id="9" name="Footer Placeholder 8"/>
          <p:cNvSpPr>
            <a:spLocks noGrp="1"/>
          </p:cNvSpPr>
          <p:nvPr>
            <p:ph type="ftr" sz="quarter" idx="11"/>
          </p:nvPr>
        </p:nvSpPr>
        <p:spPr/>
        <p:txBody>
          <a:bodyPr/>
          <a:lstStyle/>
          <a:p>
            <a:r>
              <a:rPr lang="en-US" smtClean="0"/>
              <a:t>Copyright © 2019 Carolina Academic Press, LLC. All rights reserved.</a:t>
            </a:r>
            <a:endParaRPr lang="en-US"/>
          </a:p>
        </p:txBody>
      </p:sp>
      <p:sp>
        <p:nvSpPr>
          <p:cNvPr id="10" name="Slide Number Placeholder 9"/>
          <p:cNvSpPr>
            <a:spLocks noGrp="1"/>
          </p:cNvSpPr>
          <p:nvPr>
            <p:ph type="sldNum" sz="quarter" idx="12"/>
          </p:nvPr>
        </p:nvSpPr>
        <p:spPr/>
        <p:txBody>
          <a:bodyPr/>
          <a:lstStyle/>
          <a:p>
            <a:fld id="{4285DBF7-4088-A242-A6FE-39B8718F1FA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0D37E512-3CAE-A944-A4FB-E053C44D847B}" type="datetime1">
              <a:rPr lang="en-US" smtClean="0"/>
              <a:t>2/4/19</a:t>
            </a:fld>
            <a:endParaRPr lang="en-US"/>
          </a:p>
        </p:txBody>
      </p:sp>
      <p:sp>
        <p:nvSpPr>
          <p:cNvPr id="8" name="Footer Placeholder 7"/>
          <p:cNvSpPr>
            <a:spLocks noGrp="1"/>
          </p:cNvSpPr>
          <p:nvPr>
            <p:ph type="ftr" sz="quarter" idx="11"/>
          </p:nvPr>
        </p:nvSpPr>
        <p:spPr/>
        <p:txBody>
          <a:bodyPr/>
          <a:lstStyle/>
          <a:p>
            <a:r>
              <a:rPr lang="en-US" smtClean="0"/>
              <a:t>Copyright © 2019 Carolina Academic Press, LLC. All rights reserved.</a:t>
            </a:r>
            <a:endParaRPr lang="en-US"/>
          </a:p>
        </p:txBody>
      </p:sp>
      <p:sp>
        <p:nvSpPr>
          <p:cNvPr id="9" name="Slide Number Placeholder 8"/>
          <p:cNvSpPr>
            <a:spLocks noGrp="1"/>
          </p:cNvSpPr>
          <p:nvPr>
            <p:ph type="sldNum" sz="quarter" idx="12"/>
          </p:nvPr>
        </p:nvSpPr>
        <p:spPr/>
        <p:txBody>
          <a:bodyPr/>
          <a:lstStyle/>
          <a:p>
            <a:fld id="{4285DBF7-4088-A242-A6FE-39B8718F1FAE}"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FFB1A4D-D6FF-F441-82F4-CD6E7D148BBC}" type="datetime1">
              <a:rPr lang="en-US" smtClean="0"/>
              <a:t>2/4/19</a:t>
            </a:fld>
            <a:endParaRPr lang="en-US"/>
          </a:p>
        </p:txBody>
      </p:sp>
      <p:sp>
        <p:nvSpPr>
          <p:cNvPr id="4" name="Footer Placeholder 3"/>
          <p:cNvSpPr>
            <a:spLocks noGrp="1"/>
          </p:cNvSpPr>
          <p:nvPr>
            <p:ph type="ftr" sz="quarter" idx="11"/>
          </p:nvPr>
        </p:nvSpPr>
        <p:spPr/>
        <p:txBody>
          <a:bodyPr/>
          <a:lstStyle/>
          <a:p>
            <a:r>
              <a:rPr lang="en-US" smtClean="0"/>
              <a:t>Copyright © 2019 Carolina Academic Press, LLC. All rights reserved.</a:t>
            </a:r>
            <a:endParaRPr lang="en-US"/>
          </a:p>
        </p:txBody>
      </p:sp>
      <p:sp>
        <p:nvSpPr>
          <p:cNvPr id="5" name="Slide Number Placeholder 4"/>
          <p:cNvSpPr>
            <a:spLocks noGrp="1"/>
          </p:cNvSpPr>
          <p:nvPr>
            <p:ph type="sldNum" sz="quarter" idx="12"/>
          </p:nvPr>
        </p:nvSpPr>
        <p:spPr/>
        <p:txBody>
          <a:bodyPr/>
          <a:lstStyle/>
          <a:p>
            <a:fld id="{4285DBF7-4088-A242-A6FE-39B8718F1FA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99DD48-20C0-EC4C-9E07-6B774B1DF100}" type="datetime1">
              <a:rPr lang="en-US" smtClean="0"/>
              <a:t>2/4/19</a:t>
            </a:fld>
            <a:endParaRPr lang="en-US"/>
          </a:p>
        </p:txBody>
      </p:sp>
      <p:sp>
        <p:nvSpPr>
          <p:cNvPr id="3" name="Footer Placeholder 2"/>
          <p:cNvSpPr>
            <a:spLocks noGrp="1"/>
          </p:cNvSpPr>
          <p:nvPr>
            <p:ph type="ftr" sz="quarter" idx="11"/>
          </p:nvPr>
        </p:nvSpPr>
        <p:spPr/>
        <p:txBody>
          <a:bodyPr/>
          <a:lstStyle/>
          <a:p>
            <a:r>
              <a:rPr lang="en-US" smtClean="0"/>
              <a:t>Copyright © 2019 Carolina Academic Press, LLC. All rights reserved.</a:t>
            </a:r>
            <a:endParaRPr lang="en-US"/>
          </a:p>
        </p:txBody>
      </p:sp>
      <p:sp>
        <p:nvSpPr>
          <p:cNvPr id="4" name="Slide Number Placeholder 3"/>
          <p:cNvSpPr>
            <a:spLocks noGrp="1"/>
          </p:cNvSpPr>
          <p:nvPr>
            <p:ph type="sldNum" sz="quarter" idx="12"/>
          </p:nvPr>
        </p:nvSpPr>
        <p:spPr/>
        <p:txBody>
          <a:bodyPr/>
          <a:lstStyle/>
          <a:p>
            <a:fld id="{4285DBF7-4088-A242-A6FE-39B8718F1FA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Date Placeholder 8"/>
          <p:cNvSpPr>
            <a:spLocks noGrp="1"/>
          </p:cNvSpPr>
          <p:nvPr>
            <p:ph type="dt" sz="half" idx="10"/>
          </p:nvPr>
        </p:nvSpPr>
        <p:spPr/>
        <p:txBody>
          <a:bodyPr/>
          <a:lstStyle/>
          <a:p>
            <a:fld id="{C58E00F4-ED88-B544-8001-5607C8DCCAE7}" type="datetime1">
              <a:rPr lang="en-US" smtClean="0"/>
              <a:t>2/4/19</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r>
              <a:rPr lang="en-US" smtClean="0"/>
              <a:t>Copyright © 2019 Carolina Academic Press, LLC. All rights reserved.</a:t>
            </a:r>
            <a:endParaRPr lang="en-US"/>
          </a:p>
        </p:txBody>
      </p:sp>
      <p:sp>
        <p:nvSpPr>
          <p:cNvPr id="11" name="Slide Number Placeholder 10"/>
          <p:cNvSpPr>
            <a:spLocks noGrp="1"/>
          </p:cNvSpPr>
          <p:nvPr>
            <p:ph type="sldNum" sz="quarter" idx="12"/>
          </p:nvPr>
        </p:nvSpPr>
        <p:spPr/>
        <p:txBody>
          <a:bodyPr/>
          <a:lstStyle/>
          <a:p>
            <a:fld id="{4285DBF7-4088-A242-A6FE-39B8718F1FA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C8560FB5-4409-6B41-A2E1-C5F667D1F8DD}" type="datetime1">
              <a:rPr lang="en-US" smtClean="0"/>
              <a:t>2/4/19</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r>
              <a:rPr lang="en-US" smtClean="0"/>
              <a:t>Copyright © 2019 Carolina Academic Press, LLC. All rights reserved.</a:t>
            </a:r>
            <a:endParaRPr lang="en-US"/>
          </a:p>
        </p:txBody>
      </p:sp>
      <p:sp>
        <p:nvSpPr>
          <p:cNvPr id="10" name="Slide Number Placeholder 9"/>
          <p:cNvSpPr>
            <a:spLocks noGrp="1"/>
          </p:cNvSpPr>
          <p:nvPr>
            <p:ph type="sldNum" sz="quarter" idx="12"/>
          </p:nvPr>
        </p:nvSpPr>
        <p:spPr/>
        <p:txBody>
          <a:bodyPr/>
          <a:lstStyle/>
          <a:p>
            <a:fld id="{4285DBF7-4088-A242-A6FE-39B8718F1FA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5B373049-E999-4848-93E5-2E713D2E8F12}" type="datetime1">
              <a:rPr lang="en-US" smtClean="0"/>
              <a:t>2/4/19</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r>
              <a:rPr lang="en-US" smtClean="0"/>
              <a:t>Copyright © 2019 Carolina Academic Press, LLC. All rights reserved.</a:t>
            </a:r>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4285DBF7-4088-A242-A6FE-39B8718F1FAE}" type="slidenum">
              <a:rPr lang="en-US" smtClean="0"/>
              <a:t>‹#›</a:t>
            </a:fld>
            <a:endParaRPr lang="en-US"/>
          </a:p>
        </p:txBody>
      </p:sp>
    </p:spTree>
    <p:extLst>
      <p:ext uri="{BB962C8B-B14F-4D97-AF65-F5344CB8AC3E}">
        <p14:creationId xmlns:p14="http://schemas.microsoft.com/office/powerpoint/2010/main" val="11187341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bhall@cap-press.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Chapter </a:t>
            </a:r>
            <a:r>
              <a:rPr lang="en-US" dirty="0"/>
              <a:t>3</a:t>
            </a:r>
            <a:r>
              <a:rPr lang="en-US" dirty="0" smtClean="0"/>
              <a:t>: Ethics </a:t>
            </a:r>
            <a:r>
              <a:rPr lang="en-US" dirty="0"/>
              <a:t>and Research</a:t>
            </a:r>
            <a:br>
              <a:rPr lang="en-US" dirty="0"/>
            </a:br>
            <a:endParaRPr lang="en-US" dirty="0"/>
          </a:p>
        </p:txBody>
      </p:sp>
      <p:sp>
        <p:nvSpPr>
          <p:cNvPr id="3" name="Subtitle 2"/>
          <p:cNvSpPr>
            <a:spLocks noGrp="1"/>
          </p:cNvSpPr>
          <p:nvPr>
            <p:ph type="subTitle" idx="1"/>
          </p:nvPr>
        </p:nvSpPr>
        <p:spPr/>
        <p:txBody>
          <a:bodyPr/>
          <a:lstStyle/>
          <a:p>
            <a:endParaRPr lang="en-US" dirty="0"/>
          </a:p>
        </p:txBody>
      </p:sp>
      <p:sp>
        <p:nvSpPr>
          <p:cNvPr id="4" name="Subtitle 2"/>
          <p:cNvSpPr txBox="1">
            <a:spLocks/>
          </p:cNvSpPr>
          <p:nvPr/>
        </p:nvSpPr>
        <p:spPr>
          <a:xfrm>
            <a:off x="2695194" y="6405080"/>
            <a:ext cx="6801612" cy="307005"/>
          </a:xfrm>
          <a:prstGeom prst="rect">
            <a:avLst/>
          </a:prstGeom>
          <a:noFill/>
        </p:spPr>
        <p:txBody>
          <a:bodyPr vert="horz" lIns="91440" tIns="45720" rIns="91440" bIns="45720" rtlCol="0">
            <a:normAutofit/>
          </a:bodyPr>
          <a:lstStyle>
            <a:lvl1pPr marL="0" indent="0" algn="ctr" defTabSz="914400" rtl="0" eaLnBrk="1" latinLnBrk="0" hangingPunct="1">
              <a:lnSpc>
                <a:spcPct val="100000"/>
              </a:lnSpc>
              <a:spcBef>
                <a:spcPts val="1000"/>
              </a:spcBef>
              <a:buClr>
                <a:schemeClr val="accent2"/>
              </a:buClr>
              <a:buFont typeface="Arial" panose="020B0604020202020204" pitchFamily="34" charset="0"/>
              <a:buNone/>
              <a:defRPr sz="2000" kern="1200">
                <a:solidFill>
                  <a:schemeClr val="tx1">
                    <a:lumMod val="75000"/>
                    <a:lumOff val="25000"/>
                  </a:schemeClr>
                </a:solidFill>
                <a:latin typeface="+mn-lt"/>
                <a:ea typeface="+mn-ea"/>
                <a:cs typeface="+mn-cs"/>
              </a:defRPr>
            </a:lvl1pPr>
            <a:lvl2pPr marL="457200" indent="0" algn="ctr" defTabSz="914400" rtl="0" eaLnBrk="1" latinLnBrk="0" hangingPunct="1">
              <a:lnSpc>
                <a:spcPct val="100000"/>
              </a:lnSpc>
              <a:spcBef>
                <a:spcPts val="1000"/>
              </a:spcBef>
              <a:buClr>
                <a:schemeClr val="accent2"/>
              </a:buClr>
              <a:buFont typeface="Arial" panose="020B0604020202020204" pitchFamily="34" charset="0"/>
              <a:buNone/>
              <a:defRPr sz="2000" kern="1200">
                <a:solidFill>
                  <a:schemeClr val="tx1">
                    <a:lumMod val="85000"/>
                    <a:lumOff val="15000"/>
                  </a:schemeClr>
                </a:solidFill>
                <a:latin typeface="+mn-lt"/>
                <a:ea typeface="+mn-ea"/>
                <a:cs typeface="+mn-cs"/>
              </a:defRPr>
            </a:lvl2pPr>
            <a:lvl3pPr marL="914400" indent="0" algn="ctr" defTabSz="914400" rtl="0" eaLnBrk="1" latinLnBrk="0" hangingPunct="1">
              <a:lnSpc>
                <a:spcPct val="100000"/>
              </a:lnSpc>
              <a:spcBef>
                <a:spcPts val="1000"/>
              </a:spcBef>
              <a:buClr>
                <a:schemeClr val="accent2"/>
              </a:buClr>
              <a:buFont typeface="Arial" panose="020B0604020202020204" pitchFamily="34" charset="0"/>
              <a:buNone/>
              <a:defRPr sz="1800" kern="1200">
                <a:solidFill>
                  <a:schemeClr val="tx1">
                    <a:lumMod val="85000"/>
                    <a:lumOff val="15000"/>
                  </a:schemeClr>
                </a:solidFill>
                <a:latin typeface="+mn-lt"/>
                <a:ea typeface="+mn-ea"/>
                <a:cs typeface="+mn-cs"/>
              </a:defRPr>
            </a:lvl3pPr>
            <a:lvl4pPr marL="13716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4pPr>
            <a:lvl5pPr marL="18288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5pPr>
            <a:lvl6pPr marL="22860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8pPr>
            <a:lvl9pPr marL="36576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9pPr>
          </a:lstStyle>
          <a:p>
            <a:r>
              <a:rPr lang="en-US" sz="1100" dirty="0" smtClean="0"/>
              <a:t>Copyright © 2019 Carolina Academic Press, LLC.  All rights reserved.</a:t>
            </a:r>
            <a:endParaRPr lang="en-US" sz="1100" dirty="0"/>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0014314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000" dirty="0" smtClean="0"/>
              <a:t>The full set of 221 PowerPoint slides is available upon adoption. If you are a professor using this book for a class, please email </a:t>
            </a:r>
            <a:r>
              <a:rPr lang="en-US" sz="2000" dirty="0" err="1" smtClean="0"/>
              <a:t>beth</a:t>
            </a:r>
            <a:r>
              <a:rPr lang="en-US" sz="2000" dirty="0" smtClean="0"/>
              <a:t> at </a:t>
            </a:r>
            <a:r>
              <a:rPr lang="en-US" sz="2000" dirty="0" smtClean="0">
                <a:hlinkClick r:id="rId2"/>
              </a:rPr>
              <a:t>bhall@cap-press.com</a:t>
            </a:r>
            <a:r>
              <a:rPr lang="en-US" sz="2000" dirty="0" smtClean="0"/>
              <a:t> to request your slides.</a:t>
            </a:r>
            <a:endParaRPr lang="en-US" sz="2000" dirty="0"/>
          </a:p>
        </p:txBody>
      </p:sp>
      <p:sp>
        <p:nvSpPr>
          <p:cNvPr id="3" name="Subtitle 2"/>
          <p:cNvSpPr>
            <a:spLocks noGrp="1"/>
          </p:cNvSpPr>
          <p:nvPr>
            <p:ph type="subTitle"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Copyright © 2019 Carolina Academic Press, LLC. All rights reserved.</a:t>
            </a:r>
            <a:endParaRPr lang="en-US"/>
          </a:p>
        </p:txBody>
      </p:sp>
    </p:spTree>
    <p:extLst>
      <p:ext uri="{BB962C8B-B14F-4D97-AF65-F5344CB8AC3E}">
        <p14:creationId xmlns:p14="http://schemas.microsoft.com/office/powerpoint/2010/main" val="1344744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from the Past: Studies gone wrong </a:t>
            </a:r>
            <a:endParaRPr lang="en-US" dirty="0"/>
          </a:p>
        </p:txBody>
      </p:sp>
      <p:sp>
        <p:nvSpPr>
          <p:cNvPr id="3" name="Content Placeholder 2"/>
          <p:cNvSpPr>
            <a:spLocks noGrp="1"/>
          </p:cNvSpPr>
          <p:nvPr>
            <p:ph idx="1"/>
          </p:nvPr>
        </p:nvSpPr>
        <p:spPr/>
        <p:txBody>
          <a:bodyPr/>
          <a:lstStyle/>
          <a:p>
            <a:r>
              <a:rPr lang="en-US" dirty="0" smtClean="0"/>
              <a:t>Small number of past studies that provide exemplary guidelines of how NOT to conduct research ethically </a:t>
            </a:r>
          </a:p>
          <a:p>
            <a:r>
              <a:rPr lang="en-US" dirty="0" smtClean="0"/>
              <a:t>All failed to follow the rules of ethical research . These rules violated at least one of the guidelines in code of conduct </a:t>
            </a:r>
          </a:p>
          <a:p>
            <a:pPr lvl="1"/>
            <a:r>
              <a:rPr lang="en-US" dirty="0" smtClean="0"/>
              <a:t>Respect </a:t>
            </a:r>
          </a:p>
          <a:p>
            <a:pPr lvl="1"/>
            <a:r>
              <a:rPr lang="en-US" dirty="0" smtClean="0"/>
              <a:t>Responsibility </a:t>
            </a:r>
          </a:p>
          <a:p>
            <a:pPr lvl="1"/>
            <a:r>
              <a:rPr lang="en-US" dirty="0" smtClean="0"/>
              <a:t>Equal treatment of others </a:t>
            </a:r>
            <a:endParaRPr lang="en-US" dirty="0"/>
          </a:p>
        </p:txBody>
      </p:sp>
      <p:sp>
        <p:nvSpPr>
          <p:cNvPr id="4" name="Footer Placeholder 3"/>
          <p:cNvSpPr>
            <a:spLocks noGrp="1"/>
          </p:cNvSpPr>
          <p:nvPr>
            <p:ph type="ftr" sz="quarter" idx="11"/>
          </p:nvPr>
        </p:nvSpPr>
        <p:spPr/>
        <p:txBody>
          <a:bodyPr/>
          <a:lstStyle/>
          <a:p>
            <a:r>
              <a:rPr lang="en-US" smtClean="0"/>
              <a:t>Copyright © 2019 Carolina Academic Press, LLC. All rights reserved.</a:t>
            </a:r>
            <a:endParaRPr lang="en-US" dirty="0"/>
          </a:p>
        </p:txBody>
      </p:sp>
    </p:spTree>
    <p:extLst>
      <p:ext uri="{BB962C8B-B14F-4D97-AF65-F5344CB8AC3E}">
        <p14:creationId xmlns:p14="http://schemas.microsoft.com/office/powerpoint/2010/main" val="1229139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Tuskegee Syphilis Study</a:t>
            </a:r>
            <a:endParaRPr lang="en-US" dirty="0"/>
          </a:p>
        </p:txBody>
      </p:sp>
      <p:sp>
        <p:nvSpPr>
          <p:cNvPr id="3" name="Content Placeholder 2"/>
          <p:cNvSpPr>
            <a:spLocks noGrp="1"/>
          </p:cNvSpPr>
          <p:nvPr>
            <p:ph idx="1"/>
          </p:nvPr>
        </p:nvSpPr>
        <p:spPr/>
        <p:txBody>
          <a:bodyPr/>
          <a:lstStyle/>
          <a:p>
            <a:r>
              <a:rPr lang="en-US" dirty="0" smtClean="0"/>
              <a:t>Government researchers worked for Public Health Service, decided they wanted to see what happens to someone who was infected with Syphilis </a:t>
            </a:r>
          </a:p>
          <a:p>
            <a:r>
              <a:rPr lang="en-US" dirty="0" smtClean="0"/>
              <a:t>Study was supposed to be a year and lasted over forty years </a:t>
            </a:r>
          </a:p>
          <a:p>
            <a:r>
              <a:rPr lang="en-US" dirty="0" smtClean="0"/>
              <a:t>Everything sounded good until </a:t>
            </a:r>
          </a:p>
          <a:p>
            <a:pPr lvl="1"/>
            <a:r>
              <a:rPr lang="en-US" dirty="0" smtClean="0"/>
              <a:t>Men who had syphilis were not told they had it, but told they had “bad blood” and was treated with iron tonic and aspirin</a:t>
            </a:r>
          </a:p>
          <a:p>
            <a:pPr lvl="1"/>
            <a:r>
              <a:rPr lang="en-US" dirty="0" smtClean="0"/>
              <a:t>All participants were black men </a:t>
            </a:r>
          </a:p>
          <a:p>
            <a:pPr lvl="1"/>
            <a:r>
              <a:rPr lang="en-US" dirty="0" smtClean="0"/>
              <a:t>11 years after the beginning of study, a treatment was introduced but the study still continued and did not inform men they had it  </a:t>
            </a:r>
            <a:endParaRPr lang="en-US" dirty="0"/>
          </a:p>
        </p:txBody>
      </p:sp>
      <p:sp>
        <p:nvSpPr>
          <p:cNvPr id="4" name="Footer Placeholder 3"/>
          <p:cNvSpPr>
            <a:spLocks noGrp="1"/>
          </p:cNvSpPr>
          <p:nvPr>
            <p:ph type="ftr" sz="quarter" idx="11"/>
          </p:nvPr>
        </p:nvSpPr>
        <p:spPr/>
        <p:txBody>
          <a:bodyPr/>
          <a:lstStyle/>
          <a:p>
            <a:r>
              <a:rPr lang="en-US" smtClean="0"/>
              <a:t>Copyright © 2019 Carolina Academic Press, LLC. All rights reserved.</a:t>
            </a:r>
            <a:endParaRPr lang="en-US"/>
          </a:p>
        </p:txBody>
      </p:sp>
    </p:spTree>
    <p:extLst>
      <p:ext uri="{BB962C8B-B14F-4D97-AF65-F5344CB8AC3E}">
        <p14:creationId xmlns:p14="http://schemas.microsoft.com/office/powerpoint/2010/main" val="873364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Stanley Milgram</a:t>
            </a:r>
            <a:endParaRPr lang="en-US" dirty="0"/>
          </a:p>
        </p:txBody>
      </p:sp>
      <p:sp>
        <p:nvSpPr>
          <p:cNvPr id="3" name="Content Placeholder 2"/>
          <p:cNvSpPr>
            <a:spLocks noGrp="1"/>
          </p:cNvSpPr>
          <p:nvPr>
            <p:ph idx="1"/>
          </p:nvPr>
        </p:nvSpPr>
        <p:spPr/>
        <p:txBody>
          <a:bodyPr/>
          <a:lstStyle/>
          <a:p>
            <a:r>
              <a:rPr lang="en-US" dirty="0" smtClean="0"/>
              <a:t>Curious about why people follow orders </a:t>
            </a:r>
          </a:p>
          <a:p>
            <a:r>
              <a:rPr lang="en-US" dirty="0" smtClean="0"/>
              <a:t>“Obedience to Authority” </a:t>
            </a:r>
          </a:p>
          <a:p>
            <a:r>
              <a:rPr lang="en-US" dirty="0" smtClean="0"/>
              <a:t>One was asked questions if question was answered incorrectly, the researcher would instruct them to push a button that would shock the other person, and for each incorrect question the voltage of shock would increase</a:t>
            </a:r>
            <a:endParaRPr lang="en-US" dirty="0"/>
          </a:p>
          <a:p>
            <a:r>
              <a:rPr lang="en-US" dirty="0" smtClean="0"/>
              <a:t>His study produced psychological harm and high levels of stress and anxiety </a:t>
            </a:r>
          </a:p>
          <a:p>
            <a:r>
              <a:rPr lang="en-US" dirty="0" smtClean="0"/>
              <a:t>Most participants believed they shocked someone for over a year </a:t>
            </a:r>
            <a:endParaRPr lang="en-US" dirty="0"/>
          </a:p>
        </p:txBody>
      </p:sp>
      <p:sp>
        <p:nvSpPr>
          <p:cNvPr id="4" name="Footer Placeholder 3"/>
          <p:cNvSpPr>
            <a:spLocks noGrp="1"/>
          </p:cNvSpPr>
          <p:nvPr>
            <p:ph type="ftr" sz="quarter" idx="11"/>
          </p:nvPr>
        </p:nvSpPr>
        <p:spPr/>
        <p:txBody>
          <a:bodyPr/>
          <a:lstStyle/>
          <a:p>
            <a:r>
              <a:rPr lang="en-US" smtClean="0"/>
              <a:t>Copyright © 2019 Carolina Academic Press, LLC. All rights reserved.</a:t>
            </a:r>
            <a:endParaRPr lang="en-US"/>
          </a:p>
        </p:txBody>
      </p:sp>
    </p:spTree>
    <p:extLst>
      <p:ext uri="{BB962C8B-B14F-4D97-AF65-F5344CB8AC3E}">
        <p14:creationId xmlns:p14="http://schemas.microsoft.com/office/powerpoint/2010/main" val="1651661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Stanford Prison Experiment </a:t>
            </a:r>
            <a:endParaRPr lang="en-US" dirty="0"/>
          </a:p>
        </p:txBody>
      </p:sp>
      <p:sp>
        <p:nvSpPr>
          <p:cNvPr id="3" name="Content Placeholder 2"/>
          <p:cNvSpPr>
            <a:spLocks noGrp="1"/>
          </p:cNvSpPr>
          <p:nvPr>
            <p:ph idx="1"/>
          </p:nvPr>
        </p:nvSpPr>
        <p:spPr/>
        <p:txBody>
          <a:bodyPr/>
          <a:lstStyle/>
          <a:p>
            <a:r>
              <a:rPr lang="en-US" dirty="0" smtClean="0"/>
              <a:t>There were two roles given; a prisoner or a guard </a:t>
            </a:r>
          </a:p>
          <a:p>
            <a:r>
              <a:rPr lang="en-US" dirty="0" smtClean="0"/>
              <a:t>Prisoners started acting like prisoners </a:t>
            </a:r>
          </a:p>
          <a:p>
            <a:pPr lvl="1"/>
            <a:r>
              <a:rPr lang="en-US" dirty="0" smtClean="0"/>
              <a:t>By second day there were riots</a:t>
            </a:r>
          </a:p>
          <a:p>
            <a:pPr lvl="1"/>
            <a:r>
              <a:rPr lang="en-US" dirty="0" smtClean="0"/>
              <a:t>Guards responded forcefully using fire extinguishers to move prisoners, solitary confinement, and taking prisoners clothes. </a:t>
            </a:r>
          </a:p>
          <a:p>
            <a:r>
              <a:rPr lang="en-US" dirty="0" smtClean="0"/>
              <a:t>Study was supposed to be two weeks and was terminated after only six days </a:t>
            </a:r>
          </a:p>
        </p:txBody>
      </p:sp>
      <p:sp>
        <p:nvSpPr>
          <p:cNvPr id="4" name="Footer Placeholder 3"/>
          <p:cNvSpPr>
            <a:spLocks noGrp="1"/>
          </p:cNvSpPr>
          <p:nvPr>
            <p:ph type="ftr" sz="quarter" idx="11"/>
          </p:nvPr>
        </p:nvSpPr>
        <p:spPr/>
        <p:txBody>
          <a:bodyPr/>
          <a:lstStyle/>
          <a:p>
            <a:r>
              <a:rPr lang="en-US" smtClean="0"/>
              <a:t>Copyright © 2019 Carolina Academic Press, LLC. All rights reserved.</a:t>
            </a:r>
            <a:endParaRPr lang="en-US"/>
          </a:p>
        </p:txBody>
      </p:sp>
    </p:spTree>
    <p:extLst>
      <p:ext uri="{BB962C8B-B14F-4D97-AF65-F5344CB8AC3E}">
        <p14:creationId xmlns:p14="http://schemas.microsoft.com/office/powerpoint/2010/main" val="1804892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a Code of Conduct in Research </a:t>
            </a:r>
            <a:endParaRPr lang="en-US" dirty="0"/>
          </a:p>
        </p:txBody>
      </p:sp>
      <p:sp>
        <p:nvSpPr>
          <p:cNvPr id="3" name="Content Placeholder 2"/>
          <p:cNvSpPr>
            <a:spLocks noGrp="1"/>
          </p:cNvSpPr>
          <p:nvPr>
            <p:ph idx="1"/>
          </p:nvPr>
        </p:nvSpPr>
        <p:spPr/>
        <p:txBody>
          <a:bodyPr/>
          <a:lstStyle/>
          <a:p>
            <a:r>
              <a:rPr lang="en-US" dirty="0" smtClean="0"/>
              <a:t>Commissions Belmont Report was published in 1978 </a:t>
            </a:r>
          </a:p>
          <a:p>
            <a:r>
              <a:rPr lang="en-US" dirty="0" smtClean="0"/>
              <a:t>Institutional Review Boards </a:t>
            </a:r>
          </a:p>
          <a:p>
            <a:r>
              <a:rPr lang="en-US" dirty="0" smtClean="0"/>
              <a:t>Rules of Research Ethics and Putting it all together </a:t>
            </a:r>
          </a:p>
        </p:txBody>
      </p:sp>
      <p:sp>
        <p:nvSpPr>
          <p:cNvPr id="4" name="Footer Placeholder 3"/>
          <p:cNvSpPr>
            <a:spLocks noGrp="1"/>
          </p:cNvSpPr>
          <p:nvPr>
            <p:ph type="ftr" sz="quarter" idx="11"/>
          </p:nvPr>
        </p:nvSpPr>
        <p:spPr/>
        <p:txBody>
          <a:bodyPr/>
          <a:lstStyle/>
          <a:p>
            <a:r>
              <a:rPr lang="en-US" smtClean="0"/>
              <a:t>Copyright © 2019 Carolina Academic Press, LLC. All rights reserved.</a:t>
            </a:r>
            <a:endParaRPr lang="en-US"/>
          </a:p>
        </p:txBody>
      </p:sp>
    </p:spTree>
    <p:extLst>
      <p:ext uri="{BB962C8B-B14F-4D97-AF65-F5344CB8AC3E}">
        <p14:creationId xmlns:p14="http://schemas.microsoft.com/office/powerpoint/2010/main" val="1492242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of Conduct in research</a:t>
            </a:r>
            <a:endParaRPr lang="en-US" dirty="0"/>
          </a:p>
        </p:txBody>
      </p:sp>
      <p:sp>
        <p:nvSpPr>
          <p:cNvPr id="3" name="Content Placeholder 2"/>
          <p:cNvSpPr>
            <a:spLocks noGrp="1"/>
          </p:cNvSpPr>
          <p:nvPr>
            <p:ph sz="half" idx="1"/>
          </p:nvPr>
        </p:nvSpPr>
        <p:spPr/>
        <p:txBody>
          <a:bodyPr/>
          <a:lstStyle/>
          <a:p>
            <a:pPr algn="ctr"/>
            <a:r>
              <a:rPr lang="en-US" dirty="0" smtClean="0"/>
              <a:t>Belmont Report </a:t>
            </a:r>
          </a:p>
          <a:p>
            <a:r>
              <a:rPr lang="en-US" dirty="0" smtClean="0"/>
              <a:t>Three guiding principle when conducting studied with human participants </a:t>
            </a:r>
          </a:p>
          <a:p>
            <a:pPr lvl="1"/>
            <a:r>
              <a:rPr lang="en-US" dirty="0" smtClean="0"/>
              <a:t>Beneficence</a:t>
            </a:r>
          </a:p>
          <a:p>
            <a:pPr lvl="1"/>
            <a:r>
              <a:rPr lang="en-US" dirty="0" smtClean="0"/>
              <a:t>Autonomy </a:t>
            </a:r>
          </a:p>
          <a:p>
            <a:pPr lvl="1"/>
            <a:r>
              <a:rPr lang="en-US" dirty="0" smtClean="0"/>
              <a:t>Justice </a:t>
            </a:r>
          </a:p>
        </p:txBody>
      </p:sp>
      <p:sp>
        <p:nvSpPr>
          <p:cNvPr id="4" name="Content Placeholder 3"/>
          <p:cNvSpPr>
            <a:spLocks noGrp="1"/>
          </p:cNvSpPr>
          <p:nvPr>
            <p:ph sz="half" idx="2"/>
          </p:nvPr>
        </p:nvSpPr>
        <p:spPr/>
        <p:txBody>
          <a:bodyPr/>
          <a:lstStyle/>
          <a:p>
            <a:pPr algn="ctr"/>
            <a:r>
              <a:rPr lang="en-US" dirty="0" smtClean="0"/>
              <a:t>Institutional Review Boards</a:t>
            </a:r>
          </a:p>
          <a:p>
            <a:r>
              <a:rPr lang="en-US" dirty="0" smtClean="0"/>
              <a:t>Organizations like universities and other agencies would create a board of individuals that review whether research is ethical</a:t>
            </a:r>
          </a:p>
          <a:p>
            <a:r>
              <a:rPr lang="en-US" dirty="0" smtClean="0"/>
              <a:t>IRB must answer to the National Institute of Health or the Food and Drug Administration </a:t>
            </a:r>
            <a:endParaRPr lang="en-US" dirty="0"/>
          </a:p>
        </p:txBody>
      </p:sp>
      <p:sp>
        <p:nvSpPr>
          <p:cNvPr id="5" name="Footer Placeholder 4"/>
          <p:cNvSpPr>
            <a:spLocks noGrp="1"/>
          </p:cNvSpPr>
          <p:nvPr>
            <p:ph type="ftr" sz="quarter" idx="11"/>
          </p:nvPr>
        </p:nvSpPr>
        <p:spPr/>
        <p:txBody>
          <a:bodyPr/>
          <a:lstStyle/>
          <a:p>
            <a:r>
              <a:rPr lang="en-US" smtClean="0"/>
              <a:t>Copyright © 2019 Carolina Academic Press, LLC. All rights reserved.</a:t>
            </a:r>
            <a:endParaRPr lang="en-US"/>
          </a:p>
        </p:txBody>
      </p:sp>
    </p:spTree>
    <p:extLst>
      <p:ext uri="{BB962C8B-B14F-4D97-AF65-F5344CB8AC3E}">
        <p14:creationId xmlns:p14="http://schemas.microsoft.com/office/powerpoint/2010/main" val="1803230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of Research and other Key Points </a:t>
            </a:r>
            <a:endParaRPr lang="en-US" dirty="0"/>
          </a:p>
        </p:txBody>
      </p:sp>
      <p:sp>
        <p:nvSpPr>
          <p:cNvPr id="3" name="Content Placeholder 2"/>
          <p:cNvSpPr>
            <a:spLocks noGrp="1"/>
          </p:cNvSpPr>
          <p:nvPr>
            <p:ph idx="1"/>
          </p:nvPr>
        </p:nvSpPr>
        <p:spPr/>
        <p:txBody>
          <a:bodyPr/>
          <a:lstStyle/>
          <a:p>
            <a:r>
              <a:rPr lang="en-US" dirty="0" smtClean="0"/>
              <a:t>Minimize harm </a:t>
            </a:r>
          </a:p>
          <a:p>
            <a:r>
              <a:rPr lang="en-US" dirty="0" smtClean="0"/>
              <a:t>Maintain confidentiality and anonymity </a:t>
            </a:r>
          </a:p>
          <a:p>
            <a:r>
              <a:rPr lang="en-US" dirty="0" smtClean="0"/>
              <a:t>Honesty </a:t>
            </a:r>
          </a:p>
          <a:p>
            <a:r>
              <a:rPr lang="en-US" dirty="0" smtClean="0"/>
              <a:t>Voluntary Consent </a:t>
            </a:r>
          </a:p>
          <a:p>
            <a:r>
              <a:rPr lang="en-US" dirty="0" smtClean="0"/>
              <a:t>Informed Consent </a:t>
            </a:r>
          </a:p>
          <a:p>
            <a:r>
              <a:rPr lang="en-US" dirty="0" smtClean="0"/>
              <a:t>Do not initiate crime </a:t>
            </a:r>
          </a:p>
        </p:txBody>
      </p:sp>
      <p:sp>
        <p:nvSpPr>
          <p:cNvPr id="4" name="Footer Placeholder 3"/>
          <p:cNvSpPr>
            <a:spLocks noGrp="1"/>
          </p:cNvSpPr>
          <p:nvPr>
            <p:ph type="ftr" sz="quarter" idx="11"/>
          </p:nvPr>
        </p:nvSpPr>
        <p:spPr/>
        <p:txBody>
          <a:bodyPr/>
          <a:lstStyle/>
          <a:p>
            <a:r>
              <a:rPr lang="en-US" smtClean="0"/>
              <a:t>Copyright © 2019 Carolina Academic Press, LLC. All rights reserved.</a:t>
            </a:r>
            <a:endParaRPr lang="en-US"/>
          </a:p>
        </p:txBody>
      </p:sp>
    </p:spTree>
    <p:extLst>
      <p:ext uri="{BB962C8B-B14F-4D97-AF65-F5344CB8AC3E}">
        <p14:creationId xmlns:p14="http://schemas.microsoft.com/office/powerpoint/2010/main" val="9510134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of Research</a:t>
            </a:r>
            <a:endParaRPr lang="en-US" dirty="0"/>
          </a:p>
        </p:txBody>
      </p:sp>
      <p:sp>
        <p:nvSpPr>
          <p:cNvPr id="3" name="Content Placeholder 2"/>
          <p:cNvSpPr>
            <a:spLocks noGrp="1"/>
          </p:cNvSpPr>
          <p:nvPr>
            <p:ph sz="half" idx="1"/>
          </p:nvPr>
        </p:nvSpPr>
        <p:spPr/>
        <p:txBody>
          <a:bodyPr/>
          <a:lstStyle/>
          <a:p>
            <a:pPr algn="ctr"/>
            <a:r>
              <a:rPr lang="en-US" sz="2000" dirty="0" smtClean="0"/>
              <a:t>Minimize Harm </a:t>
            </a:r>
          </a:p>
          <a:p>
            <a:r>
              <a:rPr lang="en-US" sz="2000" dirty="0" smtClean="0"/>
              <a:t>Harm may be inevitable at times </a:t>
            </a:r>
          </a:p>
          <a:p>
            <a:r>
              <a:rPr lang="en-US" sz="2000" dirty="0" smtClean="0"/>
              <a:t>Harm must be outweighed by the benefits </a:t>
            </a:r>
            <a:endParaRPr lang="en-US" sz="2000" dirty="0"/>
          </a:p>
        </p:txBody>
      </p:sp>
      <p:sp>
        <p:nvSpPr>
          <p:cNvPr id="4" name="Content Placeholder 3"/>
          <p:cNvSpPr>
            <a:spLocks noGrp="1"/>
          </p:cNvSpPr>
          <p:nvPr>
            <p:ph sz="half" idx="2"/>
          </p:nvPr>
        </p:nvSpPr>
        <p:spPr/>
        <p:txBody>
          <a:bodyPr/>
          <a:lstStyle/>
          <a:p>
            <a:pPr algn="ctr"/>
            <a:r>
              <a:rPr lang="en-US" sz="2000" dirty="0" smtClean="0"/>
              <a:t>Maintain Confidentiality and Anonymity </a:t>
            </a:r>
          </a:p>
          <a:p>
            <a:r>
              <a:rPr lang="en-US" sz="2000" dirty="0" smtClean="0"/>
              <a:t>You may know who they are but their identity will not be revealed to anyone else </a:t>
            </a:r>
            <a:endParaRPr lang="en-US" sz="2000" dirty="0"/>
          </a:p>
        </p:txBody>
      </p:sp>
      <p:sp>
        <p:nvSpPr>
          <p:cNvPr id="5" name="Content Placeholder 2"/>
          <p:cNvSpPr txBox="1">
            <a:spLocks/>
          </p:cNvSpPr>
          <p:nvPr/>
        </p:nvSpPr>
        <p:spPr>
          <a:xfrm>
            <a:off x="2722339" y="4528763"/>
            <a:ext cx="6262688" cy="1354138"/>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algn="ctr"/>
            <a:r>
              <a:rPr lang="en-US" sz="2000" dirty="0" smtClean="0"/>
              <a:t>Honesty </a:t>
            </a:r>
          </a:p>
          <a:p>
            <a:r>
              <a:rPr lang="en-US" sz="2000" dirty="0" smtClean="0"/>
              <a:t>Do not lie to your participants unless absolutely needed </a:t>
            </a:r>
          </a:p>
          <a:p>
            <a:r>
              <a:rPr lang="en-US" sz="2000" dirty="0" smtClean="0"/>
              <a:t>Minor forms of deception </a:t>
            </a:r>
            <a:endParaRPr lang="en-US" sz="2000" dirty="0"/>
          </a:p>
        </p:txBody>
      </p:sp>
      <p:sp>
        <p:nvSpPr>
          <p:cNvPr id="6" name="Footer Placeholder 5"/>
          <p:cNvSpPr>
            <a:spLocks noGrp="1"/>
          </p:cNvSpPr>
          <p:nvPr>
            <p:ph type="ftr" sz="quarter" idx="11"/>
          </p:nvPr>
        </p:nvSpPr>
        <p:spPr/>
        <p:txBody>
          <a:bodyPr/>
          <a:lstStyle/>
          <a:p>
            <a:r>
              <a:rPr lang="en-US" smtClean="0"/>
              <a:t>Copyright © 2019 Carolina Academic Press, LLC. All rights reserved.</a:t>
            </a:r>
            <a:endParaRPr lang="en-US"/>
          </a:p>
        </p:txBody>
      </p:sp>
    </p:spTree>
    <p:extLst>
      <p:ext uri="{BB962C8B-B14F-4D97-AF65-F5344CB8AC3E}">
        <p14:creationId xmlns:p14="http://schemas.microsoft.com/office/powerpoint/2010/main" val="2109921246"/>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4</TotalTime>
  <Words>3280</Words>
  <Application>Microsoft Macintosh PowerPoint</Application>
  <PresentationFormat>Widescreen</PresentationFormat>
  <Paragraphs>96</Paragraphs>
  <Slides>10</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Gill Sans MT</vt:lpstr>
      <vt:lpstr>Parcel</vt:lpstr>
      <vt:lpstr>Chapter 3: Ethics and Research </vt:lpstr>
      <vt:lpstr>Learning from the Past: Studies gone wrong </vt:lpstr>
      <vt:lpstr>Tuskegee Syphilis Study</vt:lpstr>
      <vt:lpstr>Stanley Milgram</vt:lpstr>
      <vt:lpstr>Stanford Prison Experiment </vt:lpstr>
      <vt:lpstr>Developing a Code of Conduct in Research </vt:lpstr>
      <vt:lpstr>Code of Conduct in research</vt:lpstr>
      <vt:lpstr>Rules of Research and other Key Points </vt:lpstr>
      <vt:lpstr>Rules of Research</vt:lpstr>
      <vt:lpstr>The full set of 221 PowerPoint slides is available upon adoption. If you are a professor using this book for a class, please email beth at bhall@cap-press.com to request your slides.</vt:lpstr>
    </vt:vector>
  </TitlesOfParts>
  <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 Ethics and Research </dc:title>
  <dc:creator>Microsoft Office User</dc:creator>
  <cp:lastModifiedBy>Microsoft Office User</cp:lastModifiedBy>
  <cp:revision>2</cp:revision>
  <dcterms:created xsi:type="dcterms:W3CDTF">2018-12-20T14:58:10Z</dcterms:created>
  <dcterms:modified xsi:type="dcterms:W3CDTF">2019-02-04T14:06:40Z</dcterms:modified>
</cp:coreProperties>
</file>