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10" d="100"/>
          <a:sy n="110" d="100"/>
        </p:scale>
        <p:origin x="117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52400"/>
            <a:ext cx="27432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0264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7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10972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536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5225"/>
            <a:ext cx="680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800000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ea typeface="Arial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ea typeface="Arial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ea typeface="Arial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ea typeface="Arial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400" kern="1200">
          <a:solidFill>
            <a:srgbClr val="000066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2"/>
        <a:buChar char="n"/>
        <a:defRPr sz="2200" kern="1200">
          <a:solidFill>
            <a:srgbClr val="0000FF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 kern="1200">
          <a:solidFill>
            <a:srgbClr val="0033CC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2"/>
        <a:buChar char="n"/>
        <a:defRPr kern="1200">
          <a:solidFill>
            <a:srgbClr val="0066FF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32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234950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Trust Distribution Provisions</a:t>
            </a:r>
          </a:p>
        </p:txBody>
      </p:sp>
      <p:sp>
        <p:nvSpPr>
          <p:cNvPr id="5325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844550"/>
            <a:ext cx="8229600" cy="5638800"/>
          </a:xfrm>
        </p:spPr>
        <p:txBody>
          <a:bodyPr/>
          <a:lstStyle/>
          <a:p>
            <a:pPr algn="just" eaLnBrk="1" hangingPunct="1"/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Trustees may be given the authority to distribute trust assets in any way the trust agreement stipulates.</a:t>
            </a:r>
          </a:p>
          <a:p>
            <a:pPr algn="just" eaLnBrk="1" hangingPunct="1">
              <a:buFont typeface="Wingdings" charset="2"/>
              <a:buNone/>
            </a:pP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Trusts often divide trust distributions into: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Distributions of Principal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Distributions of Income </a:t>
            </a:r>
          </a:p>
          <a:p>
            <a:pPr lvl="1" algn="just"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Distribution powers are also often divided based on recipient: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Grantor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“Lifetime” beneficiaries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Ultimate beneficiaries of the trust assets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42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219477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Distributions to the Grantor</a:t>
            </a:r>
          </a:p>
        </p:txBody>
      </p:sp>
      <p:sp>
        <p:nvSpPr>
          <p:cNvPr id="542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955876"/>
            <a:ext cx="8229600" cy="5638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Distributions of principal to the grantor</a:t>
            </a:r>
          </a:p>
          <a:p>
            <a:pPr lvl="1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Upon request, in revocable trusts</a:t>
            </a:r>
          </a:p>
          <a:p>
            <a:pPr lvl="1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Discretionary, in some irrevocable trusts</a:t>
            </a:r>
          </a:p>
          <a:p>
            <a:pPr lvl="2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But this often has the effect of eliminating benefits of an irrevocable trust in the areas of</a:t>
            </a:r>
          </a:p>
          <a:p>
            <a:pPr lvl="3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Estate tax</a:t>
            </a:r>
          </a:p>
          <a:p>
            <a:pPr lvl="3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Medicaid eligibility planning</a:t>
            </a:r>
          </a:p>
          <a:p>
            <a:pPr lvl="3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Creditor Protection</a:t>
            </a:r>
          </a:p>
          <a:p>
            <a:pPr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Distributions of income to the grantor</a:t>
            </a:r>
          </a:p>
          <a:p>
            <a:pPr lvl="1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Mandatory in many trusts, including</a:t>
            </a:r>
          </a:p>
          <a:p>
            <a:pPr lvl="2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Income only Medicaid trusts</a:t>
            </a:r>
          </a:p>
          <a:p>
            <a:pPr lvl="2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QTIP trusts</a:t>
            </a:r>
          </a:p>
          <a:p>
            <a:pPr lvl="1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Discretionary</a:t>
            </a:r>
          </a:p>
          <a:p>
            <a:pPr lvl="2" algn="just" eaLnBrk="1" hangingPunct="1">
              <a:buFont typeface="Wingdings" panose="05000000000000000000" pitchFamily="2" charset="2"/>
              <a:buChar char="n"/>
              <a:defRPr/>
            </a:pP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Also can cause problems in the areas referenced above</a:t>
            </a: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52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234950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Distributions to the Beneficiaries</a:t>
            </a:r>
          </a:p>
        </p:txBody>
      </p:sp>
      <p:sp>
        <p:nvSpPr>
          <p:cNvPr id="552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84455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Can be of principal and/or income</a:t>
            </a:r>
          </a:p>
          <a:p>
            <a:pPr eaLnBrk="1" hangingPunct="1">
              <a:buFont typeface="Wingdings" charset="2"/>
              <a:buNone/>
            </a:pP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Mandatory</a:t>
            </a:r>
          </a:p>
          <a:p>
            <a:pPr lvl="1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Common in many trusts</a:t>
            </a:r>
          </a:p>
          <a:p>
            <a:pPr lvl="2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Especially when the spouse is the beneficiary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cause the assets that must be distributed to be considered the beneficiary’s assets for most legal purposes</a:t>
            </a:r>
          </a:p>
          <a:p>
            <a:pPr lvl="1" algn="just"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Discretionary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 a beneficiary </a:t>
            </a:r>
            <a:r>
              <a:rPr lang="en-US" altLang="x-none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may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receive a discretionary distribution does NOT usually mean that it is his or her money for most legal purposes</a:t>
            </a:r>
          </a:p>
          <a:p>
            <a:pPr lvl="2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Exception may apply for Medicaid eligibility</a:t>
            </a:r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632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140825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Other Trust Distribution Rules</a:t>
            </a:r>
          </a:p>
        </p:txBody>
      </p:sp>
      <p:sp>
        <p:nvSpPr>
          <p:cNvPr id="5632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844550"/>
            <a:ext cx="8229600" cy="5638800"/>
          </a:xfrm>
        </p:spPr>
        <p:txBody>
          <a:bodyPr/>
          <a:lstStyle/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 careful not to give the trustee a “general power of appointment” or it will be vulnerable to the trustee’s creditors, be part of the trustee’s estate, etc.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GPOA exists when a trustee can give the assets to himself or his creditors 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Limitation of power to distribute by “ascertainable standard” prevents a power from being a GPOA</a:t>
            </a:r>
          </a:p>
          <a:p>
            <a:pPr lvl="2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“Health, education, maintenance and support” is common</a:t>
            </a:r>
          </a:p>
          <a:p>
            <a:pPr lvl="2" algn="just"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Allowing distributions to charity by the trustee is also common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gives the trustee the discretion to use the income tax charitable deduction when appropriate </a:t>
            </a:r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734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163975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Trust Termination</a:t>
            </a:r>
          </a:p>
        </p:txBody>
      </p:sp>
      <p:sp>
        <p:nvSpPr>
          <p:cNvPr id="5734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773575"/>
            <a:ext cx="8229600" cy="5638800"/>
          </a:xfrm>
        </p:spPr>
        <p:txBody>
          <a:bodyPr/>
          <a:lstStyle/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time that the trust is to terminate can be established by: 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specific point in time specified by the trust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occurrence of an event or condition specified by the trust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Applicable law</a:t>
            </a:r>
          </a:p>
          <a:p>
            <a:pPr lvl="2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(ex, Rule against perpetuities)</a:t>
            </a:r>
          </a:p>
          <a:p>
            <a:pPr lvl="2" algn="just"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Upon termination, the trust assets may be: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Distributed outright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Held in </a:t>
            </a:r>
            <a:r>
              <a:rPr lang="en-US" altLang="x-none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subtrusts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created by the trust agreement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“Poured over” into other existing trusts</a:t>
            </a:r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837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98600" y="175550"/>
            <a:ext cx="86868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Common Types of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Subtrust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 Provisions 1</a:t>
            </a:r>
          </a:p>
        </p:txBody>
      </p:sp>
      <p:sp>
        <p:nvSpPr>
          <p:cNvPr id="5837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84455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General minor beneficiary provision</a:t>
            </a:r>
          </a:p>
          <a:p>
            <a:pPr lvl="1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usually states that children under a certain age (e.g., 21) have their assets held for them by the trustee instead of receiving it outright</a:t>
            </a:r>
          </a:p>
          <a:p>
            <a:pPr lvl="2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 it can be held for them under the Uniform Transfer to Minors Act, etc.</a:t>
            </a:r>
          </a:p>
          <a:p>
            <a:pPr lvl="2"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Subtrusts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protect the benefits </a:t>
            </a:r>
            <a:r>
              <a:rPr lang="en-US" altLang="x-none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eligiblity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beneficiary</a:t>
            </a:r>
          </a:p>
          <a:p>
            <a:pPr lvl="1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trusts do not allow the trustee to pay for the beneficiary’s benefits that would otherwise be paid for by government assistance</a:t>
            </a:r>
          </a:p>
          <a:p>
            <a:pPr lvl="2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supplemental needs trust is one such example</a:t>
            </a:r>
          </a:p>
          <a:p>
            <a:pPr lvl="2" eaLnBrk="1" hangingPunct="1">
              <a:buFont typeface="Wingdings" charset="2"/>
              <a:buNone/>
            </a:pP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5939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98600" y="163974"/>
            <a:ext cx="86868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Common Types of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Subtrust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 Provisions 2</a:t>
            </a:r>
          </a:p>
        </p:txBody>
      </p:sp>
      <p:sp>
        <p:nvSpPr>
          <p:cNvPr id="593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773574"/>
            <a:ext cx="82296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Generation Skipping Transfer trusts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estate tax purposes</a:t>
            </a:r>
          </a:p>
          <a:p>
            <a:pPr lvl="1" eaLnBrk="1" hangingPunct="1">
              <a:lnSpc>
                <a:spcPct val="90000"/>
              </a:lnSpc>
            </a:pP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Family Trusts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keeps the assets in a “pot” for several beneficiaries that can be distributed over time by the trustee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often terminate when the youngest beneficiary reaches a certain age</a:t>
            </a:r>
          </a:p>
          <a:p>
            <a:pPr lvl="2" algn="just" eaLnBrk="1" hangingPunct="1">
              <a:lnSpc>
                <a:spcPct val="90000"/>
              </a:lnSpc>
            </a:pP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Single Beneficiary Trusts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Each beneficiary gets a trust strictly for his or her share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beneficiary may be entitled to the income and/or a certain percentage of the principal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beneficiary typically receives all of the principal at a certain age</a:t>
            </a:r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Copyright © 2019 Carolina Academic Press. All Rights Reserved.</a:t>
            </a:r>
            <a:endParaRPr lang="en-US" altLang="en-US" dirty="0"/>
          </a:p>
        </p:txBody>
      </p:sp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7200" y="242625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ker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Termination of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Subtrusts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7200" y="852225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Also typically established in the initial trust or by law</a:t>
            </a:r>
          </a:p>
          <a:p>
            <a:pPr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Assets are distributed outright upon termination of the </a:t>
            </a:r>
            <a:r>
              <a:rPr lang="en-US" altLang="x-none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subtrusts</a:t>
            </a: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Powers of Appointment Upon Termination:</a:t>
            </a:r>
          </a:p>
          <a:p>
            <a:pPr lvl="1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 Power</a:t>
            </a:r>
          </a:p>
          <a:p>
            <a:pPr lvl="2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Causes the trust assets to be in the estate of the holder and be considered his for most purposes</a:t>
            </a:r>
          </a:p>
          <a:p>
            <a:pPr lvl="1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Limited (“special”) Power</a:t>
            </a:r>
          </a:p>
          <a:p>
            <a:pPr lvl="2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Fairly safe for a beneficiary to hold</a:t>
            </a:r>
          </a:p>
          <a:p>
            <a:pPr lvl="2" algn="just" eaLnBrk="1" hangingPunct="1"/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convenient way of keeping some control over the trust assets for a beneficiary such as a spouse while removing it from the beneficiary’s name for most purposes 	 </a:t>
            </a:r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137 slides is available upon adoption of this book. If you are a professor using this book for a course, please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Trust Drafting 2019</Template>
  <TotalTime>5</TotalTime>
  <Words>772</Words>
  <Application>Microsoft Macintosh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Textured</vt:lpstr>
      <vt:lpstr>Trust Distribution Provisions</vt:lpstr>
      <vt:lpstr>Distributions to the Grantor</vt:lpstr>
      <vt:lpstr>Distributions to the Beneficiaries</vt:lpstr>
      <vt:lpstr>Other Trust Distribution Rules</vt:lpstr>
      <vt:lpstr>Trust Termination</vt:lpstr>
      <vt:lpstr>Common Types of Subtrust Provisions 1</vt:lpstr>
      <vt:lpstr>Common Types of Subtrust Provisions 2</vt:lpstr>
      <vt:lpstr>Termination of Subtrusts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Distribution Provisions</dc:title>
  <dc:creator>Microsoft Office User</dc:creator>
  <cp:lastModifiedBy>Microsoft Office User</cp:lastModifiedBy>
  <cp:revision>1</cp:revision>
  <dcterms:created xsi:type="dcterms:W3CDTF">2019-02-21T17:23:25Z</dcterms:created>
  <dcterms:modified xsi:type="dcterms:W3CDTF">2019-02-21T17:28:30Z</dcterms:modified>
</cp:coreProperties>
</file>