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2" r:id="rId3"/>
    <p:sldId id="257" r:id="rId4"/>
    <p:sldId id="259" r:id="rId5"/>
    <p:sldId id="260" r:id="rId6"/>
    <p:sldId id="261" r:id="rId7"/>
    <p:sldId id="271" r:id="rId8"/>
    <p:sldId id="266" r:id="rId9"/>
    <p:sldId id="267" r:id="rId10"/>
    <p:sldId id="262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B6B2F02-0556-4114-8894-AAA1249F9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4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9F2BADB-B4C9-437A-80F9-C5018A8B83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03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17F87-26BF-4DC1-9CE0-33B1808179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82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59A49-06C1-4C74-B157-C1174C56BCC0}" type="slidenum">
              <a:rPr lang="en-US"/>
              <a:pPr/>
              <a:t>11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261E-7470-4AD9-A719-D6A637CB895D}" type="slidenum">
              <a:rPr lang="en-US"/>
              <a:pPr/>
              <a:t>12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60 minutes march 9 2014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BADB-B4C9-437A-80F9-C5018A8B83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84053-9315-4DC4-8E07-4D754F071D9C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4B6FE-3EAE-4BC5-A042-82B3533064A6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8E510-3E42-444D-BEF3-83CE266AA379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C9644-5955-4B9D-B569-378930EF1165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4205E-FB8F-40C4-9C20-3EA61B188E83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40580-B88A-4FCB-8268-F29DCF7FA960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CEC63-4B09-4A39-B19A-415AA63D1AA3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1D42-3094-4A3D-9272-9E7EE8FCF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rev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635-74E0-4A49-93C2-777164BBB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2AEF-61CF-426F-96FA-C341A6EA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8C4-DDE3-485F-842E-508F49CC6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B36B90-F551-432E-A812-9DA084948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D98C-7742-402D-953A-78086DE92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2E0-E8F1-4DA1-8769-C0EA50714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2263-2D69-4C72-B287-BF343DE2C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03FB-C38F-4BC5-B800-FEA7D6B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75C8-4FC7-4BCC-9BF4-DB03A359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DE80-BC57-46DC-8FE6-EA1FBC909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3B7A38-EC39-40BB-8C37-5094AEDB1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 rev="1"/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Chapter </a:t>
            </a:r>
            <a:r>
              <a:rPr lang="en-US" sz="2800" dirty="0">
                <a:solidFill>
                  <a:schemeClr val="bg1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Community Oriented Policing &amp; Open Communication Policing 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            Introduction to Policing:  </a:t>
            </a:r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The Pillar of Democracy</a:t>
            </a:r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       </a:t>
            </a:r>
            <a:r>
              <a:rPr lang="en-US" sz="2000" dirty="0" smtClean="0"/>
              <a:t>Second Edition </a:t>
            </a:r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US" dirty="0"/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M.R. Haberfeld</a:t>
            </a:r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Charles Lieberman</a:t>
            </a:r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Amber Horning </a:t>
            </a:r>
          </a:p>
          <a:p>
            <a:pPr marL="136525" indent="0">
              <a:buNone/>
              <a:defRPr/>
            </a:pPr>
            <a:r>
              <a:rPr lang="en-US" sz="1200" dirty="0" smtClean="0"/>
              <a:t>Copyright 2018 © Carolina Academic </a:t>
            </a:r>
            <a:r>
              <a:rPr lang="en-US" sz="1200" dirty="0" smtClean="0"/>
              <a:t>Press</a:t>
            </a:r>
          </a:p>
          <a:p>
            <a:pPr marL="136525" indent="0">
              <a:buNone/>
              <a:defRPr/>
            </a:pPr>
            <a:r>
              <a:rPr lang="en-US" sz="1200" dirty="0"/>
              <a:t>Chapter PPT created by: M.R. (Maki) </a:t>
            </a:r>
            <a:r>
              <a:rPr lang="en-US" sz="1200" dirty="0" err="1"/>
              <a:t>Haberfeld</a:t>
            </a:r>
            <a:r>
              <a:rPr lang="en-US" sz="1200" dirty="0"/>
              <a:t> </a:t>
            </a:r>
          </a:p>
          <a:p>
            <a:pPr marL="136525" indent="0">
              <a:buNone/>
              <a:defRPr/>
            </a:pPr>
            <a:endParaRPr lang="en-US" sz="1200" dirty="0" smtClean="0"/>
          </a:p>
          <a:p>
            <a:pPr marL="136525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8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Do You Focus &amp; Perform?</a:t>
            </a: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228600" y="1752600"/>
            <a:ext cx="7942263" cy="3962400"/>
            <a:chOff x="144" y="1104"/>
            <a:chExt cx="5003" cy="2496"/>
          </a:xfrm>
        </p:grpSpPr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1680" y="2304"/>
              <a:ext cx="1296" cy="1296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auto">
            <a:xfrm>
              <a:off x="2544" y="2304"/>
              <a:ext cx="1296" cy="1296"/>
            </a:xfrm>
            <a:prstGeom prst="ellipse">
              <a:avLst/>
            </a:prstGeom>
            <a:solidFill>
              <a:srgbClr val="FF0000">
                <a:alpha val="70000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2112" y="1488"/>
              <a:ext cx="1296" cy="1296"/>
            </a:xfrm>
            <a:prstGeom prst="ellipse">
              <a:avLst/>
            </a:prstGeom>
            <a:solidFill>
              <a:schemeClr val="folHlink">
                <a:alpha val="70000"/>
              </a:scheme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112" y="1104"/>
              <a:ext cx="14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COMMUNITY VALUES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44" y="2976"/>
              <a:ext cx="14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INDIVIDUAL  VALUES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4080" y="2976"/>
              <a:ext cx="10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LEGAL VALUES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4114800"/>
          </a:xfrm>
        </p:spPr>
        <p:txBody>
          <a:bodyPr/>
          <a:lstStyle/>
          <a:p>
            <a:r>
              <a:rPr lang="en-US"/>
              <a:t>HUMAN LIFE AS A PRICE TO PAY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HOW EXPENSIVE IS IT TO REDUCE FEAR?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Cost of a Safe Environment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/>
              <a:t>Who pays and at what cost?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Will you still respect me the morning after?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 Will you still respect yourself the next morning?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Kiev, Ukraine, March 2014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never expected the police to start </a:t>
            </a:r>
            <a:r>
              <a:rPr lang="en-US" dirty="0" smtClean="0"/>
              <a:t>shooting </a:t>
            </a:r>
            <a:r>
              <a:rPr lang="en-US" dirty="0"/>
              <a:t>at the </a:t>
            </a:r>
            <a:r>
              <a:rPr lang="en-US" dirty="0" smtClean="0"/>
              <a:t>public 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4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citizen expects police officers to have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wisdom of Solomon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courage of David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strength of Samson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patience of Job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leadership of Moses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kindness of the Good Samaritan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strategical training of Alexander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faith of Daniel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diplomacy of Lincoln</a:t>
            </a:r>
            <a:r>
              <a:rPr lang="en-US" sz="2000"/>
              <a:t>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400" b="1"/>
              <a:t>tolerance of the Carpenter of Nazareth</a:t>
            </a:r>
            <a:r>
              <a:rPr lang="en-US" sz="2000"/>
              <a:t>, and finally,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an </a:t>
            </a:r>
            <a:r>
              <a:rPr lang="en-US" sz="2400" b="1"/>
              <a:t>intimate knowledge</a:t>
            </a:r>
            <a:r>
              <a:rPr lang="en-US" sz="2000"/>
              <a:t> of every branch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of the </a:t>
            </a:r>
            <a:r>
              <a:rPr lang="en-US" sz="2400" b="1"/>
              <a:t>natural, biological, and social sciences</a:t>
            </a:r>
            <a:r>
              <a:rPr lang="en-US" sz="2000"/>
              <a:t>.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If he had all these, he might be a good policeman!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(August Vollmer, cited in Bain, 1939).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sz="2800" b="1"/>
              <a:t>C</a:t>
            </a:r>
            <a:r>
              <a:rPr lang="en-US" sz="2800"/>
              <a:t> – COURTESY:  </a:t>
            </a:r>
            <a:br>
              <a:rPr lang="en-US" sz="2800"/>
            </a:br>
            <a:r>
              <a:rPr lang="en-US" sz="2800"/>
              <a:t>considerate behavior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 b="1"/>
              <a:t>P </a:t>
            </a:r>
            <a:r>
              <a:rPr lang="en-US" sz="2800"/>
              <a:t>– PROFESSIONALISM:  </a:t>
            </a:r>
            <a:br>
              <a:rPr lang="en-US" sz="2800"/>
            </a:br>
            <a:r>
              <a:rPr lang="en-US" sz="2800"/>
              <a:t>engagement in an activity to earn money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 b="1"/>
              <a:t>R</a:t>
            </a:r>
            <a:r>
              <a:rPr lang="en-US" sz="2800"/>
              <a:t>- RESPECT:  </a:t>
            </a:r>
            <a:br>
              <a:rPr lang="en-US" sz="2800"/>
            </a:br>
            <a:r>
              <a:rPr lang="en-US" sz="2800"/>
              <a:t>conventional expression of esteem or sympathy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9056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CPR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THE </a:t>
            </a:r>
            <a:r>
              <a:rPr lang="en-US" sz="3600" dirty="0" smtClean="0"/>
              <a:t>MISSION STATEMENT </a:t>
            </a:r>
            <a:r>
              <a:rPr lang="en-US" sz="3600" dirty="0"/>
              <a:t>OF THE </a:t>
            </a:r>
            <a:br>
              <a:rPr lang="en-US" sz="3600" dirty="0"/>
            </a:br>
            <a:r>
              <a:rPr lang="en-US" sz="3600" dirty="0"/>
              <a:t>NEW YORK CITY POLICE DEPARTMENT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+mj-lt"/>
              </a:rPr>
              <a:t>IS </a:t>
            </a:r>
            <a:r>
              <a:rPr lang="en-US" dirty="0">
                <a:latin typeface="+mj-lt"/>
              </a:rPr>
              <a:t>TO </a:t>
            </a:r>
            <a:r>
              <a:rPr lang="en-US" b="1" dirty="0">
                <a:latin typeface="+mj-lt"/>
              </a:rPr>
              <a:t>ENHANCE</a:t>
            </a:r>
            <a:r>
              <a:rPr lang="en-US" dirty="0">
                <a:latin typeface="+mj-lt"/>
              </a:rPr>
              <a:t> THE </a:t>
            </a:r>
            <a:r>
              <a:rPr lang="en-US" b="1" dirty="0">
                <a:latin typeface="+mj-lt"/>
              </a:rPr>
              <a:t>QUALITY OF LIFE</a:t>
            </a:r>
            <a:r>
              <a:rPr lang="en-US" dirty="0">
                <a:latin typeface="+mj-lt"/>
              </a:rPr>
              <a:t> IN OUR CITY BY </a:t>
            </a:r>
            <a:r>
              <a:rPr lang="en-US" b="1" dirty="0">
                <a:latin typeface="+mj-lt"/>
              </a:rPr>
              <a:t>WORKING</a:t>
            </a:r>
            <a:r>
              <a:rPr lang="en-US" dirty="0">
                <a:latin typeface="+mj-lt"/>
              </a:rPr>
              <a:t> IN </a:t>
            </a:r>
            <a:r>
              <a:rPr lang="en-US" b="1" dirty="0">
                <a:latin typeface="+mj-lt"/>
              </a:rPr>
              <a:t>PARTNERSHIP</a:t>
            </a:r>
            <a:r>
              <a:rPr lang="en-US" dirty="0">
                <a:latin typeface="+mj-lt"/>
              </a:rPr>
              <a:t> WITH THE </a:t>
            </a:r>
            <a:r>
              <a:rPr lang="en-US" b="1" dirty="0">
                <a:latin typeface="+mj-lt"/>
              </a:rPr>
              <a:t>COMMUNITY</a:t>
            </a:r>
            <a:r>
              <a:rPr lang="en-US" dirty="0">
                <a:latin typeface="+mj-lt"/>
              </a:rPr>
              <a:t> AND IN ACCORDANCE WITH </a:t>
            </a:r>
            <a:r>
              <a:rPr lang="en-US" b="1" dirty="0">
                <a:latin typeface="+mj-lt"/>
              </a:rPr>
              <a:t>CONSTITUTIONAL RIGHTS</a:t>
            </a:r>
            <a:r>
              <a:rPr lang="en-US" dirty="0">
                <a:latin typeface="+mj-lt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+mj-lt"/>
              </a:rPr>
              <a:t>TO </a:t>
            </a:r>
            <a:r>
              <a:rPr lang="en-US" b="1" dirty="0">
                <a:latin typeface="+mj-lt"/>
              </a:rPr>
              <a:t>ENFORCE</a:t>
            </a:r>
            <a:r>
              <a:rPr lang="en-US" dirty="0">
                <a:latin typeface="+mj-lt"/>
              </a:rPr>
              <a:t> THE LAWS, </a:t>
            </a:r>
            <a:r>
              <a:rPr lang="en-US" b="1" dirty="0">
                <a:latin typeface="+mj-lt"/>
              </a:rPr>
              <a:t>PRESERVE</a:t>
            </a:r>
            <a:r>
              <a:rPr lang="en-US" dirty="0">
                <a:latin typeface="+mj-lt"/>
              </a:rPr>
              <a:t> THE PEACE, </a:t>
            </a:r>
            <a:r>
              <a:rPr lang="en-US" b="1" dirty="0">
                <a:latin typeface="+mj-lt"/>
              </a:rPr>
              <a:t>REDUCE</a:t>
            </a:r>
            <a:r>
              <a:rPr lang="en-US" dirty="0">
                <a:latin typeface="+mj-lt"/>
              </a:rPr>
              <a:t> FEAR, AND </a:t>
            </a:r>
            <a:r>
              <a:rPr lang="en-US" b="1" dirty="0">
                <a:latin typeface="+mj-lt"/>
              </a:rPr>
              <a:t>PROVIDE</a:t>
            </a:r>
            <a:r>
              <a:rPr lang="en-US" dirty="0">
                <a:latin typeface="+mj-lt"/>
              </a:rPr>
              <a:t> FOR A </a:t>
            </a:r>
            <a:r>
              <a:rPr lang="en-US" b="1" dirty="0">
                <a:latin typeface="+mj-lt"/>
              </a:rPr>
              <a:t>SAFE</a:t>
            </a:r>
            <a:r>
              <a:rPr lang="en-US" dirty="0">
                <a:latin typeface="+mj-lt"/>
              </a:rPr>
              <a:t> ENVIRONMENT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Partnerships, Communities</a:t>
            </a:r>
            <a:br>
              <a:rPr lang="en-US" sz="4000"/>
            </a:br>
            <a:r>
              <a:rPr lang="en-US" sz="4000"/>
              <a:t>and Values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sz="2800"/>
              <a:t>PARTNERSHIP :  An association of persons who share risks and profits in a joint venture</a:t>
            </a:r>
          </a:p>
          <a:p>
            <a:r>
              <a:rPr lang="en-US" sz="2800"/>
              <a:t>COMMUNITY:  90 definitions – old, young, ethnic, racial, gender, religious, geographic, political, rich, poor, business, government, civic, media, illegal, criminal</a:t>
            </a:r>
          </a:p>
          <a:p>
            <a:r>
              <a:rPr lang="en-US" sz="2800"/>
              <a:t>VALUES :  A measure of how strongly something is desired, for its physical or moral beauty, usefulness, rarity.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Arizona governor signs </a:t>
            </a:r>
            <a:r>
              <a:rPr lang="en-US" b="1"/>
              <a:t>immigration </a:t>
            </a:r>
            <a:r>
              <a:rPr lang="en-US" b="1" smtClean="0"/>
              <a:t>law (4/10)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legislation has widespread support among Arizonans, according to one recent poll, but Latino leaders compared the bill to apartheid in South Africa and the internment of Japanese-Americans during World War II. A handful of teenage girls, among the hundreds of high-school students attending a Statehouse rally, openly wept after it was announced that Brewer signed the bill.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Community, Individual &amp; </a:t>
            </a:r>
            <a:br>
              <a:rPr lang="en-US" sz="4000"/>
            </a:br>
            <a:r>
              <a:rPr lang="en-US" sz="4000"/>
              <a:t>Legal Values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229600" cy="533400"/>
          </a:xfrm>
        </p:spPr>
        <p:txBody>
          <a:bodyPr/>
          <a:lstStyle/>
          <a:p>
            <a:r>
              <a:rPr lang="en-US" sz="2400"/>
              <a:t>Genital Mutilation, Child Abandonment, Coining</a:t>
            </a:r>
          </a:p>
          <a:p>
            <a:endParaRPr lang="en-US" sz="2400"/>
          </a:p>
          <a:p>
            <a:endParaRPr lang="en-US" sz="2400"/>
          </a:p>
        </p:txBody>
      </p: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1524000" y="2590800"/>
            <a:ext cx="6786563" cy="3124200"/>
            <a:chOff x="960" y="1632"/>
            <a:chExt cx="4275" cy="1968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2352" y="1920"/>
              <a:ext cx="1104" cy="1104"/>
            </a:xfrm>
            <a:prstGeom prst="ellipse">
              <a:avLst/>
            </a:prstGeom>
            <a:solidFill>
              <a:schemeClr val="bg2"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1968" y="2448"/>
              <a:ext cx="1104" cy="1104"/>
            </a:xfrm>
            <a:prstGeom prst="ellipse">
              <a:avLst/>
            </a:prstGeom>
            <a:solidFill>
              <a:schemeClr val="hlink"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2784" y="2496"/>
              <a:ext cx="1104" cy="1104"/>
            </a:xfrm>
            <a:prstGeom prst="ellipse">
              <a:avLst/>
            </a:prstGeom>
            <a:solidFill>
              <a:schemeClr val="folHlink">
                <a:alpha val="59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2160" y="1632"/>
              <a:ext cx="13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UNIVERSAL VALUES</a:t>
              </a: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960" y="3168"/>
              <a:ext cx="8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MY VALUES</a:t>
              </a: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4032" y="3216"/>
              <a:ext cx="12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“RIGHT” </a:t>
              </a:r>
              <a:r>
                <a:rPr lang="en-US" dirty="0"/>
                <a:t>VALUES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Enforcing The Law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52600" y="1752600"/>
            <a:ext cx="6413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CONSTITUTIONAL LAWS, STATE LAWS, LOCAL ORDINANCES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2971800" y="3657600"/>
            <a:ext cx="2209800" cy="2286000"/>
          </a:xfrm>
          <a:prstGeom prst="ellipse">
            <a:avLst/>
          </a:prstGeom>
          <a:solidFill>
            <a:schemeClr val="bg2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4419600" y="3581400"/>
            <a:ext cx="2209800" cy="2286000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657600" y="2286000"/>
            <a:ext cx="2209800" cy="2286000"/>
          </a:xfrm>
          <a:prstGeom prst="ellipse">
            <a:avLst/>
          </a:prstGeom>
          <a:solidFill>
            <a:schemeClr val="folHlink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1000" y="6019800"/>
            <a:ext cx="3217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RIGHT TO PURSUE HAPINESS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172200" y="6019800"/>
            <a:ext cx="241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FREEDOM OF SPEECH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91288"/>
            <a:ext cx="3636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Drug Use, Preferred Health Care…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206875" y="6491288"/>
            <a:ext cx="4937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Militia Movements, Radical Organizations…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464</Words>
  <Application>Microsoft Macintosh PowerPoint</Application>
  <PresentationFormat>On-screen Show (4:3)</PresentationFormat>
  <Paragraphs>82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Black</vt:lpstr>
      <vt:lpstr>Book Antiqua</vt:lpstr>
      <vt:lpstr>Lucida Sans</vt:lpstr>
      <vt:lpstr>Tahoma</vt:lpstr>
      <vt:lpstr>Wingdings</vt:lpstr>
      <vt:lpstr>Wingdings 2</vt:lpstr>
      <vt:lpstr>Wingdings 3</vt:lpstr>
      <vt:lpstr>Arial</vt:lpstr>
      <vt:lpstr>Apex</vt:lpstr>
      <vt:lpstr>Chapter 9 Community Oriented Policing &amp; Open Communication Policing ?</vt:lpstr>
      <vt:lpstr>Kiev, Ukraine, March 2014</vt:lpstr>
      <vt:lpstr>PowerPoint Presentation</vt:lpstr>
      <vt:lpstr>PowerPoint Presentation</vt:lpstr>
      <vt:lpstr>THE MISSION STATEMENT OF THE  NEW YORK CITY POLICE DEPARTMENT </vt:lpstr>
      <vt:lpstr>Partnerships, Communities and Values</vt:lpstr>
      <vt:lpstr>Arizona governor signs immigration law (4/10)</vt:lpstr>
      <vt:lpstr>Community, Individual &amp;  Legal Values</vt:lpstr>
      <vt:lpstr>Enforcing The Law</vt:lpstr>
      <vt:lpstr>How Do You Focus &amp; Perform?</vt:lpstr>
      <vt:lpstr>THE PRICE</vt:lpstr>
      <vt:lpstr>Cost of a Safe Environment</vt:lpstr>
    </vt:vector>
  </TitlesOfParts>
  <Company>AMU Consultants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Values</dc:title>
  <dc:creator>Aaron M Uydess</dc:creator>
  <cp:lastModifiedBy>Microsoft Office User</cp:lastModifiedBy>
  <cp:revision>21</cp:revision>
  <dcterms:created xsi:type="dcterms:W3CDTF">2015-04-21T16:11:12Z</dcterms:created>
  <dcterms:modified xsi:type="dcterms:W3CDTF">2018-10-23T14:09:45Z</dcterms:modified>
</cp:coreProperties>
</file>