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512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00200"/>
            <a:ext cx="103632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7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3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5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9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2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501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1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20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13168E9-D614-4BFA-95A8-C143B70CAB8B}" type="slidenum">
              <a:rPr lang="en-US" smtClean="0"/>
              <a:t>‹#›</a:t>
            </a:fld>
            <a:endParaRPr lang="en-US"/>
          </a:p>
        </p:txBody>
      </p:sp>
      <p:sp>
        <p:nvSpPr>
          <p:cNvPr id="502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E33560A-1E4C-463C-BA52-9804F34B2B9C}" type="datetimeFigureOut">
              <a:rPr lang="en-US" smtClean="0"/>
              <a:t>6/15/2020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116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21" charset="-128"/>
          <a:cs typeface="ＭＳ Ｐゴシック" pitchFamily="2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21" charset="-128"/>
          <a:cs typeface="ＭＳ Ｐゴシック" pitchFamily="2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21" charset="-128"/>
          <a:cs typeface="ＭＳ Ｐゴシック" pitchFamily="2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21" charset="-128"/>
          <a:cs typeface="ＭＳ Ｐゴシック" pitchFamily="2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21" charset="-128"/>
          <a:cs typeface="ＭＳ Ｐゴシック" pitchFamily="2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1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1" charset="-128"/>
          <a:cs typeface="ＭＳ Ｐゴシック" pitchFamily="2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1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1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1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hall@cap-pres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Introduction:  </a:t>
            </a:r>
            <a:br>
              <a:rPr lang="en-US" sz="3800" dirty="0"/>
            </a:br>
            <a:r>
              <a:rPr lang="en-US" sz="2800" dirty="0"/>
              <a:t>Harvest Country Music Festival Shootings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Hundreds injured; 58 killed in deadly shooting in Las Vegas</a:t>
            </a:r>
          </a:p>
          <a:p>
            <a:pPr eaLnBrk="1" hangingPunct="1"/>
            <a:r>
              <a:rPr lang="en-US" dirty="0"/>
              <a:t>Random time / place for violent victimization of complete strangers</a:t>
            </a:r>
          </a:p>
          <a:p>
            <a:pPr eaLnBrk="1" hangingPunct="1"/>
            <a:r>
              <a:rPr lang="en-US" dirty="0"/>
              <a:t>This type of violence is exception, not rule</a:t>
            </a:r>
          </a:p>
          <a:p>
            <a:pPr eaLnBrk="1" hangingPunct="1"/>
            <a:r>
              <a:rPr lang="en-US" dirty="0"/>
              <a:t>Lack of pattern made crimes especially newsworthy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11A4-1A1A-4368-9B16-982147C53B0D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FFEF8-58FC-4388-8BEA-9FCC37C792DE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828800" y="3632200"/>
            <a:ext cx="8534400" cy="2006600"/>
          </a:xfrm>
        </p:spPr>
        <p:txBody>
          <a:bodyPr/>
          <a:lstStyle/>
          <a:p>
            <a:r>
              <a:rPr lang="en-US" dirty="0"/>
              <a:t>The full set of 173 PowerPoint slides is available upon adoption. If you are a professor using this book for a class, please contact Beth Hall at </a:t>
            </a:r>
            <a:r>
              <a:rPr lang="en-US" dirty="0">
                <a:hlinkClick r:id="rId2"/>
              </a:rPr>
              <a:t>bhall@cap-press.com</a:t>
            </a:r>
            <a:r>
              <a:rPr lang="en-US" dirty="0"/>
              <a:t> to request your slides</a:t>
            </a:r>
          </a:p>
        </p:txBody>
      </p:sp>
    </p:spTree>
    <p:extLst>
      <p:ext uri="{BB962C8B-B14F-4D97-AF65-F5344CB8AC3E}">
        <p14:creationId xmlns:p14="http://schemas.microsoft.com/office/powerpoint/2010/main" val="240904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Introduction, cont.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Basic Assumptions for course: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Crime is not evenly distributed across locations, times, victims, or targets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Certain locations, times are more dangerous than others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Certain groups of people have a much higher likelihood of becoming a victim of crime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Crime is not a random event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Chapter 1:  </a:t>
            </a:r>
            <a:br>
              <a:rPr lang="en-US" sz="3800"/>
            </a:br>
            <a:r>
              <a:rPr lang="en-US" sz="3800"/>
              <a:t>Places and Spaces in History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Interest in the examination of crime and space dates back to early 1800s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Adriano Balbi and Andre-Michel Guerry are usually credited with being first creators of maps of crime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First national crime stats were released in France in 1827; combined with census data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Balbi &amp; Guerry found that wealthy areas had high property crime; areas with low education had low rates of violent crimes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Work of Adolphe Quetelet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Quetelet was a mathematician; able to use sophisticated stats 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Found young, poor, male, and unemployed persons were more likely to commit crimes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Found fewer reported crimes in areas with high poverty, unemployment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Concluded crimes were more likely to be committed by poor &amp; unemployed against wealthy, educated persons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Inequality was important; felt poor were drawn into wealthier areas to commit crimes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Declining interest in </a:t>
            </a:r>
            <a:br>
              <a:rPr lang="en-US" sz="3800"/>
            </a:br>
            <a:r>
              <a:rPr lang="en-US" sz="3800"/>
              <a:t>geography of crime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Analysis was difficult without calculators or statistical programs</a:t>
            </a:r>
          </a:p>
          <a:p>
            <a:pPr eaLnBrk="1" hangingPunct="1"/>
            <a:r>
              <a:rPr lang="en-US"/>
              <a:t>Data availability was poor; France was exception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In U.S. there was no bank of modern, national data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Study of geography of crime in U.S. sat dormant until Chicago School of Criminology, early 1900s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Space?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Places versus spaces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Places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Ex:  house, business, classroom, individual address, etc.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Places are much smaller than spaces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A place is an individual point in a space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Spaces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Neighborhoods, census tracts, larger territories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Spaces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Spaces may be defined a number of ways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“Official” boundaries – census blocks, crime tracts, planned neighborhoods by developers, etc.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Informal boundaries – where do residents define their neighborhood?  May not coincide with “official” boundaries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Personal boundaries—defined by cognitive or internal mental maps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Time? 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Study of time in relation to the occurrence of crimes is called temporal analysis</a:t>
            </a:r>
          </a:p>
          <a:p>
            <a:pPr eaLnBrk="1" hangingPunct="1"/>
            <a:r>
              <a:rPr lang="en-US" dirty="0"/>
              <a:t>High risk places and times</a:t>
            </a:r>
          </a:p>
          <a:p>
            <a:pPr lvl="1" eaLnBrk="1" hangingPunct="1"/>
            <a:r>
              <a:rPr lang="en-US" dirty="0">
                <a:ea typeface="ＭＳ Ｐゴシック" pitchFamily="21" charset="-128"/>
              </a:rPr>
              <a:t>More likely to be a victim of homicide / </a:t>
            </a:r>
            <a:r>
              <a:rPr lang="en-US" dirty="0" err="1">
                <a:ea typeface="ＭＳ Ｐゴシック" pitchFamily="21" charset="-128"/>
              </a:rPr>
              <a:t>agg</a:t>
            </a:r>
            <a:r>
              <a:rPr lang="en-US" dirty="0">
                <a:ea typeface="ＭＳ Ｐゴシック" pitchFamily="21" charset="-128"/>
              </a:rPr>
              <a:t>. assault during evening hours on a weekend</a:t>
            </a:r>
          </a:p>
          <a:p>
            <a:pPr lvl="1" eaLnBrk="1" hangingPunct="1"/>
            <a:r>
              <a:rPr lang="en-US" dirty="0">
                <a:ea typeface="ＭＳ Ｐゴシック" pitchFamily="21" charset="-128"/>
              </a:rPr>
              <a:t>College students:  Experience most on-campus violence during the day; off-campus violence at night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Moments in Time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Moment:  Provides the time that a crime occurred in space—when and where</a:t>
            </a:r>
          </a:p>
          <a:p>
            <a:pPr eaLnBrk="1" hangingPunct="1"/>
            <a:r>
              <a:rPr lang="en-US"/>
              <a:t>Pinpointing time of a crime can be difficult</a:t>
            </a:r>
          </a:p>
          <a:p>
            <a:pPr lvl="1" eaLnBrk="1" hangingPunct="1"/>
            <a:r>
              <a:rPr lang="en-US">
                <a:ea typeface="ＭＳ Ｐゴシック" pitchFamily="21" charset="-128"/>
              </a:rPr>
              <a:t>Exact time crimes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Time may be determined with relative accuracy by victim</a:t>
            </a:r>
          </a:p>
          <a:p>
            <a:pPr lvl="2" eaLnBrk="1" hangingPunct="1"/>
            <a:r>
              <a:rPr lang="en-US">
                <a:ea typeface="ＭＳ Ｐゴシック" pitchFamily="21" charset="-128"/>
              </a:rPr>
              <a:t>More likely to be violent personal crimes, such as robbery, rape, assault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2020 © Carolina Academic Press, LLC.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Hart Space Time ch.1</Template>
  <TotalTime>5</TotalTime>
  <Words>666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Tahoma</vt:lpstr>
      <vt:lpstr>Wingdings</vt:lpstr>
      <vt:lpstr>Curtain Call</vt:lpstr>
      <vt:lpstr>Introduction:   Harvest Country Music Festival Shootings</vt:lpstr>
      <vt:lpstr>Introduction, cont.</vt:lpstr>
      <vt:lpstr>Chapter 1:   Places and Spaces in History</vt:lpstr>
      <vt:lpstr>Work of Adolphe Quetelet</vt:lpstr>
      <vt:lpstr>Declining interest in  geography of crime</vt:lpstr>
      <vt:lpstr>What is Space?</vt:lpstr>
      <vt:lpstr>Defining Spaces</vt:lpstr>
      <vt:lpstr>What is Time?  </vt:lpstr>
      <vt:lpstr>Moments in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  Harvest Country Music Festival Shootings</dc:title>
  <dc:creator>Garrett Meier</dc:creator>
  <cp:lastModifiedBy>Garrett Meier</cp:lastModifiedBy>
  <cp:revision>1</cp:revision>
  <dcterms:created xsi:type="dcterms:W3CDTF">2020-06-15T14:54:02Z</dcterms:created>
  <dcterms:modified xsi:type="dcterms:W3CDTF">2020-06-15T14:59:03Z</dcterms:modified>
</cp:coreProperties>
</file>