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7" r:id="rId2"/>
    <p:sldId id="258" r:id="rId3"/>
    <p:sldId id="259" r:id="rId4"/>
    <p:sldId id="260" r:id="rId5"/>
    <p:sldId id="261" r:id="rId6"/>
    <p:sldId id="262" r:id="rId7"/>
    <p:sldId id="263" r:id="rId8"/>
    <p:sldId id="264" r:id="rId9"/>
    <p:sldId id="25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15E503-F736-9542-AC6A-49CF8D908F9B}" type="datetimeFigureOut">
              <a:rPr lang="en-US" smtClean="0"/>
              <a:t>8/22/18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201AA-33F6-3B4F-85B1-280778803538}" type="slidenum">
              <a:rPr lang="en-US" smtClean="0"/>
              <a:t>‹#›</a:t>
            </a:fld>
            <a:endParaRPr lang="en-US"/>
          </a:p>
        </p:txBody>
      </p:sp>
    </p:spTree>
    <p:extLst>
      <p:ext uri="{BB962C8B-B14F-4D97-AF65-F5344CB8AC3E}">
        <p14:creationId xmlns:p14="http://schemas.microsoft.com/office/powerpoint/2010/main" val="22558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7201AA-33F6-3B4F-85B1-280778803538}" type="slidenum">
              <a:rPr lang="en-US" smtClean="0"/>
              <a:t>8</a:t>
            </a:fld>
            <a:endParaRPr lang="en-US"/>
          </a:p>
        </p:txBody>
      </p:sp>
    </p:spTree>
    <p:extLst>
      <p:ext uri="{BB962C8B-B14F-4D97-AF65-F5344CB8AC3E}">
        <p14:creationId xmlns:p14="http://schemas.microsoft.com/office/powerpoint/2010/main" val="1178764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615175C-795C-C044-9891-CA2D64D9FC12}" type="datetime1">
              <a:rPr lang="en-US" smtClean="0"/>
              <a:t>8/22/18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smtClean="0"/>
              <a:t>Copyright © 2018 Carolina Academic Press. All rights reserved.</a:t>
            </a:r>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E0CAFFD-A5CC-8746-9728-85310AA6A8E0}" type="slidenum">
              <a:rPr lang="en-US" smtClean="0"/>
              <a:t>‹#›</a:t>
            </a:fld>
            <a:endParaRPr lang="en-US"/>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83BF47-A356-5747-B493-A0A49E90024F}" type="datetime1">
              <a:rPr lang="en-US" smtClean="0"/>
              <a:t>8/22/18</a:t>
            </a:fld>
            <a:endParaRPr lang="en-US"/>
          </a:p>
        </p:txBody>
      </p:sp>
      <p:sp>
        <p:nvSpPr>
          <p:cNvPr id="6" name="Footer Placeholder 5"/>
          <p:cNvSpPr>
            <a:spLocks noGrp="1"/>
          </p:cNvSpPr>
          <p:nvPr>
            <p:ph type="ftr" sz="quarter" idx="11"/>
          </p:nvPr>
        </p:nvSpPr>
        <p:spPr/>
        <p:txBody>
          <a:bodyPr/>
          <a:lstStyle/>
          <a:p>
            <a:r>
              <a:rPr lang="en-US" smtClean="0"/>
              <a:t>Copyright © 2018 Carolina Academic Press. All rights reserved.</a:t>
            </a:r>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E0CAFFD-A5CC-8746-9728-85310AA6A8E0}" type="slidenum">
              <a:rPr lang="en-US" smtClean="0"/>
              <a:t>‹#›</a:t>
            </a:fld>
            <a:endParaRPr lang="en-US"/>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5D484D-7878-584B-8D47-2825D0D15570}" type="datetime1">
              <a:rPr lang="en-US" smtClean="0"/>
              <a:t>8/22/18</a:t>
            </a:fld>
            <a:endParaRPr lang="en-US"/>
          </a:p>
        </p:txBody>
      </p:sp>
      <p:sp>
        <p:nvSpPr>
          <p:cNvPr id="5" name="Footer Placeholder 4"/>
          <p:cNvSpPr>
            <a:spLocks noGrp="1"/>
          </p:cNvSpPr>
          <p:nvPr>
            <p:ph type="ftr" sz="quarter" idx="11"/>
          </p:nvPr>
        </p:nvSpPr>
        <p:spPr/>
        <p:txBody>
          <a:bodyPr/>
          <a:lstStyle/>
          <a:p>
            <a:r>
              <a:rPr lang="en-US" smtClean="0"/>
              <a:t>Copyright © 2018 Carolina Academic Press. All rights reserved.</a:t>
            </a:r>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E0CAFFD-A5CC-8746-9728-85310AA6A8E0}" type="slidenum">
              <a:rPr lang="en-US" smtClean="0"/>
              <a:t>‹#›</a:t>
            </a:fld>
            <a:endParaRPr lang="en-US"/>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9477DE-3DB2-B342-B106-1386BD123C16}" type="datetime1">
              <a:rPr lang="en-US" smtClean="0"/>
              <a:t>8/22/18</a:t>
            </a:fld>
            <a:endParaRPr lang="en-US"/>
          </a:p>
        </p:txBody>
      </p:sp>
      <p:sp>
        <p:nvSpPr>
          <p:cNvPr id="5" name="Footer Placeholder 4"/>
          <p:cNvSpPr>
            <a:spLocks noGrp="1"/>
          </p:cNvSpPr>
          <p:nvPr>
            <p:ph type="ftr" sz="quarter" idx="11"/>
          </p:nvPr>
        </p:nvSpPr>
        <p:spPr/>
        <p:txBody>
          <a:bodyPr/>
          <a:lstStyle/>
          <a:p>
            <a:r>
              <a:rPr lang="en-US" smtClean="0"/>
              <a:t>Copyright © 2018 Carolina Academic Press. All rights reserved.</a:t>
            </a:r>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E0CAFFD-A5CC-8746-9728-85310AA6A8E0}" type="slidenum">
              <a:rPr lang="en-US" smtClean="0"/>
              <a:t>‹#›</a:t>
            </a:fld>
            <a:endParaRPr lang="en-US"/>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E56FDD-4DF9-054B-B223-2267FE8938BA}" type="datetime1">
              <a:rPr lang="en-US" smtClean="0"/>
              <a:t>8/22/18</a:t>
            </a:fld>
            <a:endParaRPr lang="en-US"/>
          </a:p>
        </p:txBody>
      </p:sp>
      <p:sp>
        <p:nvSpPr>
          <p:cNvPr id="5" name="Footer Placeholder 4"/>
          <p:cNvSpPr>
            <a:spLocks noGrp="1"/>
          </p:cNvSpPr>
          <p:nvPr>
            <p:ph type="ftr" sz="quarter" idx="11"/>
          </p:nvPr>
        </p:nvSpPr>
        <p:spPr/>
        <p:txBody>
          <a:bodyPr/>
          <a:lstStyle/>
          <a:p>
            <a:r>
              <a:rPr lang="en-US" smtClean="0"/>
              <a:t>Copyright © 2018 Carolina Academic Press. All rights reserved.</a:t>
            </a:r>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E0CAFFD-A5CC-8746-9728-85310AA6A8E0}" type="slidenum">
              <a:rPr lang="en-US" smtClean="0"/>
              <a:t>‹#›</a:t>
            </a:fld>
            <a:endParaRPr lang="en-US"/>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60ED413-853B-584A-A5DD-516DD299B290}" type="datetime1">
              <a:rPr lang="en-US" smtClean="0"/>
              <a:t>8/22/18</a:t>
            </a:fld>
            <a:endParaRPr lang="en-US"/>
          </a:p>
        </p:txBody>
      </p:sp>
      <p:sp>
        <p:nvSpPr>
          <p:cNvPr id="8" name="Footer Placeholder 7"/>
          <p:cNvSpPr>
            <a:spLocks noGrp="1"/>
          </p:cNvSpPr>
          <p:nvPr>
            <p:ph type="ftr" sz="quarter" idx="11"/>
          </p:nvPr>
        </p:nvSpPr>
        <p:spPr/>
        <p:txBody>
          <a:bodyPr/>
          <a:lstStyle/>
          <a:p>
            <a:r>
              <a:rPr lang="en-US" smtClean="0"/>
              <a:t>Copyright © 2018 Carolina Academic Press. All rights reserved.</a:t>
            </a:r>
            <a:endParaRPr lang="en-US"/>
          </a:p>
        </p:txBody>
      </p:sp>
      <p:sp>
        <p:nvSpPr>
          <p:cNvPr id="9" name="Slide Number Placeholder 8"/>
          <p:cNvSpPr>
            <a:spLocks noGrp="1"/>
          </p:cNvSpPr>
          <p:nvPr>
            <p:ph type="sldNum" sz="quarter" idx="12"/>
          </p:nvPr>
        </p:nvSpPr>
        <p:spPr/>
        <p:txBody>
          <a:bodyPr/>
          <a:lstStyle/>
          <a:p>
            <a:fld id="{7E0CAFFD-A5CC-8746-9728-85310AA6A8E0}" type="slidenum">
              <a:rPr lang="en-US" smtClean="0"/>
              <a:t>‹#›</a:t>
            </a:fld>
            <a:endParaRPr lang="en-US"/>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17918D7-293C-4841-BF61-0EA0D1645207}" type="datetime1">
              <a:rPr lang="en-US" smtClean="0"/>
              <a:t>8/22/18</a:t>
            </a:fld>
            <a:endParaRPr lang="en-US"/>
          </a:p>
        </p:txBody>
      </p:sp>
      <p:sp>
        <p:nvSpPr>
          <p:cNvPr id="8" name="Footer Placeholder 7"/>
          <p:cNvSpPr>
            <a:spLocks noGrp="1"/>
          </p:cNvSpPr>
          <p:nvPr>
            <p:ph type="ftr" sz="quarter" idx="11"/>
          </p:nvPr>
        </p:nvSpPr>
        <p:spPr>
          <a:xfrm>
            <a:off x="561111" y="6391838"/>
            <a:ext cx="3644282" cy="304801"/>
          </a:xfrm>
        </p:spPr>
        <p:txBody>
          <a:bodyPr/>
          <a:lstStyle/>
          <a:p>
            <a:r>
              <a:rPr lang="en-US" smtClean="0"/>
              <a:t>Copyright © 2018 Carolina Academic Press. All rights reserved.</a:t>
            </a:r>
            <a:endParaRPr lang="en-US"/>
          </a:p>
        </p:txBody>
      </p:sp>
      <p:sp>
        <p:nvSpPr>
          <p:cNvPr id="9" name="Slide Number Placeholder 8"/>
          <p:cNvSpPr>
            <a:spLocks noGrp="1"/>
          </p:cNvSpPr>
          <p:nvPr>
            <p:ph type="sldNum" sz="quarter" idx="12"/>
          </p:nvPr>
        </p:nvSpPr>
        <p:spPr/>
        <p:txBody>
          <a:bodyPr/>
          <a:lstStyle/>
          <a:p>
            <a:fld id="{7E0CAFFD-A5CC-8746-9728-85310AA6A8E0}" type="slidenum">
              <a:rPr lang="en-US" smtClean="0"/>
              <a:t>‹#›</a:t>
            </a:fld>
            <a:endParaRPr lang="en-US"/>
          </a:p>
        </p:txBody>
      </p: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AEE8AEF-9288-C741-B407-4842EF439E7B}" type="datetime1">
              <a:rPr lang="en-US" smtClean="0"/>
              <a:t>8/22/18</a:t>
            </a:fld>
            <a:endParaRPr lang="en-US"/>
          </a:p>
        </p:txBody>
      </p:sp>
      <p:sp>
        <p:nvSpPr>
          <p:cNvPr id="5" name="Footer Placeholder 4"/>
          <p:cNvSpPr>
            <a:spLocks noGrp="1"/>
          </p:cNvSpPr>
          <p:nvPr>
            <p:ph type="ftr" sz="quarter" idx="11"/>
          </p:nvPr>
        </p:nvSpPr>
        <p:spPr/>
        <p:txBody>
          <a:bodyPr/>
          <a:lstStyle/>
          <a:p>
            <a:r>
              <a:rPr lang="en-US" smtClean="0"/>
              <a:t>Copyright © 2018 Carolina Academic Press. All rights reserved.</a:t>
            </a:r>
            <a:endParaRPr lang="en-US"/>
          </a:p>
        </p:txBody>
      </p:sp>
      <p:sp>
        <p:nvSpPr>
          <p:cNvPr id="6" name="Slide Number Placeholder 5"/>
          <p:cNvSpPr>
            <a:spLocks noGrp="1"/>
          </p:cNvSpPr>
          <p:nvPr>
            <p:ph type="sldNum" sz="quarter" idx="12"/>
          </p:nvPr>
        </p:nvSpPr>
        <p:spPr/>
        <p:txBody>
          <a:bodyPr/>
          <a:lstStyle/>
          <a:p>
            <a:fld id="{7E0CAFFD-A5CC-8746-9728-85310AA6A8E0}" type="slidenum">
              <a:rPr lang="en-US" smtClean="0"/>
              <a:t>‹#›</a:t>
            </a:fld>
            <a:endParaRPr lang="en-US"/>
          </a:p>
        </p:txBody>
      </p: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CFE41F4-089E-4245-A4A5-066D03B36866}" type="datetime1">
              <a:rPr lang="en-US" smtClean="0"/>
              <a:t>8/22/18</a:t>
            </a:fld>
            <a:endParaRPr lang="en-US"/>
          </a:p>
        </p:txBody>
      </p:sp>
      <p:sp>
        <p:nvSpPr>
          <p:cNvPr id="5" name="Footer Placeholder 4"/>
          <p:cNvSpPr>
            <a:spLocks noGrp="1"/>
          </p:cNvSpPr>
          <p:nvPr>
            <p:ph type="ftr" sz="quarter" idx="11"/>
          </p:nvPr>
        </p:nvSpPr>
        <p:spPr/>
        <p:txBody>
          <a:bodyPr/>
          <a:lstStyle/>
          <a:p>
            <a:r>
              <a:rPr lang="en-US" smtClean="0"/>
              <a:t>Copyright © 2018 Carolina Academic Press. All rights reserved.</a:t>
            </a:r>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E0CAFFD-A5CC-8746-9728-85310AA6A8E0}" type="slidenum">
              <a:rPr lang="en-US" smtClean="0"/>
              <a:t>‹#›</a:t>
            </a:fld>
            <a:endParaRPr 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5797A7-E37A-B94E-9AA6-34EBDB34DC1E}" type="datetime1">
              <a:rPr lang="en-US" smtClean="0"/>
              <a:t>8/22/18</a:t>
            </a:fld>
            <a:endParaRPr lang="en-US"/>
          </a:p>
        </p:txBody>
      </p:sp>
      <p:sp>
        <p:nvSpPr>
          <p:cNvPr id="5" name="Footer Placeholder 4"/>
          <p:cNvSpPr>
            <a:spLocks noGrp="1"/>
          </p:cNvSpPr>
          <p:nvPr>
            <p:ph type="ftr" sz="quarter" idx="11"/>
          </p:nvPr>
        </p:nvSpPr>
        <p:spPr/>
        <p:txBody>
          <a:bodyPr/>
          <a:lstStyle/>
          <a:p>
            <a:r>
              <a:rPr lang="en-US" smtClean="0"/>
              <a:t>Copyright © 2018 Carolina Academic Press. All rights reserved.</a:t>
            </a:r>
            <a:endParaRPr lang="en-US"/>
          </a:p>
        </p:txBody>
      </p:sp>
      <p:sp>
        <p:nvSpPr>
          <p:cNvPr id="6" name="Slide Number Placeholder 5"/>
          <p:cNvSpPr>
            <a:spLocks noGrp="1"/>
          </p:cNvSpPr>
          <p:nvPr>
            <p:ph type="sldNum" sz="quarter" idx="12"/>
          </p:nvPr>
        </p:nvSpPr>
        <p:spPr/>
        <p:txBody>
          <a:bodyPr/>
          <a:lstStyle/>
          <a:p>
            <a:fld id="{7E0CAFFD-A5CC-8746-9728-85310AA6A8E0}" type="slidenum">
              <a:rPr lang="en-US" smtClean="0"/>
              <a:t>‹#›</a:t>
            </a:fld>
            <a:endParaRPr lang="en-US"/>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FCB8F2-24CD-8E48-B0D2-6AB5F47AF168}" type="datetime1">
              <a:rPr lang="en-US" smtClean="0"/>
              <a:t>8/22/18</a:t>
            </a:fld>
            <a:endParaRPr lang="en-US"/>
          </a:p>
        </p:txBody>
      </p:sp>
      <p:sp>
        <p:nvSpPr>
          <p:cNvPr id="5" name="Footer Placeholder 4"/>
          <p:cNvSpPr>
            <a:spLocks noGrp="1"/>
          </p:cNvSpPr>
          <p:nvPr>
            <p:ph type="ftr" sz="quarter" idx="11"/>
          </p:nvPr>
        </p:nvSpPr>
        <p:spPr/>
        <p:txBody>
          <a:bodyPr/>
          <a:lstStyle/>
          <a:p>
            <a:r>
              <a:rPr lang="en-US" smtClean="0"/>
              <a:t>Copyright © 2018 Carolina Academic Press. All rights reserved.</a:t>
            </a:r>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E0CAFFD-A5CC-8746-9728-85310AA6A8E0}" type="slidenum">
              <a:rPr lang="en-US" smtClean="0"/>
              <a:t>‹#›</a:t>
            </a:fld>
            <a:endParaRPr lang="en-US"/>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66FC53-272A-7145-BAC7-AA5628413A87}" type="datetime1">
              <a:rPr lang="en-US" smtClean="0"/>
              <a:t>8/22/18</a:t>
            </a:fld>
            <a:endParaRPr lang="en-US"/>
          </a:p>
        </p:txBody>
      </p:sp>
      <p:sp>
        <p:nvSpPr>
          <p:cNvPr id="6" name="Footer Placeholder 5"/>
          <p:cNvSpPr>
            <a:spLocks noGrp="1"/>
          </p:cNvSpPr>
          <p:nvPr>
            <p:ph type="ftr" sz="quarter" idx="11"/>
          </p:nvPr>
        </p:nvSpPr>
        <p:spPr/>
        <p:txBody>
          <a:bodyPr/>
          <a:lstStyle/>
          <a:p>
            <a:r>
              <a:rPr lang="en-US" smtClean="0"/>
              <a:t>Copyright © 2018 Carolina Academic Press. All rights reserved.</a:t>
            </a:r>
            <a:endParaRPr lang="en-US"/>
          </a:p>
        </p:txBody>
      </p:sp>
      <p:sp>
        <p:nvSpPr>
          <p:cNvPr id="7" name="Slide Number Placeholder 6"/>
          <p:cNvSpPr>
            <a:spLocks noGrp="1"/>
          </p:cNvSpPr>
          <p:nvPr>
            <p:ph type="sldNum" sz="quarter" idx="12"/>
          </p:nvPr>
        </p:nvSpPr>
        <p:spPr/>
        <p:txBody>
          <a:bodyPr/>
          <a:lstStyle/>
          <a:p>
            <a:fld id="{7E0CAFFD-A5CC-8746-9728-85310AA6A8E0}" type="slidenum">
              <a:rPr lang="en-US" smtClean="0"/>
              <a:t>‹#›</a:t>
            </a:fld>
            <a:endParaRPr lang="en-US"/>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B10C00-7CB5-0E45-825C-CF31892B49C8}" type="datetime1">
              <a:rPr lang="en-US" smtClean="0"/>
              <a:t>8/22/18</a:t>
            </a:fld>
            <a:endParaRPr lang="en-US"/>
          </a:p>
        </p:txBody>
      </p:sp>
      <p:sp>
        <p:nvSpPr>
          <p:cNvPr id="8" name="Footer Placeholder 7"/>
          <p:cNvSpPr>
            <a:spLocks noGrp="1"/>
          </p:cNvSpPr>
          <p:nvPr>
            <p:ph type="ftr" sz="quarter" idx="11"/>
          </p:nvPr>
        </p:nvSpPr>
        <p:spPr/>
        <p:txBody>
          <a:bodyPr/>
          <a:lstStyle/>
          <a:p>
            <a:r>
              <a:rPr lang="en-US" smtClean="0"/>
              <a:t>Copyright © 2018 Carolina Academic Press. All rights reserved.</a:t>
            </a:r>
            <a:endParaRPr lang="en-US"/>
          </a:p>
        </p:txBody>
      </p:sp>
      <p:sp>
        <p:nvSpPr>
          <p:cNvPr id="9" name="Slide Number Placeholder 8"/>
          <p:cNvSpPr>
            <a:spLocks noGrp="1"/>
          </p:cNvSpPr>
          <p:nvPr>
            <p:ph type="sldNum" sz="quarter" idx="12"/>
          </p:nvPr>
        </p:nvSpPr>
        <p:spPr/>
        <p:txBody>
          <a:bodyPr/>
          <a:lstStyle/>
          <a:p>
            <a:fld id="{7E0CAFFD-A5CC-8746-9728-85310AA6A8E0}" type="slidenum">
              <a:rPr lang="en-US" smtClean="0"/>
              <a:t>‹#›</a:t>
            </a:fld>
            <a:endParaRPr lang="en-US"/>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0306A4-62BD-5D4F-BFCD-E44A9B17FD3F}" type="datetime1">
              <a:rPr lang="en-US" smtClean="0"/>
              <a:t>8/22/18</a:t>
            </a:fld>
            <a:endParaRPr lang="en-US"/>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
        <p:nvSpPr>
          <p:cNvPr id="5" name="Slide Number Placeholder 4"/>
          <p:cNvSpPr>
            <a:spLocks noGrp="1"/>
          </p:cNvSpPr>
          <p:nvPr>
            <p:ph type="sldNum" sz="quarter" idx="12"/>
          </p:nvPr>
        </p:nvSpPr>
        <p:spPr/>
        <p:txBody>
          <a:bodyPr/>
          <a:lstStyle/>
          <a:p>
            <a:fld id="{7E0CAFFD-A5CC-8746-9728-85310AA6A8E0}" type="slidenum">
              <a:rPr lang="en-US" smtClean="0"/>
              <a:t>‹#›</a:t>
            </a:fld>
            <a:endParaRPr lang="en-US"/>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16589-7D87-8142-929C-8C0E7FB37E53}" type="datetime1">
              <a:rPr lang="en-US" smtClean="0"/>
              <a:t>8/22/18</a:t>
            </a:fld>
            <a:endParaRPr lang="en-US"/>
          </a:p>
        </p:txBody>
      </p:sp>
      <p:sp>
        <p:nvSpPr>
          <p:cNvPr id="3" name="Footer Placeholder 2"/>
          <p:cNvSpPr>
            <a:spLocks noGrp="1"/>
          </p:cNvSpPr>
          <p:nvPr>
            <p:ph type="ftr" sz="quarter" idx="11"/>
          </p:nvPr>
        </p:nvSpPr>
        <p:spPr/>
        <p:txBody>
          <a:bodyPr/>
          <a:lstStyle/>
          <a:p>
            <a:r>
              <a:rPr lang="en-US" smtClean="0"/>
              <a:t>Copyright © 2018 Carolina Academic Press. All rights reserved.</a:t>
            </a:r>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E0CAFFD-A5CC-8746-9728-85310AA6A8E0}" type="slidenum">
              <a:rPr lang="en-US" smtClean="0"/>
              <a:t>‹#›</a:t>
            </a:fld>
            <a:endParaRPr lang="en-US"/>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39B770-5784-8849-8D96-EDF8E2260DCE}" type="datetime1">
              <a:rPr lang="en-US" smtClean="0"/>
              <a:t>8/22/18</a:t>
            </a:fld>
            <a:endParaRPr lang="en-US"/>
          </a:p>
        </p:txBody>
      </p:sp>
      <p:sp>
        <p:nvSpPr>
          <p:cNvPr id="6" name="Footer Placeholder 5"/>
          <p:cNvSpPr>
            <a:spLocks noGrp="1"/>
          </p:cNvSpPr>
          <p:nvPr>
            <p:ph type="ftr" sz="quarter" idx="11"/>
          </p:nvPr>
        </p:nvSpPr>
        <p:spPr/>
        <p:txBody>
          <a:bodyPr/>
          <a:lstStyle/>
          <a:p>
            <a:r>
              <a:rPr lang="en-US" smtClean="0"/>
              <a:t>Copyright © 2018 Carolina Academic Press. All rights reserved.</a:t>
            </a:r>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E0CAFFD-A5CC-8746-9728-85310AA6A8E0}" type="slidenum">
              <a:rPr lang="en-US" smtClean="0"/>
              <a:t>‹#›</a:t>
            </a:fld>
            <a:endParaRPr lang="en-US"/>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AB8988-0810-2F45-978E-D996F60D91CF}" type="datetime1">
              <a:rPr lang="en-US" smtClean="0"/>
              <a:t>8/22/18</a:t>
            </a:fld>
            <a:endParaRPr lang="en-US"/>
          </a:p>
        </p:txBody>
      </p:sp>
      <p:sp>
        <p:nvSpPr>
          <p:cNvPr id="6" name="Footer Placeholder 5"/>
          <p:cNvSpPr>
            <a:spLocks noGrp="1"/>
          </p:cNvSpPr>
          <p:nvPr>
            <p:ph type="ftr" sz="quarter" idx="11"/>
          </p:nvPr>
        </p:nvSpPr>
        <p:spPr/>
        <p:txBody>
          <a:bodyPr/>
          <a:lstStyle/>
          <a:p>
            <a:r>
              <a:rPr lang="en-US" smtClean="0"/>
              <a:t>Copyright © 2018 Carolina Academic Press. All rights reserved.</a:t>
            </a:r>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E0CAFFD-A5CC-8746-9728-85310AA6A8E0}" type="slidenum">
              <a:rPr lang="en-US" smtClean="0"/>
              <a:t>‹#›</a:t>
            </a:fld>
            <a:endParaRPr lang="en-US"/>
          </a:p>
        </p:txBody>
      </p:sp>
    </p:spTree>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EB92D582-131E-D44D-B866-684D889ACAA3}" type="datetime1">
              <a:rPr lang="en-US" smtClean="0"/>
              <a:t>8/22/18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smtClean="0"/>
              <a:t>Copyright © 2018 Carolina Academic Press. All rights reserved.</a:t>
            </a:r>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E0CAFFD-A5CC-8746-9728-85310AA6A8E0}" type="slidenum">
              <a:rPr lang="en-US" smtClean="0"/>
              <a:t>‹#›</a:t>
            </a:fld>
            <a:endParaRPr lang="en-US"/>
          </a:p>
        </p:txBody>
      </p:sp>
    </p:spTree>
    <p:extLst>
      <p:ext uri="{BB962C8B-B14F-4D97-AF65-F5344CB8AC3E}">
        <p14:creationId xmlns:p14="http://schemas.microsoft.com/office/powerpoint/2010/main" val="6140800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THIS CHAPTER…</a:t>
            </a:r>
            <a:endParaRPr lang="en-US" dirty="0"/>
          </a:p>
        </p:txBody>
      </p:sp>
      <p:sp>
        <p:nvSpPr>
          <p:cNvPr id="3" name="Content Placeholder 2"/>
          <p:cNvSpPr>
            <a:spLocks noGrp="1"/>
          </p:cNvSpPr>
          <p:nvPr>
            <p:ph idx="1"/>
          </p:nvPr>
        </p:nvSpPr>
        <p:spPr/>
        <p:txBody>
          <a:bodyPr/>
          <a:lstStyle/>
          <a:p>
            <a:r>
              <a:rPr lang="en-US" dirty="0" smtClean="0"/>
              <a:t>What are the various types of harms that people can experience?</a:t>
            </a:r>
          </a:p>
          <a:p>
            <a:r>
              <a:rPr lang="en-US" dirty="0" smtClean="0"/>
              <a:t>Are there specific needs created by the harms that individuals go through?</a:t>
            </a:r>
          </a:p>
          <a:p>
            <a:r>
              <a:rPr lang="en-US" dirty="0" smtClean="0"/>
              <a:t>How do we hold offenders accountable for the wrongs that are committed?</a:t>
            </a:r>
          </a:p>
          <a:p>
            <a:r>
              <a:rPr lang="en-US" dirty="0" smtClean="0"/>
              <a:t>In what ways is community engaged in restorative justice processes?</a:t>
            </a:r>
            <a:endParaRPr lang="en-US" dirty="0"/>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Tree>
    <p:extLst>
      <p:ext uri="{BB962C8B-B14F-4D97-AF65-F5344CB8AC3E}">
        <p14:creationId xmlns:p14="http://schemas.microsoft.com/office/powerpoint/2010/main" val="758330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Harm?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Restorative justice practices focus on the needs of the offender, victim, and the community after a crime has been committed in order to repair the harm caused and begin the process of reconciliation.</a:t>
            </a:r>
          </a:p>
          <a:p>
            <a:r>
              <a:rPr lang="en-US" dirty="0"/>
              <a:t>Understanding the harm that has been done is the first defining pillar of restorative </a:t>
            </a:r>
            <a:r>
              <a:rPr lang="en-US" dirty="0" smtClean="0"/>
              <a:t>justice.</a:t>
            </a:r>
          </a:p>
          <a:p>
            <a:pPr lvl="1"/>
            <a:r>
              <a:rPr lang="en-US" dirty="0"/>
              <a:t>T</a:t>
            </a:r>
            <a:r>
              <a:rPr lang="en-US" dirty="0" smtClean="0"/>
              <a:t>he </a:t>
            </a:r>
            <a:r>
              <a:rPr lang="en-US" dirty="0"/>
              <a:t>offender </a:t>
            </a:r>
            <a:r>
              <a:rPr lang="en-US" dirty="0" smtClean="0"/>
              <a:t>must acknowledge and take responsibility for the </a:t>
            </a:r>
            <a:r>
              <a:rPr lang="en-US" dirty="0"/>
              <a:t>harm caused to their victim and to the community, </a:t>
            </a:r>
            <a:r>
              <a:rPr lang="en-US" dirty="0" smtClean="0"/>
              <a:t>in order to begin making </a:t>
            </a:r>
            <a:r>
              <a:rPr lang="en-US" dirty="0"/>
              <a:t>amends</a:t>
            </a:r>
            <a:r>
              <a:rPr lang="en-US" dirty="0" smtClean="0"/>
              <a:t>.</a:t>
            </a:r>
          </a:p>
          <a:p>
            <a:r>
              <a:rPr lang="en-US" dirty="0"/>
              <a:t>Following a criminal act, victims experience a variety of consequences that begin with an immediate disruption of their lives and continue through various stages that may include long-term trauma. </a:t>
            </a:r>
            <a:endParaRPr lang="en-US" dirty="0" smtClean="0"/>
          </a:p>
          <a:p>
            <a:pPr lvl="1"/>
            <a:r>
              <a:rPr lang="en-US" b="1" dirty="0" err="1" smtClean="0"/>
              <a:t>Victimology</a:t>
            </a:r>
            <a:r>
              <a:rPr lang="en-US" b="1" dirty="0" smtClean="0"/>
              <a:t> </a:t>
            </a:r>
            <a:r>
              <a:rPr lang="en-US" b="1" dirty="0" smtClean="0">
                <a:sym typeface="Wingdings" panose="05000000000000000000" pitchFamily="2" charset="2"/>
              </a:rPr>
              <a:t> </a:t>
            </a:r>
            <a:r>
              <a:rPr lang="en-US" dirty="0" smtClean="0">
                <a:sym typeface="Wingdings" panose="05000000000000000000" pitchFamily="2" charset="2"/>
              </a:rPr>
              <a:t>the </a:t>
            </a:r>
            <a:r>
              <a:rPr lang="en-US" dirty="0"/>
              <a:t>scientific study of the physical, emotional, and social harm that victims experience from crime.</a:t>
            </a:r>
            <a:endParaRPr lang="en-US" b="1" dirty="0"/>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Tree>
    <p:extLst>
      <p:ext uri="{BB962C8B-B14F-4D97-AF65-F5344CB8AC3E}">
        <p14:creationId xmlns:p14="http://schemas.microsoft.com/office/powerpoint/2010/main" val="2094735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Harm Continued…</a:t>
            </a:r>
            <a:endParaRPr lang="en-US" dirty="0"/>
          </a:p>
        </p:txBody>
      </p:sp>
      <p:sp>
        <p:nvSpPr>
          <p:cNvPr id="3" name="Content Placeholder 2"/>
          <p:cNvSpPr>
            <a:spLocks noGrp="1"/>
          </p:cNvSpPr>
          <p:nvPr>
            <p:ph idx="1"/>
          </p:nvPr>
        </p:nvSpPr>
        <p:spPr/>
        <p:txBody>
          <a:bodyPr/>
          <a:lstStyle/>
          <a:p>
            <a:r>
              <a:rPr lang="en-US" dirty="0"/>
              <a:t>Restorative justice processes utilize a victim-centered approach that is designed to empower victims of crime</a:t>
            </a:r>
            <a:r>
              <a:rPr lang="en-US" dirty="0" smtClean="0"/>
              <a:t>.</a:t>
            </a:r>
          </a:p>
          <a:p>
            <a:pPr lvl="1"/>
            <a:r>
              <a:rPr lang="en-US" dirty="0" smtClean="0"/>
              <a:t>Victim empowerment is key to healing.</a:t>
            </a:r>
          </a:p>
          <a:p>
            <a:r>
              <a:rPr lang="en-US" dirty="0"/>
              <a:t>Victimization creates a sense of imbalance, as the sudden experience of harm can lead to stigmatization, isolation, and self-blame</a:t>
            </a:r>
            <a:r>
              <a:rPr lang="en-US" dirty="0" smtClean="0"/>
              <a:t>.</a:t>
            </a:r>
          </a:p>
          <a:p>
            <a:pPr lvl="1"/>
            <a:r>
              <a:rPr lang="en-US" dirty="0" smtClean="0"/>
              <a:t>These variables compound the experience of harm that victims have already suffered from the criminal act.</a:t>
            </a:r>
            <a:endParaRPr lang="en-US" dirty="0"/>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Tree>
    <p:extLst>
      <p:ext uri="{BB962C8B-B14F-4D97-AF65-F5344CB8AC3E}">
        <p14:creationId xmlns:p14="http://schemas.microsoft.com/office/powerpoint/2010/main" val="371429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 Restorative Approach to Repairing Harms</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a:t>S</a:t>
            </a:r>
            <a:r>
              <a:rPr lang="en-US" dirty="0" smtClean="0"/>
              <a:t>tudies </a:t>
            </a:r>
            <a:r>
              <a:rPr lang="en-US" dirty="0"/>
              <a:t>show that many victims of crime who go to court, follow the trial of their offenders, and sit through the sentencing process, still do not feel that the harms they experienced and the resulting needs have been taken care of in a manner that promotes healing and repair</a:t>
            </a:r>
            <a:r>
              <a:rPr lang="en-US" dirty="0" smtClean="0"/>
              <a:t>.</a:t>
            </a:r>
          </a:p>
          <a:p>
            <a:r>
              <a:rPr lang="en-US" dirty="0" smtClean="0"/>
              <a:t>The earliest state of moral development involves the avoidance of punishment.</a:t>
            </a:r>
          </a:p>
          <a:p>
            <a:r>
              <a:rPr lang="en-US" dirty="0" smtClean="0"/>
              <a:t>The highest state of moral development implies an abstract understanding of what is right and wrong.</a:t>
            </a:r>
          </a:p>
          <a:p>
            <a:r>
              <a:rPr lang="en-US" dirty="0" smtClean="0"/>
              <a:t>The </a:t>
            </a:r>
            <a:r>
              <a:rPr lang="en-US" dirty="0"/>
              <a:t>message that punishment alone sends to </a:t>
            </a:r>
            <a:r>
              <a:rPr lang="en-US" dirty="0" smtClean="0"/>
              <a:t>offenders does </a:t>
            </a:r>
            <a:r>
              <a:rPr lang="en-US" dirty="0"/>
              <a:t>nothing to promote a higher level of moral reasoning but rather equates the outcome of their actions with a consequence that is desired to be avoided in the future</a:t>
            </a:r>
            <a:r>
              <a:rPr lang="en-US" dirty="0" smtClean="0"/>
              <a:t>.</a:t>
            </a:r>
          </a:p>
          <a:p>
            <a:pPr lvl="1"/>
            <a:r>
              <a:rPr lang="en-US" dirty="0" smtClean="0"/>
              <a:t>Traditional criminal justice proceedings do not allow us to think of the impact of crime beyond court proceedings.</a:t>
            </a:r>
            <a:endParaRPr lang="en-US" dirty="0"/>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Tree>
    <p:extLst>
      <p:ext uri="{BB962C8B-B14F-4D97-AF65-F5344CB8AC3E}">
        <p14:creationId xmlns:p14="http://schemas.microsoft.com/office/powerpoint/2010/main" val="2027758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 Restorative Approach to Repairing </a:t>
            </a:r>
            <a:r>
              <a:rPr lang="en-US" sz="2400" dirty="0" smtClean="0"/>
              <a:t>Harms Continued…</a:t>
            </a:r>
            <a:endParaRPr lang="en-US" sz="2400" dirty="0"/>
          </a:p>
        </p:txBody>
      </p:sp>
      <p:sp>
        <p:nvSpPr>
          <p:cNvPr id="3" name="Content Placeholder 2"/>
          <p:cNvSpPr>
            <a:spLocks noGrp="1"/>
          </p:cNvSpPr>
          <p:nvPr>
            <p:ph idx="1"/>
          </p:nvPr>
        </p:nvSpPr>
        <p:spPr/>
        <p:txBody>
          <a:bodyPr/>
          <a:lstStyle/>
          <a:p>
            <a:r>
              <a:rPr lang="en-US" dirty="0" smtClean="0"/>
              <a:t>Restorative justice provides an approach to the reparation process from a more meaningful perspective that redefines </a:t>
            </a:r>
            <a:r>
              <a:rPr lang="en-US" dirty="0"/>
              <a:t>justice and punishment beyond conviction and sentencing to appropriately addressing harm and promoting the victim’s needs for </a:t>
            </a:r>
            <a:r>
              <a:rPr lang="en-US" dirty="0" smtClean="0"/>
              <a:t>healing.</a:t>
            </a:r>
            <a:endParaRPr lang="en-US" dirty="0"/>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Tree>
    <p:extLst>
      <p:ext uri="{BB962C8B-B14F-4D97-AF65-F5344CB8AC3E}">
        <p14:creationId xmlns:p14="http://schemas.microsoft.com/office/powerpoint/2010/main" val="2120190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Standards of Repairing Harm in Restorative Justice</a:t>
            </a:r>
            <a:endParaRPr lang="en-US" sz="2800" dirty="0"/>
          </a:p>
        </p:txBody>
      </p:sp>
      <p:sp>
        <p:nvSpPr>
          <p:cNvPr id="3" name="Content Placeholder 2"/>
          <p:cNvSpPr>
            <a:spLocks noGrp="1"/>
          </p:cNvSpPr>
          <p:nvPr>
            <p:ph idx="1"/>
          </p:nvPr>
        </p:nvSpPr>
        <p:spPr/>
        <p:txBody>
          <a:bodyPr/>
          <a:lstStyle/>
          <a:p>
            <a:r>
              <a:rPr lang="en-US" dirty="0" smtClean="0"/>
              <a:t>Let victims tell their story </a:t>
            </a:r>
            <a:r>
              <a:rPr lang="en-US" dirty="0" smtClean="0">
                <a:sym typeface="Wingdings" panose="05000000000000000000" pitchFamily="2" charset="2"/>
              </a:rPr>
              <a:t> </a:t>
            </a:r>
            <a:r>
              <a:rPr lang="en-US" dirty="0"/>
              <a:t>The experience of being able to verbally express a hurt is seen as one of the most significant steps towards healing</a:t>
            </a:r>
            <a:r>
              <a:rPr lang="en-US" dirty="0" smtClean="0"/>
              <a:t>.</a:t>
            </a:r>
          </a:p>
          <a:p>
            <a:pPr lvl="1"/>
            <a:r>
              <a:rPr lang="en-US" dirty="0"/>
              <a:t>It allows those feelings to become transferred to the offender who would then feel a sense of obligation to right the wrong and properly address the harm that has been committed by their actions</a:t>
            </a:r>
            <a:r>
              <a:rPr lang="en-US" dirty="0" smtClean="0"/>
              <a:t>.</a:t>
            </a:r>
          </a:p>
          <a:p>
            <a:r>
              <a:rPr lang="en-US" dirty="0" smtClean="0"/>
              <a:t>Treat each harm as unique </a:t>
            </a:r>
            <a:r>
              <a:rPr lang="en-US" dirty="0" smtClean="0">
                <a:sym typeface="Wingdings" panose="05000000000000000000" pitchFamily="2" charset="2"/>
              </a:rPr>
              <a:t> </a:t>
            </a:r>
            <a:r>
              <a:rPr lang="en-US" dirty="0">
                <a:sym typeface="Wingdings" panose="05000000000000000000" pitchFamily="2" charset="2"/>
              </a:rPr>
              <a:t>C</a:t>
            </a:r>
            <a:r>
              <a:rPr lang="en-US" dirty="0" smtClean="0"/>
              <a:t>rime </a:t>
            </a:r>
            <a:r>
              <a:rPr lang="en-US" dirty="0"/>
              <a:t>and its solutions are not a “one size fits all”, and the best approach to reduce recidivism is one that accounts for the variable dynamics that exist from offender to offender. </a:t>
            </a:r>
            <a:endParaRPr lang="en-US" dirty="0" smtClean="0"/>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Tree>
    <p:extLst>
      <p:ext uri="{BB962C8B-B14F-4D97-AF65-F5344CB8AC3E}">
        <p14:creationId xmlns:p14="http://schemas.microsoft.com/office/powerpoint/2010/main" val="852385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Standards of Repairing Harm in Restorative </a:t>
            </a:r>
            <a:r>
              <a:rPr lang="en-US" sz="2400" dirty="0" smtClean="0"/>
              <a:t>Justice Continued…</a:t>
            </a:r>
            <a:endParaRPr lang="en-US" sz="2400" dirty="0"/>
          </a:p>
        </p:txBody>
      </p:sp>
      <p:sp>
        <p:nvSpPr>
          <p:cNvPr id="3" name="Content Placeholder 2"/>
          <p:cNvSpPr>
            <a:spLocks noGrp="1"/>
          </p:cNvSpPr>
          <p:nvPr>
            <p:ph idx="1"/>
          </p:nvPr>
        </p:nvSpPr>
        <p:spPr/>
        <p:txBody>
          <a:bodyPr/>
          <a:lstStyle/>
          <a:p>
            <a:r>
              <a:rPr lang="en-US" dirty="0"/>
              <a:t>Alleviate suffering </a:t>
            </a:r>
            <a:r>
              <a:rPr lang="en-US" dirty="0" smtClean="0">
                <a:sym typeface="Wingdings" panose="05000000000000000000" pitchFamily="2" charset="2"/>
              </a:rPr>
              <a:t> </a:t>
            </a:r>
            <a:r>
              <a:rPr lang="en-US" dirty="0" smtClean="0"/>
              <a:t>Feelings </a:t>
            </a:r>
            <a:r>
              <a:rPr lang="en-US" dirty="0"/>
              <a:t>of despair, sadness and grief often accompany the experience of crime victimization, especially when the loss is permanent such as in the case of homicide</a:t>
            </a:r>
            <a:r>
              <a:rPr lang="en-US" dirty="0" smtClean="0"/>
              <a:t>. </a:t>
            </a:r>
            <a:r>
              <a:rPr lang="en-US" dirty="0"/>
              <a:t>P</a:t>
            </a:r>
            <a:r>
              <a:rPr lang="en-US" dirty="0" smtClean="0"/>
              <a:t>sychological stress and trauma can also be experienced by the victim.</a:t>
            </a:r>
          </a:p>
          <a:p>
            <a:pPr lvl="1"/>
            <a:r>
              <a:rPr lang="en-US" dirty="0" smtClean="0"/>
              <a:t>These emotions cannot </a:t>
            </a:r>
            <a:r>
              <a:rPr lang="en-US" dirty="0"/>
              <a:t>be effectively dealt with through the process of dealing with the criminal act as a violation of </a:t>
            </a:r>
            <a:r>
              <a:rPr lang="en-US" dirty="0" smtClean="0"/>
              <a:t>law.</a:t>
            </a:r>
          </a:p>
          <a:p>
            <a:pPr lvl="2"/>
            <a:r>
              <a:rPr lang="en-US" dirty="0" smtClean="0"/>
              <a:t>In fact, trial proceedings can actually harm the victim more through feelings of re-victimization (living the crime once again).</a:t>
            </a:r>
          </a:p>
          <a:p>
            <a:pPr lvl="1"/>
            <a:r>
              <a:rPr lang="en-US" dirty="0"/>
              <a:t>There should be a significant focus on reparation that mediates the pain associated with the loss as part of the process of addressing this harm.</a:t>
            </a:r>
          </a:p>
          <a:p>
            <a:endParaRPr lang="en-US" dirty="0"/>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Tree>
    <p:extLst>
      <p:ext uri="{BB962C8B-B14F-4D97-AF65-F5344CB8AC3E}">
        <p14:creationId xmlns:p14="http://schemas.microsoft.com/office/powerpoint/2010/main" val="182445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solidFill>
                  <a:srgbClr val="E3DED1"/>
                </a:solidFill>
              </a:rPr>
              <a:t>Standards of Repairing Harm in Restorative Justice Continued…</a:t>
            </a:r>
            <a:endParaRPr lang="en-US" dirty="0"/>
          </a:p>
        </p:txBody>
      </p:sp>
      <p:sp>
        <p:nvSpPr>
          <p:cNvPr id="3" name="Content Placeholder 2"/>
          <p:cNvSpPr>
            <a:spLocks noGrp="1"/>
          </p:cNvSpPr>
          <p:nvPr>
            <p:ph idx="1"/>
          </p:nvPr>
        </p:nvSpPr>
        <p:spPr/>
        <p:txBody>
          <a:bodyPr/>
          <a:lstStyle/>
          <a:p>
            <a:r>
              <a:rPr lang="en-US" dirty="0" smtClean="0"/>
              <a:t>Acknowledge secondary victims </a:t>
            </a:r>
            <a:r>
              <a:rPr lang="en-US" dirty="0" smtClean="0">
                <a:sym typeface="Wingdings" panose="05000000000000000000" pitchFamily="2" charset="2"/>
              </a:rPr>
              <a:t> </a:t>
            </a:r>
            <a:r>
              <a:rPr lang="en-US" dirty="0"/>
              <a:t>These individuals can include families, coworkers, friends, and the community at large</a:t>
            </a:r>
            <a:r>
              <a:rPr lang="en-US" dirty="0" smtClean="0"/>
              <a:t>.</a:t>
            </a:r>
          </a:p>
          <a:p>
            <a:pPr lvl="1"/>
            <a:r>
              <a:rPr lang="en-US" dirty="0"/>
              <a:t>Restorative justice addresses need and seeks reparative solutions that take into account all those who have suffered from the experience of harm, encouraging those who have been impacted to speak out about their victimizations and making sure that actions to repair the harms are extended to them.</a:t>
            </a:r>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Tree>
    <p:extLst>
      <p:ext uri="{BB962C8B-B14F-4D97-AF65-F5344CB8AC3E}">
        <p14:creationId xmlns:p14="http://schemas.microsoft.com/office/powerpoint/2010/main" val="1905900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400" dirty="0"/>
              <a:t>The full set of </a:t>
            </a:r>
            <a:r>
              <a:rPr lang="en-US" sz="2400" dirty="0" smtClean="0"/>
              <a:t>231 </a:t>
            </a:r>
            <a:r>
              <a:rPr lang="en-US" sz="2400" dirty="0"/>
              <a:t>slides is available upon adoption. If you are a professor using this book for a class, please contact Beth at </a:t>
            </a:r>
            <a:r>
              <a:rPr lang="en-US" sz="2400" dirty="0" err="1"/>
              <a:t>bhall@cap-press.com</a:t>
            </a:r>
            <a:r>
              <a:rPr lang="en-US" sz="2400" dirty="0"/>
              <a:t> to request your slides</a:t>
            </a:r>
            <a:r>
              <a:rPr lang="en-US" sz="2400" dirty="0"/>
              <a:t> </a:t>
            </a:r>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Tree>
    <p:extLst>
      <p:ext uri="{BB962C8B-B14F-4D97-AF65-F5344CB8AC3E}">
        <p14:creationId xmlns:p14="http://schemas.microsoft.com/office/powerpoint/2010/main" val="21006360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Chapter 2.powerpoint</Template>
  <TotalTime>5</TotalTime>
  <Words>885</Words>
  <Application>Microsoft Macintosh PowerPoint</Application>
  <PresentationFormat>Widescreen</PresentationFormat>
  <Paragraphs>47</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Century Gothic</vt:lpstr>
      <vt:lpstr>Wingdings</vt:lpstr>
      <vt:lpstr>Wingdings 3</vt:lpstr>
      <vt:lpstr>Arial</vt:lpstr>
      <vt:lpstr>Ion Boardroom</vt:lpstr>
      <vt:lpstr>IN THIS CHAPTER…</vt:lpstr>
      <vt:lpstr>What is Harm?</vt:lpstr>
      <vt:lpstr>Harm Continued…</vt:lpstr>
      <vt:lpstr>A Restorative Approach to Repairing Harms</vt:lpstr>
      <vt:lpstr>A Restorative Approach to Repairing Harms Continued…</vt:lpstr>
      <vt:lpstr>Standards of Repairing Harm in Restorative Justice</vt:lpstr>
      <vt:lpstr>Standards of Repairing Harm in Restorative Justice Continued…</vt:lpstr>
      <vt:lpstr>Standards of Repairing Harm in Restorative Justice Continued…</vt:lpstr>
      <vt:lpstr>The full set of 231 slides is available upon adoption. If you are a professor using this book for a class, please contact Beth at bhall@cap-press.com to request your slides </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THIS CHAPTER…</dc:title>
  <dc:creator>Microsoft Office User</dc:creator>
  <cp:lastModifiedBy>Microsoft Office User</cp:lastModifiedBy>
  <cp:revision>1</cp:revision>
  <dcterms:created xsi:type="dcterms:W3CDTF">2018-08-22T17:51:43Z</dcterms:created>
  <dcterms:modified xsi:type="dcterms:W3CDTF">2018-08-22T17:56:53Z</dcterms:modified>
</cp:coreProperties>
</file>