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p:nvPr>
            <p:ph type="sldImg"/>
          </p:nvPr>
        </p:nvSpPr>
        <p:spPr>
          <a:xfrm>
            <a:off x="1143000" y="685800"/>
            <a:ext cx="4572000" cy="3429000"/>
          </a:xfrm>
          <a:prstGeom prst="rect">
            <a:avLst/>
          </a:prstGeom>
        </p:spPr>
        <p:txBody>
          <a:bodyPr/>
          <a:lstStyle/>
          <a:p>
            <a:pPr/>
          </a:p>
        </p:txBody>
      </p:sp>
      <p:sp>
        <p:nvSpPr>
          <p:cNvPr id="154" name="Shape 15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grpSp>
        <p:nvGrpSpPr>
          <p:cNvPr id="124" name="Group 124"/>
          <p:cNvGrpSpPr/>
          <p:nvPr/>
        </p:nvGrpSpPr>
        <p:grpSpPr>
          <a:xfrm>
            <a:off x="-1694" y="1219197"/>
            <a:ext cx="13006499" cy="7318997"/>
            <a:chOff x="0" y="-1"/>
            <a:chExt cx="13006498" cy="7318996"/>
          </a:xfrm>
        </p:grpSpPr>
        <p:sp>
          <p:nvSpPr>
            <p:cNvPr id="117" name="Shape 117"/>
            <p:cNvSpPr/>
            <p:nvPr/>
          </p:nvSpPr>
          <p:spPr>
            <a:xfrm>
              <a:off x="1693" y="-2"/>
              <a:ext cx="13004805" cy="7315204"/>
            </a:xfrm>
            <a:prstGeom prst="rect">
              <a:avLst/>
            </a:prstGeom>
            <a:blipFill rotWithShape="1">
              <a:blip r:embed="rId2"/>
              <a:srcRect l="0" t="0" r="0" b="0"/>
              <a:stretch>
                <a:fillRect/>
              </a:stretch>
            </a:blip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18" name="Shape 118"/>
            <p:cNvSpPr/>
            <p:nvPr/>
          </p:nvSpPr>
          <p:spPr>
            <a:xfrm>
              <a:off x="9347201" y="1950719"/>
              <a:ext cx="3007363" cy="3007363"/>
            </a:xfrm>
            <a:prstGeom prst="ellipse">
              <a:avLst/>
            </a:prstGeom>
            <a:gradFill flip="none" rotWithShape="1">
              <a:gsLst>
                <a:gs pos="0">
                  <a:srgbClr val="4AB5C4">
                    <a:alpha val="7000"/>
                  </a:srgbClr>
                </a:gs>
                <a:gs pos="36000">
                  <a:srgbClr val="4AB5C4">
                    <a:alpha val="6000"/>
                  </a:srgbClr>
                </a:gs>
                <a:gs pos="69000">
                  <a:srgbClr val="4AB5C4">
                    <a:alpha val="0"/>
                  </a:srgbClr>
                </a:gs>
              </a:gsLst>
              <a:path path="circle">
                <a:fillToRect l="37721" t="-19636" r="62278" b="119636"/>
              </a:path>
            </a:gra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19" name="Shape 119"/>
            <p:cNvSpPr/>
            <p:nvPr/>
          </p:nvSpPr>
          <p:spPr>
            <a:xfrm>
              <a:off x="9347202" y="6262352"/>
              <a:ext cx="1056643" cy="1056643"/>
            </a:xfrm>
            <a:prstGeom prst="ellipse">
              <a:avLst/>
            </a:prstGeom>
            <a:gradFill flip="none" rotWithShape="1">
              <a:gsLst>
                <a:gs pos="0">
                  <a:srgbClr val="4AB5C4">
                    <a:alpha val="14000"/>
                  </a:srgbClr>
                </a:gs>
                <a:gs pos="36000">
                  <a:srgbClr val="4AB5C4">
                    <a:alpha val="7000"/>
                  </a:srgbClr>
                </a:gs>
                <a:gs pos="66000">
                  <a:srgbClr val="4AB5C4">
                    <a:alpha val="0"/>
                  </a:srgbClr>
                </a:gs>
              </a:gsLst>
              <a:path path="circle">
                <a:fillToRect l="37721" t="-19636" r="62278" b="119636"/>
              </a:path>
            </a:gra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20" name="Shape 120"/>
            <p:cNvSpPr/>
            <p:nvPr/>
          </p:nvSpPr>
          <p:spPr>
            <a:xfrm>
              <a:off x="0" y="2844799"/>
              <a:ext cx="4470403" cy="4470403"/>
            </a:xfrm>
            <a:prstGeom prst="ellipse">
              <a:avLst/>
            </a:prstGeom>
            <a:gradFill flip="none" rotWithShape="1">
              <a:gsLst>
                <a:gs pos="0">
                  <a:srgbClr val="4AB5C4">
                    <a:alpha val="11000"/>
                  </a:srgbClr>
                </a:gs>
                <a:gs pos="36000">
                  <a:srgbClr val="4AB5C4">
                    <a:alpha val="10000"/>
                  </a:srgbClr>
                </a:gs>
                <a:gs pos="75000">
                  <a:srgbClr val="4AB5C4">
                    <a:alpha val="0"/>
                  </a:srgbClr>
                </a:gs>
              </a:gsLst>
              <a:path path="circle">
                <a:fillToRect l="37721" t="-19636" r="62278" b="119636"/>
              </a:path>
            </a:gra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21" name="Shape 121"/>
            <p:cNvSpPr/>
            <p:nvPr/>
          </p:nvSpPr>
          <p:spPr>
            <a:xfrm rot="21010067">
              <a:off x="9058708" y="1917350"/>
              <a:ext cx="3519370" cy="470305"/>
            </a:xfrm>
            <a:custGeom>
              <a:avLst/>
              <a:gdLst/>
              <a:ahLst/>
              <a:cxnLst>
                <a:cxn ang="0">
                  <a:pos x="wd2" y="hd2"/>
                </a:cxn>
                <a:cxn ang="5400000">
                  <a:pos x="wd2" y="hd2"/>
                </a:cxn>
                <a:cxn ang="10800000">
                  <a:pos x="wd2" y="hd2"/>
                </a:cxn>
                <a:cxn ang="16200000">
                  <a:pos x="wd2" y="hd2"/>
                </a:cxn>
              </a:cxnLst>
              <a:rect l="0" t="0" r="r" b="b"/>
              <a:pathLst>
                <a:path w="21600" h="21571"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22" name="Shape 122"/>
            <p:cNvSpPr/>
            <p:nvPr/>
          </p:nvSpPr>
          <p:spPr>
            <a:xfrm>
              <a:off x="491833" y="1990831"/>
              <a:ext cx="12029444" cy="4836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23" name="Shape 123"/>
            <p:cNvSpPr/>
            <p:nvPr/>
          </p:nvSpPr>
          <p:spPr>
            <a:xfrm>
              <a:off x="1694" y="1692"/>
              <a:ext cx="13004805" cy="7313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grpSp>
      <p:sp>
        <p:nvSpPr>
          <p:cNvPr id="125" name="Shape 125"/>
          <p:cNvSpPr/>
          <p:nvPr/>
        </p:nvSpPr>
        <p:spPr>
          <a:xfrm>
            <a:off x="11133665" y="1219199"/>
            <a:ext cx="731522" cy="1219201"/>
          </a:xfrm>
          <a:prstGeom prst="rect">
            <a:avLst/>
          </a:prstGeom>
          <a:solidFill>
            <a:srgbClr val="549E39"/>
          </a:solidFill>
          <a:ln w="12700">
            <a:miter lim="400000"/>
          </a:ln>
          <a:effectLst>
            <a:outerShdw sx="100000" sy="100000" kx="0" ky="0" algn="b" rotWithShape="0" blurRad="38100" dist="25400" dir="5400000">
              <a:srgbClr val="000000">
                <a:alpha val="45000"/>
              </a:srgbClr>
            </a:outerShdw>
          </a:effectLst>
        </p:spPr>
        <p:txBody>
          <a:bodyPr lIns="48766" tIns="48766" rIns="48766" bIns="48766"/>
          <a:lstStyle/>
          <a:p>
            <a:pPr algn="l" defTabSz="650240">
              <a:defRPr sz="2400">
                <a:latin typeface="Century Gothic"/>
                <a:ea typeface="Century Gothic"/>
                <a:cs typeface="Century Gothic"/>
                <a:sym typeface="Century Gothic"/>
              </a:defRPr>
            </a:pPr>
          </a:p>
        </p:txBody>
      </p:sp>
      <p:sp>
        <p:nvSpPr>
          <p:cNvPr id="126" name="Shape 126"/>
          <p:cNvSpPr/>
          <p:nvPr>
            <p:ph type="title"/>
          </p:nvPr>
        </p:nvSpPr>
        <p:spPr>
          <a:xfrm>
            <a:off x="1231950" y="2257779"/>
            <a:ext cx="9414038" cy="754097"/>
          </a:xfrm>
          <a:prstGeom prst="rect">
            <a:avLst/>
          </a:prstGeom>
        </p:spPr>
        <p:txBody>
          <a:bodyPr lIns="48766" tIns="48766" rIns="48766" bIns="48766"/>
          <a:lstStyle>
            <a:lvl1pPr algn="l" defTabSz="650240">
              <a:defRPr sz="5000">
                <a:solidFill>
                  <a:srgbClr val="E3DED1"/>
                </a:solidFill>
                <a:latin typeface="Century Gothic"/>
                <a:ea typeface="Century Gothic"/>
                <a:cs typeface="Century Gothic"/>
                <a:sym typeface="Century Gothic"/>
              </a:defRPr>
            </a:lvl1pPr>
          </a:lstStyle>
          <a:p>
            <a:pPr/>
            <a:r>
              <a:t>Title Text</a:t>
            </a:r>
          </a:p>
        </p:txBody>
      </p:sp>
      <p:sp>
        <p:nvSpPr>
          <p:cNvPr id="127" name="Shape 127"/>
          <p:cNvSpPr/>
          <p:nvPr>
            <p:ph type="body" sz="half" idx="1"/>
          </p:nvPr>
        </p:nvSpPr>
        <p:spPr>
          <a:xfrm>
            <a:off x="1231950" y="3996266"/>
            <a:ext cx="9414038" cy="3644055"/>
          </a:xfrm>
          <a:prstGeom prst="rect">
            <a:avLst/>
          </a:prstGeom>
        </p:spPr>
        <p:txBody>
          <a:bodyPr lIns="48766" tIns="48766" rIns="48766" bIns="48766" anchor="t"/>
          <a:lstStyle>
            <a:lvl1pPr marL="457200" indent="-457200"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1pPr>
            <a:lvl2pPr marL="885824" indent="-428624"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2pPr>
            <a:lvl3pPr marL="1306285" indent="-391885"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3pPr>
            <a:lvl4pPr marL="1828800" indent="-457200"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4pPr>
            <a:lvl5pPr marL="2286000" indent="-457200"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xfrm>
            <a:off x="11167175" y="1671776"/>
            <a:ext cx="645148" cy="681735"/>
          </a:xfrm>
          <a:prstGeom prst="rect">
            <a:avLst/>
          </a:prstGeom>
        </p:spPr>
        <p:txBody>
          <a:bodyPr lIns="48766" tIns="48766" rIns="48766" bIns="48766" anchor="b"/>
          <a:lstStyle>
            <a:lvl1pPr defTabSz="650240">
              <a:defRPr sz="3800">
                <a:solidFill>
                  <a:srgbClr val="FFFFFF"/>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grpSp>
        <p:nvGrpSpPr>
          <p:cNvPr id="142" name="Group 142"/>
          <p:cNvGrpSpPr/>
          <p:nvPr/>
        </p:nvGrpSpPr>
        <p:grpSpPr>
          <a:xfrm>
            <a:off x="-1694" y="1219197"/>
            <a:ext cx="13006499" cy="7318997"/>
            <a:chOff x="0" y="-1"/>
            <a:chExt cx="13006498" cy="7318996"/>
          </a:xfrm>
        </p:grpSpPr>
        <p:sp>
          <p:nvSpPr>
            <p:cNvPr id="135" name="Shape 135"/>
            <p:cNvSpPr/>
            <p:nvPr/>
          </p:nvSpPr>
          <p:spPr>
            <a:xfrm>
              <a:off x="1693" y="-2"/>
              <a:ext cx="13004805" cy="7315204"/>
            </a:xfrm>
            <a:prstGeom prst="rect">
              <a:avLst/>
            </a:prstGeom>
            <a:blipFill rotWithShape="1">
              <a:blip r:embed="rId2"/>
              <a:srcRect l="0" t="0" r="0" b="0"/>
              <a:stretch>
                <a:fillRect/>
              </a:stretch>
            </a:blip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36" name="Shape 136"/>
            <p:cNvSpPr/>
            <p:nvPr/>
          </p:nvSpPr>
          <p:spPr>
            <a:xfrm>
              <a:off x="9347201" y="1950719"/>
              <a:ext cx="3007363" cy="3007363"/>
            </a:xfrm>
            <a:prstGeom prst="ellipse">
              <a:avLst/>
            </a:prstGeom>
            <a:gradFill flip="none" rotWithShape="1">
              <a:gsLst>
                <a:gs pos="0">
                  <a:srgbClr val="4AB5C4">
                    <a:alpha val="7000"/>
                  </a:srgbClr>
                </a:gs>
                <a:gs pos="36000">
                  <a:srgbClr val="4AB5C4">
                    <a:alpha val="6000"/>
                  </a:srgbClr>
                </a:gs>
                <a:gs pos="69000">
                  <a:srgbClr val="4AB5C4">
                    <a:alpha val="0"/>
                  </a:srgbClr>
                </a:gs>
              </a:gsLst>
              <a:path path="circle">
                <a:fillToRect l="37721" t="-19636" r="62278" b="119636"/>
              </a:path>
            </a:gra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37" name="Shape 137"/>
            <p:cNvSpPr/>
            <p:nvPr/>
          </p:nvSpPr>
          <p:spPr>
            <a:xfrm>
              <a:off x="9347202" y="6262352"/>
              <a:ext cx="1056643" cy="1056643"/>
            </a:xfrm>
            <a:prstGeom prst="ellipse">
              <a:avLst/>
            </a:prstGeom>
            <a:gradFill flip="none" rotWithShape="1">
              <a:gsLst>
                <a:gs pos="0">
                  <a:srgbClr val="4AB5C4">
                    <a:alpha val="14000"/>
                  </a:srgbClr>
                </a:gs>
                <a:gs pos="36000">
                  <a:srgbClr val="4AB5C4">
                    <a:alpha val="7000"/>
                  </a:srgbClr>
                </a:gs>
                <a:gs pos="66000">
                  <a:srgbClr val="4AB5C4">
                    <a:alpha val="0"/>
                  </a:srgbClr>
                </a:gs>
              </a:gsLst>
              <a:path path="circle">
                <a:fillToRect l="37721" t="-19636" r="62278" b="119636"/>
              </a:path>
            </a:gra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38" name="Shape 138"/>
            <p:cNvSpPr/>
            <p:nvPr/>
          </p:nvSpPr>
          <p:spPr>
            <a:xfrm>
              <a:off x="0" y="2844799"/>
              <a:ext cx="4470403" cy="4470403"/>
            </a:xfrm>
            <a:prstGeom prst="ellipse">
              <a:avLst/>
            </a:prstGeom>
            <a:gradFill flip="none" rotWithShape="1">
              <a:gsLst>
                <a:gs pos="0">
                  <a:srgbClr val="4AB5C4">
                    <a:alpha val="11000"/>
                  </a:srgbClr>
                </a:gs>
                <a:gs pos="36000">
                  <a:srgbClr val="4AB5C4">
                    <a:alpha val="10000"/>
                  </a:srgbClr>
                </a:gs>
                <a:gs pos="75000">
                  <a:srgbClr val="4AB5C4">
                    <a:alpha val="0"/>
                  </a:srgbClr>
                </a:gs>
              </a:gsLst>
              <a:path path="circle">
                <a:fillToRect l="37721" t="-19636" r="62278" b="119636"/>
              </a:path>
            </a:gra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39" name="Shape 139"/>
            <p:cNvSpPr/>
            <p:nvPr/>
          </p:nvSpPr>
          <p:spPr>
            <a:xfrm rot="21010067">
              <a:off x="9058708" y="1917350"/>
              <a:ext cx="3519370" cy="470305"/>
            </a:xfrm>
            <a:custGeom>
              <a:avLst/>
              <a:gdLst/>
              <a:ahLst/>
              <a:cxnLst>
                <a:cxn ang="0">
                  <a:pos x="wd2" y="hd2"/>
                </a:cxn>
                <a:cxn ang="5400000">
                  <a:pos x="wd2" y="hd2"/>
                </a:cxn>
                <a:cxn ang="10800000">
                  <a:pos x="wd2" y="hd2"/>
                </a:cxn>
                <a:cxn ang="16200000">
                  <a:pos x="wd2" y="hd2"/>
                </a:cxn>
              </a:cxnLst>
              <a:rect l="0" t="0" r="r" b="b"/>
              <a:pathLst>
                <a:path w="21600" h="21571" fill="norm" stroke="1" extrusionOk="0">
                  <a:moveTo>
                    <a:pt x="184" y="10323"/>
                  </a:moveTo>
                  <a:cubicBezTo>
                    <a:pt x="3750" y="15945"/>
                    <a:pt x="16252" y="21600"/>
                    <a:pt x="21509" y="21571"/>
                  </a:cubicBezTo>
                  <a:cubicBezTo>
                    <a:pt x="21576" y="7983"/>
                    <a:pt x="21533" y="13589"/>
                    <a:pt x="21600" y="0"/>
                  </a:cubicBezTo>
                  <a:lnTo>
                    <a:pt x="20881" y="832"/>
                  </a:lnTo>
                  <a:lnTo>
                    <a:pt x="20161" y="1631"/>
                  </a:lnTo>
                  <a:lnTo>
                    <a:pt x="19442" y="2405"/>
                  </a:lnTo>
                  <a:lnTo>
                    <a:pt x="18721" y="3070"/>
                  </a:lnTo>
                  <a:lnTo>
                    <a:pt x="17999" y="3739"/>
                  </a:lnTo>
                  <a:lnTo>
                    <a:pt x="17278" y="4366"/>
                  </a:lnTo>
                  <a:lnTo>
                    <a:pt x="16565" y="4901"/>
                  </a:lnTo>
                  <a:lnTo>
                    <a:pt x="15839" y="5402"/>
                  </a:lnTo>
                  <a:lnTo>
                    <a:pt x="15120" y="5871"/>
                  </a:lnTo>
                  <a:lnTo>
                    <a:pt x="14414" y="6270"/>
                  </a:lnTo>
                  <a:lnTo>
                    <a:pt x="13694" y="6670"/>
                  </a:lnTo>
                  <a:lnTo>
                    <a:pt x="12988" y="7008"/>
                  </a:lnTo>
                  <a:lnTo>
                    <a:pt x="12282" y="7273"/>
                  </a:lnTo>
                  <a:lnTo>
                    <a:pt x="11575" y="7542"/>
                  </a:lnTo>
                  <a:lnTo>
                    <a:pt x="10878" y="7771"/>
                  </a:lnTo>
                  <a:lnTo>
                    <a:pt x="10189" y="7942"/>
                  </a:lnTo>
                  <a:lnTo>
                    <a:pt x="9495" y="8072"/>
                  </a:lnTo>
                  <a:lnTo>
                    <a:pt x="8811" y="8207"/>
                  </a:lnTo>
                  <a:lnTo>
                    <a:pt x="8135" y="8272"/>
                  </a:lnTo>
                  <a:lnTo>
                    <a:pt x="7461" y="8342"/>
                  </a:lnTo>
                  <a:lnTo>
                    <a:pt x="6793" y="8370"/>
                  </a:lnTo>
                  <a:lnTo>
                    <a:pt x="6132" y="8342"/>
                  </a:lnTo>
                  <a:lnTo>
                    <a:pt x="5480" y="8342"/>
                  </a:lnTo>
                  <a:lnTo>
                    <a:pt x="4834" y="8272"/>
                  </a:lnTo>
                  <a:lnTo>
                    <a:pt x="4197" y="8170"/>
                  </a:lnTo>
                  <a:lnTo>
                    <a:pt x="3570" y="8072"/>
                  </a:lnTo>
                  <a:lnTo>
                    <a:pt x="2955" y="7971"/>
                  </a:lnTo>
                  <a:lnTo>
                    <a:pt x="2344" y="7807"/>
                  </a:lnTo>
                  <a:lnTo>
                    <a:pt x="1741" y="7636"/>
                  </a:lnTo>
                  <a:lnTo>
                    <a:pt x="1151" y="7473"/>
                  </a:lnTo>
                  <a:lnTo>
                    <a:pt x="0" y="7037"/>
                  </a:lnTo>
                  <a:cubicBezTo>
                    <a:pt x="60" y="8134"/>
                    <a:pt x="123" y="9226"/>
                    <a:pt x="184" y="10323"/>
                  </a:cubicBezTo>
                  <a:close/>
                </a:path>
              </a:pathLst>
            </a:custGeom>
            <a:solidFill>
              <a:srgbClr val="FFFFFF">
                <a:alpha val="20000"/>
              </a:srgbClr>
            </a:soli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40" name="Shape 140"/>
            <p:cNvSpPr/>
            <p:nvPr/>
          </p:nvSpPr>
          <p:spPr>
            <a:xfrm>
              <a:off x="491833" y="1990831"/>
              <a:ext cx="12029444" cy="48361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8"/>
                  </a:lnTo>
                  <a:lnTo>
                    <a:pt x="21110" y="197"/>
                  </a:lnTo>
                  <a:lnTo>
                    <a:pt x="20621" y="378"/>
                  </a:lnTo>
                  <a:lnTo>
                    <a:pt x="20131" y="552"/>
                  </a:lnTo>
                  <a:lnTo>
                    <a:pt x="19639" y="703"/>
                  </a:lnTo>
                  <a:lnTo>
                    <a:pt x="19149" y="855"/>
                  </a:lnTo>
                  <a:lnTo>
                    <a:pt x="18657" y="998"/>
                  </a:lnTo>
                  <a:lnTo>
                    <a:pt x="18170" y="1119"/>
                  </a:lnTo>
                  <a:lnTo>
                    <a:pt x="17678" y="1233"/>
                  </a:lnTo>
                  <a:lnTo>
                    <a:pt x="17188" y="1339"/>
                  </a:lnTo>
                  <a:lnTo>
                    <a:pt x="16705" y="1429"/>
                  </a:lnTo>
                  <a:lnTo>
                    <a:pt x="16218" y="1520"/>
                  </a:lnTo>
                  <a:lnTo>
                    <a:pt x="15735" y="1596"/>
                  </a:lnTo>
                  <a:lnTo>
                    <a:pt x="14774" y="1717"/>
                  </a:lnTo>
                  <a:lnTo>
                    <a:pt x="14300" y="1770"/>
                  </a:lnTo>
                  <a:lnTo>
                    <a:pt x="13828" y="1808"/>
                  </a:lnTo>
                  <a:lnTo>
                    <a:pt x="13357" y="1838"/>
                  </a:lnTo>
                  <a:lnTo>
                    <a:pt x="12892" y="1868"/>
                  </a:lnTo>
                  <a:lnTo>
                    <a:pt x="12430" y="1883"/>
                  </a:lnTo>
                  <a:lnTo>
                    <a:pt x="11971" y="1898"/>
                  </a:lnTo>
                  <a:lnTo>
                    <a:pt x="11518" y="1906"/>
                  </a:lnTo>
                  <a:lnTo>
                    <a:pt x="11068" y="1898"/>
                  </a:lnTo>
                  <a:lnTo>
                    <a:pt x="10624" y="1898"/>
                  </a:lnTo>
                  <a:lnTo>
                    <a:pt x="10183" y="1883"/>
                  </a:lnTo>
                  <a:lnTo>
                    <a:pt x="9751" y="1861"/>
                  </a:lnTo>
                  <a:lnTo>
                    <a:pt x="9322" y="1838"/>
                  </a:lnTo>
                  <a:lnTo>
                    <a:pt x="8903" y="1815"/>
                  </a:lnTo>
                  <a:lnTo>
                    <a:pt x="8486" y="1777"/>
                  </a:lnTo>
                  <a:lnTo>
                    <a:pt x="8076" y="1739"/>
                  </a:lnTo>
                  <a:lnTo>
                    <a:pt x="7674" y="1702"/>
                  </a:lnTo>
                  <a:lnTo>
                    <a:pt x="6890" y="1603"/>
                  </a:lnTo>
                  <a:lnTo>
                    <a:pt x="6139" y="1497"/>
                  </a:lnTo>
                  <a:lnTo>
                    <a:pt x="5418" y="1384"/>
                  </a:lnTo>
                  <a:lnTo>
                    <a:pt x="4734" y="1263"/>
                  </a:lnTo>
                  <a:lnTo>
                    <a:pt x="4083" y="1134"/>
                  </a:lnTo>
                  <a:lnTo>
                    <a:pt x="3478" y="998"/>
                  </a:lnTo>
                  <a:lnTo>
                    <a:pt x="2910" y="862"/>
                  </a:lnTo>
                  <a:lnTo>
                    <a:pt x="2387" y="726"/>
                  </a:lnTo>
                  <a:lnTo>
                    <a:pt x="1906" y="597"/>
                  </a:lnTo>
                  <a:lnTo>
                    <a:pt x="1481" y="476"/>
                  </a:lnTo>
                  <a:lnTo>
                    <a:pt x="1098" y="363"/>
                  </a:lnTo>
                  <a:lnTo>
                    <a:pt x="772" y="265"/>
                  </a:lnTo>
                  <a:lnTo>
                    <a:pt x="502" y="174"/>
                  </a:lnTo>
                  <a:lnTo>
                    <a:pt x="128" y="45"/>
                  </a:lnTo>
                  <a:lnTo>
                    <a:pt x="0" y="0"/>
                  </a:lnTo>
                  <a:close/>
                </a:path>
              </a:pathLst>
            </a:custGeom>
            <a:solidFill>
              <a:srgbClr val="FFFFFF"/>
            </a:soli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sp>
          <p:nvSpPr>
            <p:cNvPr id="141" name="Shape 141"/>
            <p:cNvSpPr/>
            <p:nvPr/>
          </p:nvSpPr>
          <p:spPr>
            <a:xfrm>
              <a:off x="1694" y="1692"/>
              <a:ext cx="13004805" cy="7313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lnTo>
                    <a:pt x="0" y="0"/>
                  </a:lnTo>
                  <a:close/>
                  <a:moveTo>
                    <a:pt x="20745" y="20100"/>
                  </a:moveTo>
                  <a:lnTo>
                    <a:pt x="844" y="20100"/>
                  </a:lnTo>
                  <a:lnTo>
                    <a:pt x="844" y="1480"/>
                  </a:lnTo>
                  <a:lnTo>
                    <a:pt x="20745" y="1480"/>
                  </a:lnTo>
                  <a:lnTo>
                    <a:pt x="20745" y="20100"/>
                  </a:lnTo>
                  <a:close/>
                </a:path>
              </a:pathLst>
            </a:custGeom>
            <a:solidFill>
              <a:srgbClr val="FFFFFF"/>
            </a:solidFill>
            <a:ln w="12700" cap="flat">
              <a:noFill/>
              <a:miter lim="400000"/>
            </a:ln>
            <a:effectLst/>
          </p:spPr>
          <p:txBody>
            <a:bodyPr wrap="square" lIns="48766" tIns="48766" rIns="48766" bIns="48766" numCol="1" anchor="t">
              <a:noAutofit/>
            </a:bodyPr>
            <a:lstStyle/>
            <a:p>
              <a:pPr algn="l" defTabSz="650240">
                <a:defRPr sz="2400">
                  <a:latin typeface="Century Gothic"/>
                  <a:ea typeface="Century Gothic"/>
                  <a:cs typeface="Century Gothic"/>
                  <a:sym typeface="Century Gothic"/>
                </a:defRPr>
              </a:pPr>
            </a:p>
          </p:txBody>
        </p:sp>
      </p:grpSp>
      <p:sp>
        <p:nvSpPr>
          <p:cNvPr id="143" name="Shape 143"/>
          <p:cNvSpPr/>
          <p:nvPr/>
        </p:nvSpPr>
        <p:spPr>
          <a:xfrm>
            <a:off x="11133665" y="1219199"/>
            <a:ext cx="731522" cy="1219201"/>
          </a:xfrm>
          <a:prstGeom prst="rect">
            <a:avLst/>
          </a:prstGeom>
          <a:solidFill>
            <a:srgbClr val="549E39"/>
          </a:solidFill>
          <a:ln w="12700">
            <a:miter lim="400000"/>
          </a:ln>
          <a:effectLst>
            <a:outerShdw sx="100000" sy="100000" kx="0" ky="0" algn="b" rotWithShape="0" blurRad="38100" dist="25400" dir="5400000">
              <a:srgbClr val="000000">
                <a:alpha val="45000"/>
              </a:srgbClr>
            </a:outerShdw>
          </a:effectLst>
        </p:spPr>
        <p:txBody>
          <a:bodyPr lIns="48766" tIns="48766" rIns="48766" bIns="48766"/>
          <a:lstStyle/>
          <a:p>
            <a:pPr algn="l" defTabSz="650240">
              <a:defRPr sz="2400">
                <a:latin typeface="Century Gothic"/>
                <a:ea typeface="Century Gothic"/>
                <a:cs typeface="Century Gothic"/>
                <a:sym typeface="Century Gothic"/>
              </a:defRPr>
            </a:pPr>
          </a:p>
        </p:txBody>
      </p:sp>
      <p:sp>
        <p:nvSpPr>
          <p:cNvPr id="144" name="Shape 144"/>
          <p:cNvSpPr/>
          <p:nvPr>
            <p:ph type="title"/>
          </p:nvPr>
        </p:nvSpPr>
        <p:spPr>
          <a:xfrm>
            <a:off x="1231950" y="2253080"/>
            <a:ext cx="9414038" cy="751029"/>
          </a:xfrm>
          <a:prstGeom prst="rect">
            <a:avLst/>
          </a:prstGeom>
        </p:spPr>
        <p:txBody>
          <a:bodyPr lIns="48766" tIns="48766" rIns="48766" bIns="48766"/>
          <a:lstStyle>
            <a:lvl1pPr algn="l" defTabSz="650240">
              <a:defRPr sz="5000">
                <a:solidFill>
                  <a:srgbClr val="E3DED1"/>
                </a:solidFill>
                <a:latin typeface="Century Gothic"/>
                <a:ea typeface="Century Gothic"/>
                <a:cs typeface="Century Gothic"/>
                <a:sym typeface="Century Gothic"/>
              </a:defRPr>
            </a:lvl1pPr>
          </a:lstStyle>
          <a:p>
            <a:pPr/>
            <a:r>
              <a:t>Title Text</a:t>
            </a:r>
          </a:p>
        </p:txBody>
      </p:sp>
      <p:sp>
        <p:nvSpPr>
          <p:cNvPr id="145" name="Shape 145"/>
          <p:cNvSpPr/>
          <p:nvPr>
            <p:ph type="body" sz="quarter" idx="1"/>
          </p:nvPr>
        </p:nvSpPr>
        <p:spPr>
          <a:xfrm>
            <a:off x="1231950" y="3998974"/>
            <a:ext cx="5149903" cy="614682"/>
          </a:xfrm>
          <a:prstGeom prst="rect">
            <a:avLst/>
          </a:prstGeom>
        </p:spPr>
        <p:txBody>
          <a:bodyPr lIns="48766" tIns="48766" rIns="48766" bIns="48766" anchor="b"/>
          <a:lstStyle>
            <a:lvl1pPr marL="0" indent="0" defTabSz="650240">
              <a:spcBef>
                <a:spcPts val="1400"/>
              </a:spcBef>
              <a:buSzTx/>
              <a:buNone/>
              <a:defRPr sz="3400">
                <a:solidFill>
                  <a:srgbClr val="549E39"/>
                </a:solidFill>
                <a:latin typeface="Century Gothic"/>
                <a:ea typeface="Century Gothic"/>
                <a:cs typeface="Century Gothic"/>
                <a:sym typeface="Century Gothic"/>
              </a:defRPr>
            </a:lvl1pPr>
            <a:lvl2pPr marL="1064417" indent="-607217" defTabSz="650240">
              <a:spcBef>
                <a:spcPts val="1400"/>
              </a:spcBef>
              <a:buSzPct val="80000"/>
              <a:buChar char=""/>
              <a:defRPr sz="3400">
                <a:solidFill>
                  <a:srgbClr val="549E39"/>
                </a:solidFill>
                <a:latin typeface="Century Gothic"/>
                <a:ea typeface="Century Gothic"/>
                <a:cs typeface="Century Gothic"/>
                <a:sym typeface="Century Gothic"/>
              </a:defRPr>
            </a:lvl2pPr>
            <a:lvl3pPr marL="1469570" indent="-555170" defTabSz="650240">
              <a:spcBef>
                <a:spcPts val="1400"/>
              </a:spcBef>
              <a:buSzPct val="80000"/>
              <a:buChar char=""/>
              <a:defRPr sz="3400">
                <a:solidFill>
                  <a:srgbClr val="549E39"/>
                </a:solidFill>
                <a:latin typeface="Century Gothic"/>
                <a:ea typeface="Century Gothic"/>
                <a:cs typeface="Century Gothic"/>
                <a:sym typeface="Century Gothic"/>
              </a:defRPr>
            </a:lvl3pPr>
            <a:lvl4pPr marL="2019300" indent="-647700" defTabSz="650240">
              <a:spcBef>
                <a:spcPts val="1400"/>
              </a:spcBef>
              <a:buSzPct val="80000"/>
              <a:buChar char=""/>
              <a:defRPr sz="3400">
                <a:solidFill>
                  <a:srgbClr val="549E39"/>
                </a:solidFill>
                <a:latin typeface="Century Gothic"/>
                <a:ea typeface="Century Gothic"/>
                <a:cs typeface="Century Gothic"/>
                <a:sym typeface="Century Gothic"/>
              </a:defRPr>
            </a:lvl4pPr>
            <a:lvl5pPr marL="2476500" indent="-647700" defTabSz="650240">
              <a:spcBef>
                <a:spcPts val="1400"/>
              </a:spcBef>
              <a:buSzPct val="80000"/>
              <a:buChar char=""/>
              <a:defRPr sz="3400">
                <a:solidFill>
                  <a:srgbClr val="549E39"/>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46" name="Shape 146"/>
          <p:cNvSpPr/>
          <p:nvPr>
            <p:ph type="body" sz="quarter" idx="13"/>
          </p:nvPr>
        </p:nvSpPr>
        <p:spPr>
          <a:xfrm>
            <a:off x="6622694" y="3998974"/>
            <a:ext cx="5149903" cy="614682"/>
          </a:xfrm>
          <a:prstGeom prst="rect">
            <a:avLst/>
          </a:prstGeom>
        </p:spPr>
        <p:txBody>
          <a:bodyPr lIns="48766" tIns="48766" rIns="48766" bIns="48766" anchor="b"/>
          <a:lstStyle/>
          <a:p>
            <a:pPr marL="457200" indent="-457200"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pPr>
          </a:p>
        </p:txBody>
      </p:sp>
      <p:sp>
        <p:nvSpPr>
          <p:cNvPr id="147" name="Shape 147"/>
          <p:cNvSpPr/>
          <p:nvPr>
            <p:ph type="sldNum" sz="quarter" idx="2"/>
          </p:nvPr>
        </p:nvSpPr>
        <p:spPr>
          <a:xfrm>
            <a:off x="11167175" y="1671776"/>
            <a:ext cx="645148" cy="681735"/>
          </a:xfrm>
          <a:prstGeom prst="rect">
            <a:avLst/>
          </a:prstGeom>
        </p:spPr>
        <p:txBody>
          <a:bodyPr lIns="48766" tIns="48766" rIns="48766" bIns="48766" anchor="b"/>
          <a:lstStyle>
            <a:lvl1pPr defTabSz="650240">
              <a:defRPr sz="3800">
                <a:solidFill>
                  <a:srgbClr val="FFFFFF"/>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bhall@cap-press.com"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xfrm>
            <a:off x="1231950" y="2257779"/>
            <a:ext cx="9414039" cy="754097"/>
          </a:xfrm>
          <a:prstGeom prst="rect">
            <a:avLst/>
          </a:prstGeom>
        </p:spPr>
        <p:txBody>
          <a:bodyPr/>
          <a:lstStyle>
            <a:lvl1pPr defTabSz="559206">
              <a:defRPr sz="4300"/>
            </a:lvl1pPr>
          </a:lstStyle>
          <a:p>
            <a:pPr/>
            <a:r>
              <a:t>IN THIS CHAPTER…</a:t>
            </a:r>
          </a:p>
        </p:txBody>
      </p:sp>
      <p:sp>
        <p:nvSpPr>
          <p:cNvPr id="157" name="Shape 157"/>
          <p:cNvSpPr/>
          <p:nvPr>
            <p:ph type="body" sz="half" idx="1"/>
          </p:nvPr>
        </p:nvSpPr>
        <p:spPr>
          <a:xfrm>
            <a:off x="1231950" y="3996266"/>
            <a:ext cx="9414039" cy="3644055"/>
          </a:xfrm>
          <a:prstGeom prst="rect">
            <a:avLst/>
          </a:prstGeom>
        </p:spPr>
        <p:txBody>
          <a:bodyPr/>
          <a:lstStyle/>
          <a:p>
            <a:pPr marL="443484" indent="-443484" defTabSz="630732">
              <a:spcBef>
                <a:spcPts val="1300"/>
              </a:spcBef>
              <a:defRPr sz="2328"/>
            </a:pPr>
            <a:r>
              <a:t>How do we define restorative justice?</a:t>
            </a:r>
          </a:p>
          <a:p>
            <a:pPr marL="443484" indent="-443484" defTabSz="630732">
              <a:spcBef>
                <a:spcPts val="1300"/>
              </a:spcBef>
              <a:defRPr sz="2328"/>
            </a:pPr>
            <a:r>
              <a:t>What are the key components of retributive justice?</a:t>
            </a:r>
          </a:p>
          <a:p>
            <a:pPr marL="443484" indent="-443484" defTabSz="630732">
              <a:spcBef>
                <a:spcPts val="1300"/>
              </a:spcBef>
              <a:defRPr sz="2328"/>
            </a:pPr>
            <a:r>
              <a:t>Where does rehabilitation fit into the practices of restorative justice?</a:t>
            </a:r>
          </a:p>
          <a:p>
            <a:pPr marL="443484" indent="-443484" defTabSz="630732">
              <a:spcBef>
                <a:spcPts val="1300"/>
              </a:spcBef>
              <a:defRPr sz="2328"/>
            </a:pPr>
            <a:r>
              <a:t>Does restorative justice align well with the concept of therapeutic jurisprudence?</a:t>
            </a:r>
          </a:p>
          <a:p>
            <a:pPr marL="443484" indent="-443484" defTabSz="630732">
              <a:spcBef>
                <a:spcPts val="1300"/>
              </a:spcBef>
              <a:defRPr sz="2328"/>
            </a:pPr>
            <a:r>
              <a:t>Are there aspects of restorative justice that are misunderstood?</a:t>
            </a:r>
          </a:p>
        </p:txBody>
      </p:sp>
      <p:sp>
        <p:nvSpPr>
          <p:cNvPr id="158" name="Shape 158"/>
          <p:cNvSpPr/>
          <p:nvPr/>
        </p:nvSpPr>
        <p:spPr>
          <a:xfrm>
            <a:off x="3725899" y="7981949"/>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title"/>
          </p:nvPr>
        </p:nvSpPr>
        <p:spPr>
          <a:xfrm>
            <a:off x="1231950" y="2257779"/>
            <a:ext cx="9414039" cy="754097"/>
          </a:xfrm>
          <a:prstGeom prst="rect">
            <a:avLst/>
          </a:prstGeom>
        </p:spPr>
        <p:txBody>
          <a:bodyPr/>
          <a:lstStyle>
            <a:lvl1pPr algn="ctr" defTabSz="469473">
              <a:defRPr sz="3648"/>
            </a:lvl1pPr>
          </a:lstStyle>
          <a:p>
            <a:pPr/>
            <a:r>
              <a:t>REHABILITATION AND RESTORATIVE JUSTICE</a:t>
            </a:r>
          </a:p>
        </p:txBody>
      </p:sp>
      <p:sp>
        <p:nvSpPr>
          <p:cNvPr id="196" name="Shape 196"/>
          <p:cNvSpPr/>
          <p:nvPr>
            <p:ph type="body" sz="half" idx="1"/>
          </p:nvPr>
        </p:nvSpPr>
        <p:spPr>
          <a:xfrm>
            <a:off x="1231950" y="3996266"/>
            <a:ext cx="9414039" cy="3644055"/>
          </a:xfrm>
          <a:prstGeom prst="rect">
            <a:avLst/>
          </a:prstGeom>
        </p:spPr>
        <p:txBody>
          <a:bodyPr/>
          <a:lstStyle/>
          <a:p>
            <a:pPr marL="361188" indent="-361188" defTabSz="513689">
              <a:spcBef>
                <a:spcPts val="1100"/>
              </a:spcBef>
              <a:defRPr b="1" sz="1896" u="sng"/>
            </a:pPr>
            <a:r>
              <a:t>Rehabilitation</a:t>
            </a:r>
            <a:r>
              <a:rPr u="none"/>
              <a:t> </a:t>
            </a:r>
            <a:r>
              <a:rPr b="0" u="none">
                <a:latin typeface="Wingdings"/>
                <a:ea typeface="Wingdings"/>
                <a:cs typeface="Wingdings"/>
                <a:sym typeface="Wingdings"/>
              </a:rPr>
              <a:t> </a:t>
            </a:r>
            <a:r>
              <a:rPr b="0" u="none"/>
              <a:t>Aims to understand and address the cause(s) of deviant behavior in order to reduce or eliminate the chance of recidivism.</a:t>
            </a:r>
            <a:endParaRPr b="0" u="none"/>
          </a:p>
          <a:p>
            <a:pPr marL="361188" indent="-361188" defTabSz="513689">
              <a:spcBef>
                <a:spcPts val="1100"/>
              </a:spcBef>
              <a:defRPr sz="1896"/>
            </a:pPr>
            <a:r>
              <a:t>Restorative practices lend themselves nicely to rehabilitative goals and programs.</a:t>
            </a:r>
          </a:p>
          <a:p>
            <a:pPr lvl="1" marL="671583" indent="-310395" defTabSz="513689">
              <a:spcBef>
                <a:spcPts val="1100"/>
              </a:spcBef>
              <a:buFont typeface="Wingdings"/>
              <a:buChar char="❖"/>
              <a:defRPr sz="1738"/>
            </a:pPr>
            <a:r>
              <a:t>Both approaches share an interest in the needs of the offender and how these needs can be addressed in order to prevent future crime.</a:t>
            </a:r>
          </a:p>
          <a:p>
            <a:pPr marL="361188" indent="-361188" defTabSz="513689">
              <a:spcBef>
                <a:spcPts val="1100"/>
              </a:spcBef>
              <a:defRPr sz="1896"/>
            </a:pPr>
            <a:r>
              <a:t>While rehabilitation and restorative justice can complement one another, their main divergence lies in the way each one sees the role of the victim.</a:t>
            </a:r>
          </a:p>
          <a:p>
            <a:pPr lvl="1" marL="671583" indent="-310395" defTabSz="513689">
              <a:spcBef>
                <a:spcPts val="1100"/>
              </a:spcBef>
              <a:buFont typeface="Wingdings"/>
              <a:buChar char="❖"/>
              <a:defRPr sz="1738"/>
            </a:pPr>
            <a:r>
              <a:t>Rehabilitative processes – Focus on offender.</a:t>
            </a:r>
          </a:p>
          <a:p>
            <a:pPr lvl="1" marL="671583" indent="-310395" defTabSz="513689">
              <a:spcBef>
                <a:spcPts val="1100"/>
              </a:spcBef>
              <a:buFont typeface="Wingdings"/>
              <a:buChar char="❖"/>
              <a:defRPr sz="1738"/>
            </a:pPr>
            <a:r>
              <a:t>Restorative processes – Equal attention given to offender and victim.</a:t>
            </a:r>
          </a:p>
        </p:txBody>
      </p:sp>
      <p:sp>
        <p:nvSpPr>
          <p:cNvPr id="197" name="Shape 197"/>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ctrTitle"/>
          </p:nvPr>
        </p:nvSpPr>
        <p:spPr>
          <a:prstGeom prst="rect">
            <a:avLst/>
          </a:prstGeom>
        </p:spPr>
        <p:txBody>
          <a:bodyPr/>
          <a:lstStyle/>
          <a:p>
            <a:pPr/>
          </a:p>
        </p:txBody>
      </p:sp>
      <p:sp>
        <p:nvSpPr>
          <p:cNvPr id="200" name="Shape 200"/>
          <p:cNvSpPr/>
          <p:nvPr>
            <p:ph type="subTitle" sz="quarter" idx="1"/>
          </p:nvPr>
        </p:nvSpPr>
        <p:spPr>
          <a:prstGeom prst="rect">
            <a:avLst/>
          </a:prstGeom>
        </p:spPr>
        <p:txBody>
          <a:bodyPr/>
          <a:lstStyle/>
          <a:p>
            <a:pPr defTabSz="414781">
              <a:defRPr sz="2272"/>
            </a:pPr>
            <a:r>
              <a:t>The full set of 236 slides is available upon adoption. If you are a professor using this book for a course, please contact Beth Hall at </a:t>
            </a:r>
            <a:r>
              <a:rPr u="sng">
                <a:hlinkClick r:id="rId2" invalidUrl="" action="" tgtFrame="" tooltip="" history="1" highlightClick="0" endSnd="0"/>
              </a:rPr>
              <a:t>bhall@cap-press.com</a:t>
            </a:r>
            <a:r>
              <a:t> to request your slides.</a:t>
            </a:r>
          </a:p>
        </p:txBody>
      </p:sp>
      <p:sp>
        <p:nvSpPr>
          <p:cNvPr id="201" name="Shape 201"/>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1231950" y="2257779"/>
            <a:ext cx="9414039" cy="754097"/>
          </a:xfrm>
          <a:prstGeom prst="rect">
            <a:avLst/>
          </a:prstGeom>
        </p:spPr>
        <p:txBody>
          <a:bodyPr/>
          <a:lstStyle>
            <a:lvl1pPr defTabSz="559206">
              <a:defRPr sz="4300"/>
            </a:lvl1pPr>
          </a:lstStyle>
          <a:p>
            <a:pPr/>
            <a:r>
              <a:t>DEFINING RESTORATIVE JUSTICE	</a:t>
            </a:r>
          </a:p>
        </p:txBody>
      </p:sp>
      <p:sp>
        <p:nvSpPr>
          <p:cNvPr id="161" name="Shape 161"/>
          <p:cNvSpPr/>
          <p:nvPr>
            <p:ph type="body" sz="half" idx="1"/>
          </p:nvPr>
        </p:nvSpPr>
        <p:spPr>
          <a:xfrm>
            <a:off x="1231950" y="3996266"/>
            <a:ext cx="9414039" cy="3644055"/>
          </a:xfrm>
          <a:prstGeom prst="rect">
            <a:avLst/>
          </a:prstGeom>
        </p:spPr>
        <p:txBody>
          <a:bodyPr/>
          <a:lstStyle/>
          <a:p>
            <a:pPr marL="379475" indent="-379475" defTabSz="539699">
              <a:lnSpc>
                <a:spcPct val="90000"/>
              </a:lnSpc>
              <a:spcBef>
                <a:spcPts val="1100"/>
              </a:spcBef>
              <a:defRPr sz="1992"/>
            </a:pPr>
            <a:r>
              <a:t>Restorative justice lacks a unified definition.</a:t>
            </a:r>
          </a:p>
          <a:p>
            <a:pPr marL="379475" indent="-379475" defTabSz="539699">
              <a:lnSpc>
                <a:spcPct val="90000"/>
              </a:lnSpc>
              <a:spcBef>
                <a:spcPts val="1100"/>
              </a:spcBef>
              <a:defRPr b="1" sz="1992" u="sng"/>
            </a:pPr>
            <a:r>
              <a:t>Restorative justice as a process </a:t>
            </a:r>
            <a:r>
              <a:rPr b="0" u="none">
                <a:latin typeface="Wingdings"/>
                <a:ea typeface="Wingdings"/>
                <a:cs typeface="Wingdings"/>
                <a:sym typeface="Wingdings"/>
              </a:rPr>
              <a:t> </a:t>
            </a:r>
            <a:r>
              <a:rPr b="0" u="none"/>
              <a:t>Five core processes or practice models most frequently connected to restorative justice:</a:t>
            </a:r>
            <a:endParaRPr b="0" u="none"/>
          </a:p>
          <a:p>
            <a:pPr lvl="1" marL="758951" indent="-379475" defTabSz="539699">
              <a:lnSpc>
                <a:spcPct val="90000"/>
              </a:lnSpc>
              <a:spcBef>
                <a:spcPts val="1100"/>
              </a:spcBef>
              <a:buFontTx/>
              <a:buAutoNum type="arabicPeriod" startAt="1"/>
              <a:defRPr b="1" sz="1992"/>
            </a:pPr>
            <a:r>
              <a:t>Victim-Offender mediation/dialogue</a:t>
            </a:r>
            <a:endParaRPr sz="1826"/>
          </a:p>
          <a:p>
            <a:pPr lvl="1" marL="758951" indent="-379475" defTabSz="539699">
              <a:lnSpc>
                <a:spcPct val="90000"/>
              </a:lnSpc>
              <a:spcBef>
                <a:spcPts val="1100"/>
              </a:spcBef>
              <a:buFontTx/>
              <a:buAutoNum type="arabicPeriod" startAt="1"/>
              <a:defRPr b="1" sz="1992"/>
            </a:pPr>
            <a:r>
              <a:t>Family group conferencing </a:t>
            </a:r>
            <a:endParaRPr sz="1826"/>
          </a:p>
          <a:p>
            <a:pPr lvl="1" marL="758951" indent="-379475" defTabSz="539699">
              <a:lnSpc>
                <a:spcPct val="90000"/>
              </a:lnSpc>
              <a:spcBef>
                <a:spcPts val="1100"/>
              </a:spcBef>
              <a:buFontTx/>
              <a:buAutoNum type="arabicPeriod" startAt="1"/>
              <a:defRPr b="1" sz="1992"/>
            </a:pPr>
            <a:r>
              <a:t>Victim impact panels</a:t>
            </a:r>
            <a:endParaRPr sz="1826"/>
          </a:p>
          <a:p>
            <a:pPr lvl="1" marL="758951" indent="-379475" defTabSz="539699">
              <a:lnSpc>
                <a:spcPct val="90000"/>
              </a:lnSpc>
              <a:spcBef>
                <a:spcPts val="1100"/>
              </a:spcBef>
              <a:buFontTx/>
              <a:buAutoNum type="arabicPeriod" startAt="1"/>
              <a:defRPr b="1" sz="1992"/>
            </a:pPr>
            <a:r>
              <a:t>Peacemaking circles</a:t>
            </a:r>
            <a:endParaRPr sz="1826"/>
          </a:p>
          <a:p>
            <a:pPr lvl="1" marL="758951" indent="-379475" defTabSz="539699">
              <a:lnSpc>
                <a:spcPct val="90000"/>
              </a:lnSpc>
              <a:spcBef>
                <a:spcPts val="1100"/>
              </a:spcBef>
              <a:buFontTx/>
              <a:buAutoNum type="arabicPeriod" startAt="1"/>
              <a:defRPr b="1" sz="1992"/>
            </a:pPr>
            <a:r>
              <a:t>Sentencing/reparative boards</a:t>
            </a:r>
            <a:endParaRPr sz="1826"/>
          </a:p>
          <a:p>
            <a:pPr marL="426910" indent="-379475" defTabSz="539699">
              <a:lnSpc>
                <a:spcPct val="90000"/>
              </a:lnSpc>
              <a:spcBef>
                <a:spcPts val="1100"/>
              </a:spcBef>
              <a:defRPr sz="1992"/>
            </a:pPr>
            <a:r>
              <a:t>Restorative justice is not limited to these processes alone.</a:t>
            </a:r>
          </a:p>
        </p:txBody>
      </p:sp>
      <p:sp>
        <p:nvSpPr>
          <p:cNvPr id="162" name="Shape 162"/>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1231950" y="2257779"/>
            <a:ext cx="9414039" cy="754097"/>
          </a:xfrm>
          <a:prstGeom prst="rect">
            <a:avLst/>
          </a:prstGeom>
        </p:spPr>
        <p:txBody>
          <a:bodyPr/>
          <a:lstStyle>
            <a:lvl1pPr defTabSz="559206">
              <a:defRPr sz="4300"/>
            </a:lvl1pPr>
          </a:lstStyle>
          <a:p>
            <a:pPr/>
            <a:r>
              <a:t>RESTORATIVE JUSTICE AS A THEORY</a:t>
            </a:r>
          </a:p>
        </p:txBody>
      </p:sp>
      <p:sp>
        <p:nvSpPr>
          <p:cNvPr id="165" name="Shape 165"/>
          <p:cNvSpPr/>
          <p:nvPr>
            <p:ph type="body" sz="half" idx="1"/>
          </p:nvPr>
        </p:nvSpPr>
        <p:spPr>
          <a:xfrm>
            <a:off x="1231950" y="3996266"/>
            <a:ext cx="9414039" cy="3644055"/>
          </a:xfrm>
          <a:prstGeom prst="rect">
            <a:avLst/>
          </a:prstGeom>
        </p:spPr>
        <p:txBody>
          <a:bodyPr/>
          <a:lstStyle/>
          <a:p>
            <a:pPr marL="443484" indent="-443484" defTabSz="630732">
              <a:spcBef>
                <a:spcPts val="1300"/>
              </a:spcBef>
              <a:defRPr b="1" sz="2328" u="sng"/>
            </a:pPr>
            <a:r>
              <a:t>Restorative justice as a theory</a:t>
            </a:r>
            <a:r>
              <a:rPr u="none"/>
              <a:t> </a:t>
            </a:r>
            <a:r>
              <a:rPr b="0" u="none">
                <a:latin typeface="Wingdings"/>
                <a:ea typeface="Wingdings"/>
                <a:cs typeface="Wingdings"/>
                <a:sym typeface="Wingdings"/>
              </a:rPr>
              <a:t> </a:t>
            </a:r>
            <a:r>
              <a:rPr b="0" u="none"/>
              <a:t>Some feel that restorative justice is best described as a theory or philosophy.</a:t>
            </a:r>
            <a:endParaRPr b="0" u="none"/>
          </a:p>
          <a:p>
            <a:pPr marL="443484" indent="-443484" defTabSz="630732">
              <a:spcBef>
                <a:spcPts val="1300"/>
              </a:spcBef>
              <a:defRPr sz="2328"/>
            </a:pPr>
            <a:r>
              <a:t>When restorative justice is defined in this way, it becomes less about process, and more about how crime, offenders, victims, communities, and even the experience of justice is viewed.</a:t>
            </a:r>
          </a:p>
          <a:p>
            <a:pPr lvl="1" marL="824603" indent="-381119" defTabSz="630732">
              <a:spcBef>
                <a:spcPts val="1300"/>
              </a:spcBef>
              <a:buFont typeface="Wingdings"/>
              <a:buChar char="❖"/>
              <a:defRPr sz="2134"/>
            </a:pPr>
            <a:r>
              <a:t>“Restorative justice is a theory of justice that emphasizes repairing the harm caused or revealed by criminal behavior” (Van Ness &amp; Strong, 2015).</a:t>
            </a:r>
          </a:p>
        </p:txBody>
      </p:sp>
      <p:sp>
        <p:nvSpPr>
          <p:cNvPr id="166" name="Shape 166"/>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1231950" y="2257779"/>
            <a:ext cx="9414039" cy="754097"/>
          </a:xfrm>
          <a:prstGeom prst="rect">
            <a:avLst/>
          </a:prstGeom>
        </p:spPr>
        <p:txBody>
          <a:bodyPr/>
          <a:lstStyle>
            <a:lvl1pPr algn="ctr" defTabSz="431109">
              <a:defRPr sz="3275"/>
            </a:lvl1pPr>
          </a:lstStyle>
          <a:p>
            <a:pPr/>
            <a:r>
              <a:t>RESTORATIVE JUSTICE AS A SOCIAL MOVEMENT</a:t>
            </a:r>
          </a:p>
        </p:txBody>
      </p:sp>
      <p:sp>
        <p:nvSpPr>
          <p:cNvPr id="169" name="Shape 169"/>
          <p:cNvSpPr/>
          <p:nvPr>
            <p:ph type="body" sz="half" idx="1"/>
          </p:nvPr>
        </p:nvSpPr>
        <p:spPr>
          <a:xfrm>
            <a:off x="1231950" y="3996266"/>
            <a:ext cx="9414039" cy="3644055"/>
          </a:xfrm>
          <a:prstGeom prst="rect">
            <a:avLst/>
          </a:prstGeom>
        </p:spPr>
        <p:txBody>
          <a:bodyPr/>
          <a:lstStyle/>
          <a:p>
            <a:pPr>
              <a:defRPr b="1" u="sng"/>
            </a:pPr>
            <a:r>
              <a:t>Restorative justice as a social movement</a:t>
            </a:r>
            <a:r>
              <a:rPr u="none"/>
              <a:t> </a:t>
            </a:r>
            <a:r>
              <a:rPr b="0" u="none">
                <a:latin typeface="Wingdings"/>
                <a:ea typeface="Wingdings"/>
                <a:cs typeface="Wingdings"/>
                <a:sym typeface="Wingdings"/>
              </a:rPr>
              <a:t> </a:t>
            </a:r>
            <a:r>
              <a:rPr b="0" u="none"/>
              <a:t>seeks to significantly transform systems connected to crime and justice.</a:t>
            </a:r>
            <a:endParaRPr b="0" u="none"/>
          </a:p>
          <a:p>
            <a:pPr/>
            <a:r>
              <a:t>This view of restorative justice is closely aligned with our sense of social justice, and sees restorative justice, not just as a series of isolated practices, but the marriage of philosophy and process that seeks to change the way communities view, and respond to, crime, thereby changing important social systems associated with it. </a:t>
            </a:r>
          </a:p>
        </p:txBody>
      </p:sp>
      <p:sp>
        <p:nvSpPr>
          <p:cNvPr id="170" name="Shape 170"/>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1231950" y="2257779"/>
            <a:ext cx="9414039" cy="754097"/>
          </a:xfrm>
          <a:prstGeom prst="rect">
            <a:avLst/>
          </a:prstGeom>
        </p:spPr>
        <p:txBody>
          <a:bodyPr/>
          <a:lstStyle>
            <a:lvl1pPr algn="ctr" defTabSz="559206">
              <a:defRPr sz="4300"/>
            </a:lvl1pPr>
          </a:lstStyle>
          <a:p>
            <a:pPr/>
            <a:r>
              <a:t>RESTORATIVE JUSTICE UNIFIED</a:t>
            </a:r>
          </a:p>
        </p:txBody>
      </p:sp>
      <p:sp>
        <p:nvSpPr>
          <p:cNvPr id="173" name="Shape 173"/>
          <p:cNvSpPr/>
          <p:nvPr>
            <p:ph type="body" sz="half" idx="1"/>
          </p:nvPr>
        </p:nvSpPr>
        <p:spPr>
          <a:xfrm>
            <a:off x="1231950" y="3996266"/>
            <a:ext cx="9414039" cy="3644055"/>
          </a:xfrm>
          <a:prstGeom prst="rect">
            <a:avLst/>
          </a:prstGeom>
        </p:spPr>
        <p:txBody>
          <a:bodyPr/>
          <a:lstStyle/>
          <a:p>
            <a:pPr>
              <a:defRPr b="1" u="sng"/>
            </a:pPr>
            <a:r>
              <a:t>Restorative justice</a:t>
            </a:r>
            <a:r>
              <a:rPr u="none"/>
              <a:t> </a:t>
            </a:r>
            <a:r>
              <a:rPr b="0" u="none">
                <a:latin typeface="Wingdings"/>
                <a:ea typeface="Wingdings"/>
                <a:cs typeface="Wingdings"/>
                <a:sym typeface="Wingdings"/>
              </a:rPr>
              <a:t></a:t>
            </a:r>
            <a:r>
              <a:rPr b="0" u="none"/>
              <a:t> refers to practices rooted in the idea that both the origins and outcomes of crime can be articulated as needs in communities, victims, and offenders.</a:t>
            </a:r>
            <a:endParaRPr b="0" u="none"/>
          </a:p>
          <a:p>
            <a:pPr>
              <a:defRPr b="1" u="sng"/>
            </a:pPr>
            <a:r>
              <a:t>Restorative practices</a:t>
            </a:r>
            <a:r>
              <a:rPr b="0" u="none">
                <a:latin typeface="Wingdings"/>
                <a:ea typeface="Wingdings"/>
                <a:cs typeface="Wingdings"/>
                <a:sym typeface="Wingdings"/>
              </a:rPr>
              <a:t>  </a:t>
            </a:r>
            <a:r>
              <a:rPr b="0" u="none"/>
              <a:t>strive to acknowledge and address those needs as a way to create healing and transformative opportunities for those directly impacted by crime, in the hope that such opportunities will prevent future crime, strengthen communities, and socially reintegrate offenders and victims.</a:t>
            </a:r>
          </a:p>
        </p:txBody>
      </p:sp>
      <p:sp>
        <p:nvSpPr>
          <p:cNvPr id="174" name="Shape 174"/>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xfrm>
            <a:off x="1231950" y="2257779"/>
            <a:ext cx="9414039" cy="754097"/>
          </a:xfrm>
          <a:prstGeom prst="rect">
            <a:avLst/>
          </a:prstGeom>
        </p:spPr>
        <p:txBody>
          <a:bodyPr/>
          <a:lstStyle>
            <a:lvl1pPr defTabSz="533196">
              <a:defRPr sz="4100"/>
            </a:lvl1pPr>
          </a:lstStyle>
          <a:p>
            <a:pPr/>
            <a:r>
              <a:t>RESTORATIVE JUSTICE AS A SPECTRUM</a:t>
            </a:r>
          </a:p>
        </p:txBody>
      </p:sp>
      <p:sp>
        <p:nvSpPr>
          <p:cNvPr id="177" name="Shape 177"/>
          <p:cNvSpPr/>
          <p:nvPr>
            <p:ph type="body" sz="half" idx="1"/>
          </p:nvPr>
        </p:nvSpPr>
        <p:spPr>
          <a:xfrm>
            <a:off x="1231950" y="3996266"/>
            <a:ext cx="9414039" cy="3644055"/>
          </a:xfrm>
          <a:prstGeom prst="rect">
            <a:avLst/>
          </a:prstGeom>
        </p:spPr>
        <p:txBody>
          <a:bodyPr/>
          <a:lstStyle/>
          <a:p>
            <a:pPr marL="434340" indent="-434340" defTabSz="617727">
              <a:spcBef>
                <a:spcPts val="1300"/>
              </a:spcBef>
              <a:defRPr sz="2280"/>
            </a:pPr>
            <a:r>
              <a:t>Some practices include both victim and offender; others do not.</a:t>
            </a:r>
          </a:p>
          <a:p>
            <a:pPr marL="434340" indent="-434340" defTabSz="617727">
              <a:spcBef>
                <a:spcPts val="1300"/>
              </a:spcBef>
              <a:defRPr sz="2280"/>
            </a:pPr>
            <a:r>
              <a:t>Some practices lend themselves better to juvenile delinquency cases; others are more often used in adult criminal cases.</a:t>
            </a:r>
          </a:p>
          <a:p>
            <a:pPr marL="434340" indent="-434340" defTabSz="617727">
              <a:spcBef>
                <a:spcPts val="1300"/>
              </a:spcBef>
              <a:defRPr sz="2280"/>
            </a:pPr>
            <a:r>
              <a:t>Due to its wide range of context and needs, restorative justice definitions may vary widely.</a:t>
            </a:r>
          </a:p>
          <a:p>
            <a:pPr marL="434340" indent="-434340" defTabSz="617727">
              <a:spcBef>
                <a:spcPts val="1300"/>
              </a:spcBef>
              <a:defRPr sz="2280"/>
            </a:pPr>
            <a:r>
              <a:t>Some theorists prefer to see restorative justice as a spectrum or continuum rather than one static concept.</a:t>
            </a:r>
          </a:p>
        </p:txBody>
      </p:sp>
      <p:sp>
        <p:nvSpPr>
          <p:cNvPr id="178" name="Shape 178"/>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1231950" y="2257779"/>
            <a:ext cx="9414039" cy="754097"/>
          </a:xfrm>
          <a:prstGeom prst="rect">
            <a:avLst/>
          </a:prstGeom>
        </p:spPr>
        <p:txBody>
          <a:bodyPr/>
          <a:lstStyle>
            <a:lvl1pPr defTabSz="559206">
              <a:defRPr sz="4300"/>
            </a:lvl1pPr>
          </a:lstStyle>
          <a:p>
            <a:pPr/>
            <a:r>
              <a:t>THE ROOTS OF RETRIBUTIVISM</a:t>
            </a:r>
          </a:p>
        </p:txBody>
      </p:sp>
      <p:sp>
        <p:nvSpPr>
          <p:cNvPr id="181" name="Shape 181"/>
          <p:cNvSpPr/>
          <p:nvPr>
            <p:ph type="body" sz="half" idx="1"/>
          </p:nvPr>
        </p:nvSpPr>
        <p:spPr>
          <a:xfrm>
            <a:off x="1231950" y="3996266"/>
            <a:ext cx="9414039" cy="3644055"/>
          </a:xfrm>
          <a:prstGeom prst="rect">
            <a:avLst/>
          </a:prstGeom>
        </p:spPr>
        <p:txBody>
          <a:bodyPr/>
          <a:lstStyle/>
          <a:p>
            <a:pPr marL="370331" indent="-370331" defTabSz="526694">
              <a:lnSpc>
                <a:spcPct val="80000"/>
              </a:lnSpc>
              <a:spcBef>
                <a:spcPts val="1100"/>
              </a:spcBef>
              <a:defRPr sz="1620"/>
            </a:pPr>
            <a:r>
              <a:t>Retributive justice is not vengeful. It is an approach to discerning appropriate responses to criminal offending.</a:t>
            </a:r>
          </a:p>
          <a:p>
            <a:pPr marL="370331" indent="-370331" defTabSz="526694">
              <a:lnSpc>
                <a:spcPct val="80000"/>
              </a:lnSpc>
              <a:spcBef>
                <a:spcPts val="1100"/>
              </a:spcBef>
              <a:defRPr b="1" sz="1620" u="sng"/>
            </a:pPr>
            <a:r>
              <a:t>Babylonian Code of Hammurabi </a:t>
            </a:r>
            <a:r>
              <a:rPr b="0" u="none">
                <a:latin typeface="Wingdings"/>
                <a:ea typeface="Wingdings"/>
                <a:cs typeface="Wingdings"/>
                <a:sym typeface="Wingdings"/>
              </a:rPr>
              <a:t> </a:t>
            </a:r>
            <a:r>
              <a:rPr b="0" u="none"/>
              <a:t>retribution as an expression of justice is intended to create a sense of equality between the impact of a criminal offense and our response to it.</a:t>
            </a:r>
          </a:p>
          <a:p>
            <a:pPr lvl="1" marL="690811" indent="-320479" defTabSz="526694">
              <a:lnSpc>
                <a:spcPct val="80000"/>
              </a:lnSpc>
              <a:spcBef>
                <a:spcPts val="1100"/>
              </a:spcBef>
              <a:buFont typeface="Wingdings"/>
              <a:buChar char="❖"/>
              <a:defRPr sz="1458"/>
            </a:pPr>
            <a:r>
              <a:t>Eye for an eye, tooth for a tooth.</a:t>
            </a:r>
          </a:p>
          <a:p>
            <a:pPr lvl="1" marL="690811" indent="-320479" defTabSz="526694">
              <a:lnSpc>
                <a:spcPct val="80000"/>
              </a:lnSpc>
              <a:spcBef>
                <a:spcPts val="1100"/>
              </a:spcBef>
              <a:buFont typeface="Wingdings"/>
              <a:buChar char="❖"/>
              <a:defRPr sz="1458"/>
            </a:pPr>
            <a:r>
              <a:t>Biblical roots in Exodus 21:24.</a:t>
            </a:r>
          </a:p>
          <a:p>
            <a:pPr marL="370331" indent="-370331" defTabSz="526694">
              <a:lnSpc>
                <a:spcPct val="80000"/>
              </a:lnSpc>
              <a:spcBef>
                <a:spcPts val="1100"/>
              </a:spcBef>
              <a:defRPr sz="1620"/>
            </a:pPr>
            <a:r>
              <a:t>In a retributive system, punishment is distributed due to a violation of public law, rather than a personal response to one’s own victimization or loss.</a:t>
            </a:r>
          </a:p>
          <a:p>
            <a:pPr lvl="1" marL="690811" indent="-320479" defTabSz="526694">
              <a:lnSpc>
                <a:spcPct val="80000"/>
              </a:lnSpc>
              <a:spcBef>
                <a:spcPts val="1100"/>
              </a:spcBef>
              <a:buFont typeface="Wingdings"/>
              <a:buChar char="❖"/>
              <a:defRPr sz="1458"/>
            </a:pPr>
            <a:r>
              <a:t>Punishment must be reasonable and fit the crime committed.</a:t>
            </a:r>
          </a:p>
          <a:p>
            <a:pPr lvl="1" marL="690811" indent="-320479" defTabSz="526694">
              <a:lnSpc>
                <a:spcPct val="80000"/>
              </a:lnSpc>
              <a:spcBef>
                <a:spcPts val="1100"/>
              </a:spcBef>
              <a:buFont typeface="Wingdings"/>
              <a:buChar char="❖"/>
              <a:defRPr sz="1458"/>
            </a:pPr>
            <a:r>
              <a:t>Even though retributive justice is punitive, it should not be linked to practices that reach beyond the scope or impact of the original crime.</a:t>
            </a:r>
          </a:p>
          <a:p>
            <a:pPr lvl="2" marL="976329" indent="-235665" defTabSz="526694">
              <a:lnSpc>
                <a:spcPct val="80000"/>
              </a:lnSpc>
              <a:spcBef>
                <a:spcPts val="1100"/>
              </a:spcBef>
              <a:buFont typeface="Arial"/>
              <a:buChar char="•"/>
              <a:defRPr sz="1134"/>
            </a:pPr>
            <a:r>
              <a:t>Such as torture.</a:t>
            </a:r>
          </a:p>
        </p:txBody>
      </p:sp>
      <p:sp>
        <p:nvSpPr>
          <p:cNvPr id="182" name="Shape 182"/>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1231950" y="2253080"/>
            <a:ext cx="9414039" cy="751030"/>
          </a:xfrm>
          <a:prstGeom prst="rect">
            <a:avLst/>
          </a:prstGeom>
        </p:spPr>
        <p:txBody>
          <a:bodyPr/>
          <a:lstStyle>
            <a:lvl1pPr defTabSz="539699">
              <a:defRPr sz="4150"/>
            </a:lvl1pPr>
          </a:lstStyle>
          <a:p>
            <a:pPr/>
            <a:r>
              <a:t>RETRIBUTIVE VS. RESTORATIVE JUSTICE</a:t>
            </a:r>
          </a:p>
        </p:txBody>
      </p:sp>
      <p:sp>
        <p:nvSpPr>
          <p:cNvPr id="185" name="Shape 185"/>
          <p:cNvSpPr/>
          <p:nvPr>
            <p:ph type="body" sz="quarter" idx="1"/>
          </p:nvPr>
        </p:nvSpPr>
        <p:spPr>
          <a:xfrm>
            <a:off x="1231949" y="3998974"/>
            <a:ext cx="5149904" cy="614682"/>
          </a:xfrm>
          <a:prstGeom prst="rect">
            <a:avLst/>
          </a:prstGeom>
        </p:spPr>
        <p:txBody>
          <a:bodyPr/>
          <a:lstStyle/>
          <a:p>
            <a:pPr/>
            <a:r>
              <a:t>Retributive Justice</a:t>
            </a:r>
          </a:p>
        </p:txBody>
      </p:sp>
      <p:sp>
        <p:nvSpPr>
          <p:cNvPr id="186" name="Shape 186"/>
          <p:cNvSpPr/>
          <p:nvPr/>
        </p:nvSpPr>
        <p:spPr>
          <a:xfrm>
            <a:off x="1231949" y="4630876"/>
            <a:ext cx="5149904" cy="1939035"/>
          </a:xfrm>
          <a:prstGeom prst="rect">
            <a:avLst/>
          </a:prstGeom>
          <a:ln w="12700">
            <a:miter lim="400000"/>
          </a:ln>
          <a:extLst>
            <a:ext uri="{C572A759-6A51-4108-AA02-DFA0A04FC94B}">
              <ma14:wrappingTextBoxFlag xmlns:ma14="http://schemas.microsoft.com/office/mac/drawingml/2011/main" val="1"/>
            </a:ext>
          </a:extLst>
        </p:spPr>
        <p:txBody>
          <a:bodyPr lIns="48766" tIns="48766" rIns="48766" bIns="48766">
            <a:normAutofit fontScale="100000" lnSpcReduction="0"/>
          </a:bodyPr>
          <a:lstStyle>
            <a:lvl1pPr marL="457200" indent="-457200" algn="l"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1pPr>
          </a:lstStyle>
          <a:p>
            <a:pPr/>
            <a:r>
              <a:t>Retributive justice’s primary concern deals with the violation of law and the scope of justice should be public, rather than private.</a:t>
            </a:r>
          </a:p>
        </p:txBody>
      </p:sp>
      <p:sp>
        <p:nvSpPr>
          <p:cNvPr id="187" name="Shape 187"/>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defTabSz="650240">
              <a:spcBef>
                <a:spcPts val="1400"/>
              </a:spcBef>
              <a:buClr>
                <a:srgbClr val="549E39"/>
              </a:buClr>
              <a:buSzTx/>
              <a:buFont typeface="Wingdings 3"/>
              <a:buNone/>
              <a:defRPr sz="3400">
                <a:solidFill>
                  <a:srgbClr val="549E39"/>
                </a:solidFill>
                <a:latin typeface="Century Gothic"/>
                <a:ea typeface="Century Gothic"/>
                <a:cs typeface="Century Gothic"/>
                <a:sym typeface="Century Gothic"/>
              </a:defRPr>
            </a:lvl1pPr>
          </a:lstStyle>
          <a:p>
            <a:pPr/>
            <a:r>
              <a:t>Restorative Justice</a:t>
            </a:r>
          </a:p>
        </p:txBody>
      </p:sp>
      <p:sp>
        <p:nvSpPr>
          <p:cNvPr id="188" name="Shape 188"/>
          <p:cNvSpPr/>
          <p:nvPr/>
        </p:nvSpPr>
        <p:spPr>
          <a:xfrm>
            <a:off x="6622624" y="4619647"/>
            <a:ext cx="5146840" cy="1570735"/>
          </a:xfrm>
          <a:prstGeom prst="rect">
            <a:avLst/>
          </a:prstGeom>
          <a:ln w="12700">
            <a:miter lim="400000"/>
          </a:ln>
          <a:extLst>
            <a:ext uri="{C572A759-6A51-4108-AA02-DFA0A04FC94B}">
              <ma14:wrappingTextBoxFlag xmlns:ma14="http://schemas.microsoft.com/office/mac/drawingml/2011/main" val="1"/>
            </a:ext>
          </a:extLst>
        </p:spPr>
        <p:txBody>
          <a:bodyPr lIns="48766" tIns="48766" rIns="48766" bIns="48766">
            <a:normAutofit fontScale="100000" lnSpcReduction="0"/>
          </a:bodyPr>
          <a:lstStyle>
            <a:lvl1pPr marL="457200" indent="-457200" algn="l" defTabSz="650240">
              <a:spcBef>
                <a:spcPts val="1400"/>
              </a:spcBef>
              <a:buClr>
                <a:srgbClr val="549E39"/>
              </a:buClr>
              <a:buSzPct val="80000"/>
              <a:buFont typeface="Wingdings 3"/>
              <a:buChar char=""/>
              <a:defRPr sz="2400">
                <a:solidFill>
                  <a:srgbClr val="404040"/>
                </a:solidFill>
                <a:latin typeface="Century Gothic"/>
                <a:ea typeface="Century Gothic"/>
                <a:cs typeface="Century Gothic"/>
                <a:sym typeface="Century Gothic"/>
              </a:defRPr>
            </a:lvl1pPr>
          </a:lstStyle>
          <a:p>
            <a:pPr/>
            <a:r>
              <a:t>Restorative justice focuses on the harm created by crime rather than simply the violation of law.</a:t>
            </a:r>
          </a:p>
        </p:txBody>
      </p:sp>
      <p:sp>
        <p:nvSpPr>
          <p:cNvPr id="189" name="Shape 189"/>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1231950" y="2257779"/>
            <a:ext cx="9414039" cy="754097"/>
          </a:xfrm>
          <a:prstGeom prst="rect">
            <a:avLst/>
          </a:prstGeom>
        </p:spPr>
        <p:txBody>
          <a:bodyPr/>
          <a:lstStyle>
            <a:lvl1pPr defTabSz="559206">
              <a:defRPr sz="4300"/>
            </a:lvl1pPr>
          </a:lstStyle>
          <a:p>
            <a:pPr/>
            <a:r>
              <a:t>UNILATERAL DECISION-MAKING</a:t>
            </a:r>
          </a:p>
        </p:txBody>
      </p:sp>
      <p:sp>
        <p:nvSpPr>
          <p:cNvPr id="192" name="Shape 192"/>
          <p:cNvSpPr/>
          <p:nvPr>
            <p:ph type="body" sz="half" idx="1"/>
          </p:nvPr>
        </p:nvSpPr>
        <p:spPr>
          <a:xfrm>
            <a:off x="1231950" y="3996266"/>
            <a:ext cx="9414039" cy="3644055"/>
          </a:xfrm>
          <a:prstGeom prst="rect">
            <a:avLst/>
          </a:prstGeom>
        </p:spPr>
        <p:txBody>
          <a:bodyPr/>
          <a:lstStyle/>
          <a:p>
            <a:pPr marL="402336" indent="-402336" defTabSz="572211">
              <a:spcBef>
                <a:spcPts val="1200"/>
              </a:spcBef>
              <a:defRPr sz="2112"/>
            </a:pPr>
            <a:r>
              <a:t>Restorative and retributive processes of justice can yield identical outcomes.</a:t>
            </a:r>
          </a:p>
          <a:p>
            <a:pPr lvl="1" marL="748093" indent="-345757" defTabSz="572211">
              <a:spcBef>
                <a:spcPts val="1200"/>
              </a:spcBef>
              <a:buFont typeface="Wingdings"/>
              <a:buChar char="❖"/>
              <a:defRPr sz="1936"/>
            </a:pPr>
            <a:r>
              <a:t>The important distinction is in the process by which decisions are determined.</a:t>
            </a:r>
          </a:p>
          <a:p>
            <a:pPr lvl="1" marL="748093" indent="-345757" defTabSz="572211">
              <a:spcBef>
                <a:spcPts val="1200"/>
              </a:spcBef>
              <a:buFont typeface="Wingdings"/>
              <a:buChar char="❖"/>
              <a:defRPr sz="1936"/>
            </a:pPr>
            <a:r>
              <a:t>In a retributive system: decisions are made unilaterally. Processes of justice rely on the courts, legal guidelines, and precedents to determine and distribute compensation and punishment.</a:t>
            </a:r>
          </a:p>
          <a:p>
            <a:pPr lvl="1" marL="748093" indent="-345757" defTabSz="572211">
              <a:spcBef>
                <a:spcPts val="1200"/>
              </a:spcBef>
              <a:buFont typeface="Wingdings"/>
              <a:buChar char="❖"/>
              <a:defRPr sz="1936"/>
            </a:pPr>
            <a:r>
              <a:t>In a restorative system: decisions are made bilaterally. Processes of justice utilize a consensus and decision-making in order to directly involve offenders and victims in decisions concerning reparation.</a:t>
            </a:r>
          </a:p>
        </p:txBody>
      </p:sp>
      <p:sp>
        <p:nvSpPr>
          <p:cNvPr id="193" name="Shape 193"/>
          <p:cNvSpPr/>
          <p:nvPr/>
        </p:nvSpPr>
        <p:spPr>
          <a:xfrm>
            <a:off x="3725899" y="7981950"/>
            <a:ext cx="4426141" cy="26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Copyright © 2022 Carolina Academic Press, LLC. All rights reserved.</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