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A243-BBEE-0443-B0EA-8064B0C64A1C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24430-B25F-9943-BA8B-C77C12E44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24430-B25F-9943-BA8B-C77C12E446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F919-0FF6-7345-B25D-443F1F5B33B1}" type="datetime1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CCAA-A497-6D4C-9206-61706752C41E}" type="datetime1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9601-6694-6047-90B8-8A656F2377E8}" type="datetime1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26F-F6FF-1741-A248-ADB1630A0B30}" type="datetime1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5E22-A6ED-144C-AC97-3D5046495339}" type="datetime1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3B56-E066-4549-9184-B55AE89365BA}" type="datetime1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FE42-E211-C948-B809-EB2263E019F4}" type="datetime1">
              <a:rPr lang="en-US" smtClean="0"/>
              <a:t>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1B6B-D65D-F44C-8D09-8655A28CF074}" type="datetime1">
              <a:rPr lang="en-US" smtClean="0"/>
              <a:t>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29C2-77A3-EC43-BAD6-678A9FD27A11}" type="datetime1">
              <a:rPr lang="en-US" smtClean="0"/>
              <a:t>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7872-4727-3342-9C72-2C2BC2999A93}" type="datetime1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87D-4A8E-7746-8CB9-A8AB1AD99118}" type="datetime1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2584-B761-A34A-966A-1892C39F92FE}" type="datetime1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43DB8-21A9-3042-89B1-C50CCE1B9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Thirteenth Amendment’s punishment clause: No prison labor in the United States can be called slavery</a:t>
            </a:r>
          </a:p>
          <a:p>
            <a:r>
              <a:rPr lang="en-US" dirty="0"/>
              <a:t>Explosion on incarceration rates, long detention of immigrants, rapid growth of the for-profit industry, and longer sentences in for-profit prisons in the context of human trafficking</a:t>
            </a:r>
          </a:p>
          <a:p>
            <a:r>
              <a:rPr lang="en-US" i="1" dirty="0"/>
              <a:t>Trafficking in Persons Reports</a:t>
            </a:r>
            <a:r>
              <a:rPr lang="en-US" dirty="0"/>
              <a:t> rejects the concepts of abuse of power and abuse of vulnerability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Rise of Labor and Convict Leasing in United </a:t>
            </a:r>
            <a:r>
              <a:rPr lang="en-US" dirty="0" smtClean="0"/>
              <a:t>States </a:t>
            </a:r>
            <a:r>
              <a:rPr lang="en-US" dirty="0"/>
              <a:t>Prisons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 of hard physical labor in prisons emerged at the end of the sixteenth century</a:t>
            </a:r>
          </a:p>
          <a:p>
            <a:r>
              <a:rPr lang="en-US" dirty="0"/>
              <a:t>Convict leasing (1865)</a:t>
            </a:r>
          </a:p>
          <a:p>
            <a:r>
              <a:rPr lang="en-US" dirty="0"/>
              <a:t>Black codes</a:t>
            </a:r>
          </a:p>
          <a:p>
            <a:r>
              <a:rPr lang="en-US" dirty="0"/>
              <a:t>For-profit prison industry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Capitalization of Prison Labor by Private, For-Profit Prisons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prisons are privately owned business corporations that house or treat convicted prisoners</a:t>
            </a:r>
          </a:p>
          <a:p>
            <a:r>
              <a:rPr lang="en-US" dirty="0"/>
              <a:t>Corrections Corporation of America and the GEO Group</a:t>
            </a:r>
          </a:p>
          <a:p>
            <a:r>
              <a:rPr lang="en-US" dirty="0"/>
              <a:t>Contractual partnerships:</a:t>
            </a:r>
          </a:p>
          <a:p>
            <a:pPr lvl="1"/>
            <a:r>
              <a:rPr lang="en-US" dirty="0"/>
              <a:t>Institution owned and operated by either the government or private prison company</a:t>
            </a:r>
          </a:p>
          <a:p>
            <a:pPr lvl="1"/>
            <a:r>
              <a:rPr lang="en-US" dirty="0"/>
              <a:t>Owned by the government and subcontracted to the private prison company</a:t>
            </a:r>
          </a:p>
          <a:p>
            <a:pPr lvl="1"/>
            <a:r>
              <a:rPr lang="en-US" dirty="0"/>
              <a:t>Owned by a private  prison company and subcontracted to the government to operate and/or by lease purchase agreement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19% federal inmates held in private prisons; 7% of state inmates held in private prisons</a:t>
            </a:r>
          </a:p>
          <a:p>
            <a:r>
              <a:rPr lang="en-US" dirty="0"/>
              <a:t>Earning a private prison contract is similar to earning a governmental or academic grant</a:t>
            </a:r>
          </a:p>
          <a:p>
            <a:r>
              <a:rPr lang="en-US" dirty="0"/>
              <a:t>Private prisons may not be as cost efficient or offer the same quality of life as government-run facilities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regulation and human rights and lack of governing are of concern with regards to private prisons</a:t>
            </a:r>
          </a:p>
          <a:p>
            <a:r>
              <a:rPr lang="en-US" dirty="0"/>
              <a:t>42 U.S. Code §1983: inmates may use to sue for egregious violations that occur behind prison walls</a:t>
            </a:r>
          </a:p>
          <a:p>
            <a:r>
              <a:rPr lang="en-US" dirty="0"/>
              <a:t>Information shared by government-run public facilities versus private prisons</a:t>
            </a:r>
          </a:p>
          <a:p>
            <a:r>
              <a:rPr lang="en-US" dirty="0"/>
              <a:t>United Nations documents relating to the housing of the convicted:</a:t>
            </a:r>
          </a:p>
          <a:p>
            <a:pPr lvl="1"/>
            <a:r>
              <a:rPr lang="en-US" dirty="0"/>
              <a:t>Basic Principles for the Treatment of Prisoners (1990)</a:t>
            </a:r>
          </a:p>
          <a:p>
            <a:pPr lvl="1"/>
            <a:r>
              <a:rPr lang="en-US" dirty="0"/>
              <a:t>The Bangkok Rules (2010)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 Labor and Trafficking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For-profit prisons and the shortcomings of the TVPA:</a:t>
            </a:r>
          </a:p>
          <a:p>
            <a:pPr lvl="1"/>
            <a:r>
              <a:rPr lang="en-US" dirty="0"/>
              <a:t>Consent</a:t>
            </a:r>
          </a:p>
          <a:p>
            <a:pPr lvl="1"/>
            <a:r>
              <a:rPr lang="en-US" dirty="0"/>
              <a:t>Abuse of power or a position of vulnerability</a:t>
            </a:r>
          </a:p>
          <a:p>
            <a:pPr lvl="1"/>
            <a:r>
              <a:rPr lang="en-US" dirty="0"/>
              <a:t>Purpose and exploitation</a:t>
            </a:r>
          </a:p>
          <a:p>
            <a:r>
              <a:rPr lang="en-US" i="1" dirty="0" err="1"/>
              <a:t>Menocal</a:t>
            </a:r>
            <a:r>
              <a:rPr lang="en-US" i="1" dirty="0"/>
              <a:t> et. Al. v. The GEO Group, Inc. </a:t>
            </a:r>
            <a:r>
              <a:rPr lang="en-US" dirty="0"/>
              <a:t>(2014)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use of forced labor within private prisons as a form of human trafficking</a:t>
            </a:r>
          </a:p>
          <a:p>
            <a:r>
              <a:rPr lang="en-US" dirty="0"/>
              <a:t>Examine the lack of legislation regulating the use of inmate labor</a:t>
            </a:r>
          </a:p>
          <a:p>
            <a:r>
              <a:rPr lang="en-US" dirty="0"/>
              <a:t>Acknowledge the intersection among race, slavery, and the for-profit prisons</a:t>
            </a:r>
          </a:p>
          <a:p>
            <a:r>
              <a:rPr lang="en-US" dirty="0"/>
              <a:t>Apply human trafficking legislation to the for-profit prison industry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 the definition of trafficking in the TVPA to include the abuse of power or of a position of vulnerability</a:t>
            </a:r>
          </a:p>
          <a:p>
            <a:r>
              <a:rPr lang="en-US" dirty="0"/>
              <a:t>Require the for-profit prison industry to abide by the UN Human Rights doctrines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122 PowerPoint slides is available upon adoption of this book. If you are a professor using this book for a class, please contact Beth Hall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575</Words>
  <Application>Microsoft Macintosh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Introduction</vt:lpstr>
      <vt:lpstr>The Rise of Labor and Convict Leasing in United States Prisons</vt:lpstr>
      <vt:lpstr>The Capitalization of Prison Labor by Private, For-Profit Prisons</vt:lpstr>
      <vt:lpstr>PowerPoint Presentation</vt:lpstr>
      <vt:lpstr>PowerPoint Presentation</vt:lpstr>
      <vt:lpstr>Prison Labor and Trafficking Law</vt:lpstr>
      <vt:lpstr>Recommendations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Microsoft Office User</dc:creator>
  <cp:lastModifiedBy>Microsoft Office User</cp:lastModifiedBy>
  <cp:revision>1</cp:revision>
  <dcterms:created xsi:type="dcterms:W3CDTF">2020-02-06T17:15:25Z</dcterms:created>
  <dcterms:modified xsi:type="dcterms:W3CDTF">2020-02-06T17:16:58Z</dcterms:modified>
</cp:coreProperties>
</file>