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p:nvPr>
            <p:ph type="sldImg"/>
          </p:nvPr>
        </p:nvSpPr>
        <p:spPr>
          <a:xfrm>
            <a:off x="1143000" y="685800"/>
            <a:ext cx="4572000" cy="3429000"/>
          </a:xfrm>
          <a:prstGeom prst="rect">
            <a:avLst/>
          </a:prstGeom>
        </p:spPr>
        <p:txBody>
          <a:bodyPr/>
          <a:lstStyle/>
          <a:p>
            <a:pPr/>
          </a:p>
        </p:txBody>
      </p:sp>
      <p:sp>
        <p:nvSpPr>
          <p:cNvPr id="135" name="Shape 135"/>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Shape 11"/>
          <p:cNvSpPr/>
          <p:nvPr>
            <p:ph type="title"/>
          </p:nvPr>
        </p:nvSpPr>
        <p:spPr>
          <a:xfrm>
            <a:off x="1270000" y="1638300"/>
            <a:ext cx="10464800" cy="3302000"/>
          </a:xfrm>
          <a:prstGeom prst="rect">
            <a:avLst/>
          </a:prstGeom>
        </p:spPr>
        <p:txBody>
          <a:bodyPr anchor="b"/>
          <a:lstStyle/>
          <a:p>
            <a:pPr/>
            <a:r>
              <a:t>Title Text</a:t>
            </a:r>
          </a:p>
        </p:txBody>
      </p:sp>
      <p:sp>
        <p:nvSpPr>
          <p:cNvPr id="12" name="Shape 12"/>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Shape 93"/>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atin typeface="Helvetica"/>
                <a:ea typeface="Helvetica"/>
                <a:cs typeface="Helvetica"/>
                <a:sym typeface="Helvetica"/>
              </a:defRPr>
            </a:lvl1pPr>
          </a:lstStyle>
          <a:p>
            <a:pPr/>
            <a:r>
              <a:t>–Johnny Appleseed</a:t>
            </a:r>
          </a:p>
        </p:txBody>
      </p:sp>
      <p:sp>
        <p:nvSpPr>
          <p:cNvPr id="94" name="Shape 94"/>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pPr/>
            <a:r>
              <a:t>“Type a quote here.” </a:t>
            </a:r>
          </a:p>
        </p:txBody>
      </p:sp>
      <p:sp>
        <p:nvSpPr>
          <p:cNvPr id="95" name="Shape 9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Shape 102"/>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hape 11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117" name="Shape 117"/>
          <p:cNvSpPr/>
          <p:nvPr>
            <p:ph type="title"/>
          </p:nvPr>
        </p:nvSpPr>
        <p:spPr>
          <a:xfrm>
            <a:off x="894079" y="1608666"/>
            <a:ext cx="11216642" cy="1413935"/>
          </a:xfrm>
          <a:prstGeom prst="rect">
            <a:avLst/>
          </a:prstGeom>
        </p:spPr>
        <p:txBody>
          <a:bodyPr lIns="48766" tIns="48766" rIns="48766" bIns="48766"/>
          <a:lstStyle>
            <a:lvl1pPr algn="l" defTabSz="1300480">
              <a:lnSpc>
                <a:spcPct val="90000"/>
              </a:lnSpc>
              <a:defRPr sz="6200">
                <a:latin typeface="Calibri Light"/>
                <a:ea typeface="Calibri Light"/>
                <a:cs typeface="Calibri Light"/>
                <a:sym typeface="Calibri Light"/>
              </a:defRPr>
            </a:lvl1pPr>
          </a:lstStyle>
          <a:p>
            <a:pPr/>
            <a:r>
              <a:t>Title Text</a:t>
            </a:r>
          </a:p>
        </p:txBody>
      </p:sp>
      <p:sp>
        <p:nvSpPr>
          <p:cNvPr id="118" name="Shape 118"/>
          <p:cNvSpPr/>
          <p:nvPr>
            <p:ph type="body" idx="1"/>
          </p:nvPr>
        </p:nvSpPr>
        <p:spPr>
          <a:xfrm>
            <a:off x="894079" y="3166533"/>
            <a:ext cx="11216642" cy="4641428"/>
          </a:xfrm>
          <a:prstGeom prst="rect">
            <a:avLst/>
          </a:prstGeom>
        </p:spPr>
        <p:txBody>
          <a:bodyPr lIns="48766" tIns="48766" rIns="48766" bIns="48766" anchor="t"/>
          <a:lstStyle>
            <a:lvl1pPr marL="310242" indent="-310242" defTabSz="1300480">
              <a:lnSpc>
                <a:spcPct val="90000"/>
              </a:lnSpc>
              <a:spcBef>
                <a:spcPts val="1400"/>
              </a:spcBef>
              <a:buSzPct val="100000"/>
              <a:buFont typeface="Arial"/>
              <a:defRPr sz="3800">
                <a:latin typeface="Calibri"/>
                <a:ea typeface="Calibri"/>
                <a:cs typeface="Calibri"/>
                <a:sym typeface="Calibri"/>
              </a:defRPr>
            </a:lvl1pPr>
            <a:lvl2pPr marL="819150" indent="-361950" defTabSz="1300480">
              <a:lnSpc>
                <a:spcPct val="90000"/>
              </a:lnSpc>
              <a:spcBef>
                <a:spcPts val="1400"/>
              </a:spcBef>
              <a:buSzPct val="100000"/>
              <a:buFont typeface="Arial"/>
              <a:defRPr sz="3800">
                <a:latin typeface="Calibri"/>
                <a:ea typeface="Calibri"/>
                <a:cs typeface="Calibri"/>
                <a:sym typeface="Calibri"/>
              </a:defRPr>
            </a:lvl2pPr>
            <a:lvl3pPr marL="1348738" indent="-434338" defTabSz="1300480">
              <a:lnSpc>
                <a:spcPct val="90000"/>
              </a:lnSpc>
              <a:spcBef>
                <a:spcPts val="1400"/>
              </a:spcBef>
              <a:buSzPct val="100000"/>
              <a:buFont typeface="Arial"/>
              <a:defRPr sz="3800">
                <a:latin typeface="Calibri"/>
                <a:ea typeface="Calibri"/>
                <a:cs typeface="Calibri"/>
                <a:sym typeface="Calibri"/>
              </a:defRPr>
            </a:lvl3pPr>
            <a:lvl4pPr marL="1854200" indent="-482600" defTabSz="1300480">
              <a:lnSpc>
                <a:spcPct val="90000"/>
              </a:lnSpc>
              <a:spcBef>
                <a:spcPts val="1400"/>
              </a:spcBef>
              <a:buSzPct val="100000"/>
              <a:buFont typeface="Arial"/>
              <a:defRPr sz="3800">
                <a:latin typeface="Calibri"/>
                <a:ea typeface="Calibri"/>
                <a:cs typeface="Calibri"/>
                <a:sym typeface="Calibri"/>
              </a:defRPr>
            </a:lvl4pPr>
            <a:lvl5pPr marL="2311400" indent="-482600" defTabSz="1300480">
              <a:lnSpc>
                <a:spcPct val="90000"/>
              </a:lnSpc>
              <a:spcBef>
                <a:spcPts val="1400"/>
              </a:spcBef>
              <a:buSzPct val="100000"/>
              <a:buFont typeface="Arial"/>
              <a:defRPr sz="3800">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19" name="Shape 119"/>
          <p:cNvSpPr/>
          <p:nvPr>
            <p:ph type="sldNum" sz="quarter" idx="2"/>
          </p:nvPr>
        </p:nvSpPr>
        <p:spPr>
          <a:xfrm>
            <a:off x="11794508" y="8024623"/>
            <a:ext cx="316213" cy="338835"/>
          </a:xfrm>
          <a:prstGeom prst="rect">
            <a:avLst/>
          </a:prstGeom>
        </p:spPr>
        <p:txBody>
          <a:bodyPr lIns="48766" tIns="48766" rIns="48766" bIns="48766" anchor="ctr"/>
          <a:lstStyle>
            <a:lvl1pPr algn="r" defTabSz="1300480">
              <a:defRPr sz="1600">
                <a:solidFill>
                  <a:srgbClr val="888888"/>
                </a:solid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Section Header">
    <p:spTree>
      <p:nvGrpSpPr>
        <p:cNvPr id="1" name=""/>
        <p:cNvGrpSpPr/>
        <p:nvPr/>
      </p:nvGrpSpPr>
      <p:grpSpPr>
        <a:xfrm>
          <a:off x="0" y="0"/>
          <a:ext cx="0" cy="0"/>
          <a:chOff x="0" y="0"/>
          <a:chExt cx="0" cy="0"/>
        </a:xfrm>
      </p:grpSpPr>
      <p:sp>
        <p:nvSpPr>
          <p:cNvPr id="126" name="Shape 126"/>
          <p:cNvSpPr/>
          <p:nvPr>
            <p:ph type="title"/>
          </p:nvPr>
        </p:nvSpPr>
        <p:spPr>
          <a:xfrm>
            <a:off x="887306" y="3042920"/>
            <a:ext cx="11216641" cy="3042921"/>
          </a:xfrm>
          <a:prstGeom prst="rect">
            <a:avLst/>
          </a:prstGeom>
        </p:spPr>
        <p:txBody>
          <a:bodyPr lIns="48766" tIns="48766" rIns="48766" bIns="48766" anchor="b"/>
          <a:lstStyle>
            <a:lvl1pPr algn="l" defTabSz="1300480">
              <a:lnSpc>
                <a:spcPct val="90000"/>
              </a:lnSpc>
              <a:defRPr sz="8400">
                <a:latin typeface="Calibri Light"/>
                <a:ea typeface="Calibri Light"/>
                <a:cs typeface="Calibri Light"/>
                <a:sym typeface="Calibri Light"/>
              </a:defRPr>
            </a:lvl1pPr>
          </a:lstStyle>
          <a:p>
            <a:pPr/>
            <a:r>
              <a:t>Title Text</a:t>
            </a:r>
          </a:p>
        </p:txBody>
      </p:sp>
      <p:sp>
        <p:nvSpPr>
          <p:cNvPr id="127" name="Shape 127"/>
          <p:cNvSpPr/>
          <p:nvPr>
            <p:ph type="body" sz="quarter" idx="1"/>
          </p:nvPr>
        </p:nvSpPr>
        <p:spPr>
          <a:xfrm>
            <a:off x="887306" y="6114626"/>
            <a:ext cx="11216641" cy="1600201"/>
          </a:xfrm>
          <a:prstGeom prst="rect">
            <a:avLst/>
          </a:prstGeom>
        </p:spPr>
        <p:txBody>
          <a:bodyPr lIns="48766" tIns="48766" rIns="48766" bIns="48766" anchor="t"/>
          <a:lstStyle>
            <a:lvl1pPr marL="0" indent="0" defTabSz="1300480">
              <a:lnSpc>
                <a:spcPct val="90000"/>
              </a:lnSpc>
              <a:spcBef>
                <a:spcPts val="1400"/>
              </a:spcBef>
              <a:buSzTx/>
              <a:buNone/>
              <a:defRPr sz="3400">
                <a:solidFill>
                  <a:srgbClr val="888888"/>
                </a:solidFill>
                <a:latin typeface="Calibri"/>
                <a:ea typeface="Calibri"/>
                <a:cs typeface="Calibri"/>
                <a:sym typeface="Calibri"/>
              </a:defRPr>
            </a:lvl1pPr>
            <a:lvl2pPr marL="781050" indent="-323850" defTabSz="1300480">
              <a:lnSpc>
                <a:spcPct val="90000"/>
              </a:lnSpc>
              <a:spcBef>
                <a:spcPts val="1400"/>
              </a:spcBef>
              <a:buSzPct val="100000"/>
              <a:defRPr sz="3400">
                <a:solidFill>
                  <a:srgbClr val="888888"/>
                </a:solidFill>
                <a:latin typeface="Calibri"/>
                <a:ea typeface="Calibri"/>
                <a:cs typeface="Calibri"/>
                <a:sym typeface="Calibri"/>
              </a:defRPr>
            </a:lvl2pPr>
            <a:lvl3pPr marL="1303018" indent="-388618" defTabSz="1300480">
              <a:lnSpc>
                <a:spcPct val="90000"/>
              </a:lnSpc>
              <a:spcBef>
                <a:spcPts val="1400"/>
              </a:spcBef>
              <a:buSzPct val="100000"/>
              <a:defRPr sz="3400">
                <a:solidFill>
                  <a:srgbClr val="888888"/>
                </a:solidFill>
                <a:latin typeface="Calibri"/>
                <a:ea typeface="Calibri"/>
                <a:cs typeface="Calibri"/>
                <a:sym typeface="Calibri"/>
              </a:defRPr>
            </a:lvl3pPr>
            <a:lvl4pPr marL="1803400" indent="-431800" defTabSz="1300480">
              <a:lnSpc>
                <a:spcPct val="90000"/>
              </a:lnSpc>
              <a:spcBef>
                <a:spcPts val="1400"/>
              </a:spcBef>
              <a:buSzPct val="100000"/>
              <a:defRPr sz="3400">
                <a:solidFill>
                  <a:srgbClr val="888888"/>
                </a:solidFill>
                <a:latin typeface="Calibri"/>
                <a:ea typeface="Calibri"/>
                <a:cs typeface="Calibri"/>
                <a:sym typeface="Calibri"/>
              </a:defRPr>
            </a:lvl4pPr>
            <a:lvl5pPr marL="2260600" indent="-431800" defTabSz="1300480">
              <a:lnSpc>
                <a:spcPct val="90000"/>
              </a:lnSpc>
              <a:spcBef>
                <a:spcPts val="1400"/>
              </a:spcBef>
              <a:buSzPct val="100000"/>
              <a:defRPr sz="3400">
                <a:solidFill>
                  <a:srgbClr val="888888"/>
                </a:solidFill>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28" name="Shape 128"/>
          <p:cNvSpPr/>
          <p:nvPr>
            <p:ph type="sldNum" sz="quarter" idx="2"/>
          </p:nvPr>
        </p:nvSpPr>
        <p:spPr>
          <a:xfrm>
            <a:off x="11794508" y="8024623"/>
            <a:ext cx="316213" cy="338835"/>
          </a:xfrm>
          <a:prstGeom prst="rect">
            <a:avLst/>
          </a:prstGeom>
        </p:spPr>
        <p:txBody>
          <a:bodyPr lIns="48766" tIns="48766" rIns="48766" bIns="48766" anchor="ctr"/>
          <a:lstStyle>
            <a:lvl1pPr algn="r" defTabSz="1300480">
              <a:defRPr sz="1600">
                <a:solidFill>
                  <a:srgbClr val="888888"/>
                </a:solid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Shape 20"/>
          <p:cNvSpPr/>
          <p:nvPr>
            <p:ph type="pic" idx="13"/>
          </p:nvPr>
        </p:nvSpPr>
        <p:spPr>
          <a:xfrm>
            <a:off x="1606550" y="635000"/>
            <a:ext cx="9779000" cy="5918200"/>
          </a:xfrm>
          <a:prstGeom prst="rect">
            <a:avLst/>
          </a:prstGeom>
        </p:spPr>
        <p:txBody>
          <a:bodyPr lIns="91439" tIns="45719" rIns="91439" bIns="45719" anchor="t">
            <a:noAutofit/>
          </a:bodyPr>
          <a:lstStyle/>
          <a:p>
            <a:pPr/>
          </a:p>
        </p:txBody>
      </p:sp>
      <p:sp>
        <p:nvSpPr>
          <p:cNvPr id="21" name="Shape 21"/>
          <p:cNvSpPr/>
          <p:nvPr>
            <p:ph type="title"/>
          </p:nvPr>
        </p:nvSpPr>
        <p:spPr>
          <a:xfrm>
            <a:off x="1270000" y="6718300"/>
            <a:ext cx="10464800" cy="1422400"/>
          </a:xfrm>
          <a:prstGeom prst="rect">
            <a:avLst/>
          </a:prstGeom>
        </p:spPr>
        <p:txBody>
          <a:bodyPr anchor="b"/>
          <a:lstStyle/>
          <a:p>
            <a:pPr/>
            <a:r>
              <a:t>Title Text</a:t>
            </a:r>
          </a:p>
        </p:txBody>
      </p:sp>
      <p:sp>
        <p:nvSpPr>
          <p:cNvPr id="22" name="Shape 22"/>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23" name="Shape 23"/>
          <p:cNvSpPr/>
          <p:nvPr>
            <p:ph type="sldNum" sz="quarter" idx="2"/>
          </p:nvPr>
        </p:nvSpPr>
        <p:spPr>
          <a:xfrm>
            <a:off x="6311798" y="9245600"/>
            <a:ext cx="368504" cy="381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Shape 30"/>
          <p:cNvSpPr/>
          <p:nvPr>
            <p:ph type="title"/>
          </p:nvPr>
        </p:nvSpPr>
        <p:spPr>
          <a:xfrm>
            <a:off x="1270000" y="3225800"/>
            <a:ext cx="10464800" cy="3302000"/>
          </a:xfrm>
          <a:prstGeom prst="rect">
            <a:avLst/>
          </a:prstGeom>
        </p:spPr>
        <p:txBody>
          <a:bodyPr/>
          <a:lstStyle/>
          <a:p>
            <a:pPr/>
            <a:r>
              <a:t>Title Text</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Shape 38"/>
          <p:cNvSpPr/>
          <p:nvPr>
            <p:ph type="pic" sz="half" idx="13"/>
          </p:nvPr>
        </p:nvSpPr>
        <p:spPr>
          <a:xfrm>
            <a:off x="6718300" y="635000"/>
            <a:ext cx="5334000" cy="8229600"/>
          </a:xfrm>
          <a:prstGeom prst="rect">
            <a:avLst/>
          </a:prstGeom>
        </p:spPr>
        <p:txBody>
          <a:bodyPr lIns="91439" tIns="45719" rIns="91439" bIns="45719" anchor="t">
            <a:noAutofit/>
          </a:bodyPr>
          <a:lstStyle/>
          <a:p>
            <a:pPr/>
          </a:p>
        </p:txBody>
      </p:sp>
      <p:sp>
        <p:nvSpPr>
          <p:cNvPr id="39" name="Shape 39"/>
          <p:cNvSpPr/>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Shape 40"/>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41" name="Shape 4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Shape 48"/>
          <p:cNvSpPr/>
          <p:nvPr>
            <p:ph type="title"/>
          </p:nvPr>
        </p:nvSpPr>
        <p:spPr>
          <a:prstGeom prst="rect">
            <a:avLst/>
          </a:prstGeom>
        </p:spPr>
        <p:txBody>
          <a:bodyPr/>
          <a:lstStyle/>
          <a:p>
            <a:pPr/>
            <a:r>
              <a:t>Title Text</a:t>
            </a:r>
          </a:p>
        </p:txBody>
      </p:sp>
      <p:sp>
        <p:nvSpPr>
          <p:cNvPr id="49" name="Shape 4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Shape 56"/>
          <p:cNvSpPr/>
          <p:nvPr>
            <p:ph type="title"/>
          </p:nvPr>
        </p:nvSpPr>
        <p:spPr>
          <a:prstGeom prst="rect">
            <a:avLst/>
          </a:prstGeom>
        </p:spPr>
        <p:txBody>
          <a:bodyPr/>
          <a:lstStyle/>
          <a:p>
            <a:pPr/>
            <a:r>
              <a:t>Title Text</a:t>
            </a:r>
          </a:p>
        </p:txBody>
      </p:sp>
      <p:sp>
        <p:nvSpPr>
          <p:cNvPr id="57" name="Shape 57"/>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Shape 65"/>
          <p:cNvSpPr/>
          <p:nvPr>
            <p:ph type="pic" sz="half" idx="13"/>
          </p:nvPr>
        </p:nvSpPr>
        <p:spPr>
          <a:xfrm>
            <a:off x="6718300" y="2603500"/>
            <a:ext cx="5334000" cy="6286500"/>
          </a:xfrm>
          <a:prstGeom prst="rect">
            <a:avLst/>
          </a:prstGeom>
        </p:spPr>
        <p:txBody>
          <a:bodyPr lIns="91439" tIns="45719" rIns="91439" bIns="45719" anchor="t">
            <a:noAutofit/>
          </a:bodyPr>
          <a:lstStyle/>
          <a:p>
            <a:pPr/>
          </a:p>
        </p:txBody>
      </p:sp>
      <p:sp>
        <p:nvSpPr>
          <p:cNvPr id="66" name="Shape 66"/>
          <p:cNvSpPr/>
          <p:nvPr>
            <p:ph type="title"/>
          </p:nvPr>
        </p:nvSpPr>
        <p:spPr>
          <a:prstGeom prst="rect">
            <a:avLst/>
          </a:prstGeom>
        </p:spPr>
        <p:txBody>
          <a:bodyPr/>
          <a:lstStyle/>
          <a:p>
            <a:pPr/>
            <a:r>
              <a:t>Title Text</a:t>
            </a:r>
          </a:p>
        </p:txBody>
      </p:sp>
      <p:sp>
        <p:nvSpPr>
          <p:cNvPr id="67" name="Shape 67"/>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hape 6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Shape 75"/>
          <p:cNvSpPr/>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hape 7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Shape 83"/>
          <p:cNvSpPr/>
          <p:nvPr>
            <p:ph type="pic" sz="quarter" idx="13"/>
          </p:nvPr>
        </p:nvSpPr>
        <p:spPr>
          <a:xfrm>
            <a:off x="6718300" y="5092700"/>
            <a:ext cx="5334000" cy="3771900"/>
          </a:xfrm>
          <a:prstGeom prst="rect">
            <a:avLst/>
          </a:prstGeom>
        </p:spPr>
        <p:txBody>
          <a:bodyPr lIns="91439" tIns="45719" rIns="91439" bIns="45719" anchor="t">
            <a:noAutofit/>
          </a:bodyPr>
          <a:lstStyle/>
          <a:p>
            <a:pPr/>
          </a:p>
        </p:txBody>
      </p:sp>
      <p:sp>
        <p:nvSpPr>
          <p:cNvPr id="84" name="Shape 84"/>
          <p:cNvSpPr/>
          <p:nvPr>
            <p:ph type="pic" sz="quarter" idx="14"/>
          </p:nvPr>
        </p:nvSpPr>
        <p:spPr>
          <a:xfrm>
            <a:off x="6724518" y="889000"/>
            <a:ext cx="5334001" cy="3771900"/>
          </a:xfrm>
          <a:prstGeom prst="rect">
            <a:avLst/>
          </a:prstGeom>
        </p:spPr>
        <p:txBody>
          <a:bodyPr lIns="91439" tIns="45719" rIns="91439" bIns="45719" anchor="t">
            <a:noAutofit/>
          </a:bodyPr>
          <a:lstStyle/>
          <a:p>
            <a:pPr/>
          </a:p>
        </p:txBody>
      </p:sp>
      <p:sp>
        <p:nvSpPr>
          <p:cNvPr id="85" name="Shape 85"/>
          <p:cNvSpPr/>
          <p:nvPr>
            <p:ph type="pic" sz="half" idx="15"/>
          </p:nvPr>
        </p:nvSpPr>
        <p:spPr>
          <a:xfrm>
            <a:off x="952500" y="889000"/>
            <a:ext cx="5334000" cy="7975600"/>
          </a:xfrm>
          <a:prstGeom prst="rect">
            <a:avLst/>
          </a:prstGeom>
        </p:spPr>
        <p:txBody>
          <a:bodyPr lIns="91439" tIns="45719" rIns="91439" bIns="45719" anchor="t">
            <a:noAutofit/>
          </a:bodyPr>
          <a:lstStyle/>
          <a:p>
            <a:pPr/>
          </a:p>
        </p:txBody>
      </p:sp>
      <p:sp>
        <p:nvSpPr>
          <p:cNvPr id="86" name="Shape 8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Shape 3"/>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bhall@cap-press.com" TargetMode="Externa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 name="Shape 137"/>
          <p:cNvSpPr/>
          <p:nvPr>
            <p:ph type="title"/>
          </p:nvPr>
        </p:nvSpPr>
        <p:spPr>
          <a:prstGeom prst="rect">
            <a:avLst/>
          </a:prstGeom>
        </p:spPr>
        <p:txBody>
          <a:bodyPr/>
          <a:lstStyle>
            <a:lvl1pPr algn="ctr"/>
          </a:lstStyle>
          <a:p>
            <a:pPr/>
            <a:r>
              <a:t>Understanding Reentry</a:t>
            </a:r>
          </a:p>
        </p:txBody>
      </p:sp>
      <p:sp>
        <p:nvSpPr>
          <p:cNvPr id="138" name="Shape 138"/>
          <p:cNvSpPr/>
          <p:nvPr>
            <p:ph type="body" idx="1"/>
          </p:nvPr>
        </p:nvSpPr>
        <p:spPr>
          <a:prstGeom prst="rect">
            <a:avLst/>
          </a:prstGeom>
        </p:spPr>
        <p:txBody>
          <a:bodyPr/>
          <a:lstStyle/>
          <a:p>
            <a:pPr marL="251626" indent="-251626" defTabSz="1017104">
              <a:spcBef>
                <a:spcPts val="1000"/>
              </a:spcBef>
              <a:defRPr sz="3002"/>
            </a:pPr>
            <a:r>
              <a:t>All offenders leaving prison, regardless of the manner in which they are released, face significant challenges associated with successful reentry into society</a:t>
            </a:r>
          </a:p>
          <a:p>
            <a:pPr marL="251626" indent="-251626" defTabSz="1017104">
              <a:spcBef>
                <a:spcPts val="1000"/>
              </a:spcBef>
              <a:defRPr sz="3002"/>
            </a:pPr>
            <a:r>
              <a:t>Some may not have a place to stay, others may require medical attention, most may not be qualified for jobs, and many may expect their families and society at-large to embrace them upon their release</a:t>
            </a:r>
          </a:p>
          <a:p>
            <a:pPr marL="251626" indent="-251626" defTabSz="1017104">
              <a:spcBef>
                <a:spcPts val="1000"/>
              </a:spcBef>
              <a:defRPr sz="3002"/>
            </a:pPr>
            <a:r>
              <a:t>In</a:t>
            </a:r>
            <a:r>
              <a:rPr sz="1896">
                <a:latin typeface="Times New Roman"/>
                <a:ea typeface="Times New Roman"/>
                <a:cs typeface="Times New Roman"/>
                <a:sym typeface="Times New Roman"/>
              </a:rPr>
              <a:t> </a:t>
            </a:r>
            <a:r>
              <a:t>order to understand how offender reentry has become such a topic of interest, we must first appreciate how the United States finds itself at the point of incarcerating more people than any other industrialized nation </a:t>
            </a:r>
          </a:p>
        </p:txBody>
      </p:sp>
      <p:sp>
        <p:nvSpPr>
          <p:cNvPr id="139" name="Shape 139"/>
          <p:cNvSpPr/>
          <p:nvPr/>
        </p:nvSpPr>
        <p:spPr>
          <a:xfrm>
            <a:off x="4289329" y="8561493"/>
            <a:ext cx="4426142" cy="266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100"/>
            </a:lvl1pPr>
          </a:lstStyle>
          <a:p>
            <a:pPr/>
            <a:r>
              <a:t>Copyright © 2023 Carolina Academic Press, LLC. All rights reserved.</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2" name="Shape 172"/>
          <p:cNvSpPr/>
          <p:nvPr>
            <p:ph type="ctrTitle"/>
          </p:nvPr>
        </p:nvSpPr>
        <p:spPr>
          <a:prstGeom prst="rect">
            <a:avLst/>
          </a:prstGeom>
        </p:spPr>
        <p:txBody>
          <a:bodyPr/>
          <a:lstStyle/>
          <a:p>
            <a:pPr/>
          </a:p>
        </p:txBody>
      </p:sp>
      <p:sp>
        <p:nvSpPr>
          <p:cNvPr id="173" name="Shape 173"/>
          <p:cNvSpPr/>
          <p:nvPr>
            <p:ph type="subTitle" sz="quarter" idx="1"/>
          </p:nvPr>
        </p:nvSpPr>
        <p:spPr>
          <a:prstGeom prst="rect">
            <a:avLst/>
          </a:prstGeom>
        </p:spPr>
        <p:txBody>
          <a:bodyPr/>
          <a:lstStyle/>
          <a:p>
            <a:pPr defTabSz="414781">
              <a:defRPr sz="2272"/>
            </a:pPr>
            <a:r>
              <a:t>The full set of 277 PowerPoint slides is available upon adoption. If you are a professor using this book for a course, please contact Beth Hall at </a:t>
            </a:r>
            <a:r>
              <a:rPr u="sng">
                <a:hlinkClick r:id="rId2" invalidUrl="" action="" tgtFrame="" tooltip="" history="1" highlightClick="0" endSnd="0"/>
              </a:rPr>
              <a:t>bhall@cap-press.com</a:t>
            </a:r>
            <a:r>
              <a:t> to request your slides.</a:t>
            </a:r>
          </a:p>
        </p:txBody>
      </p:sp>
      <p:sp>
        <p:nvSpPr>
          <p:cNvPr id="174" name="Shape 174"/>
          <p:cNvSpPr/>
          <p:nvPr/>
        </p:nvSpPr>
        <p:spPr>
          <a:xfrm>
            <a:off x="4289329" y="8553450"/>
            <a:ext cx="4426142" cy="2667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100"/>
            </a:lvl1pPr>
          </a:lstStyle>
          <a:p>
            <a:pPr/>
            <a:r>
              <a:t>Copyright © 2023 Carolina Academic Press, LLC. All rights reserved.</a:t>
            </a:r>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1" name="Shape 141"/>
          <p:cNvSpPr/>
          <p:nvPr>
            <p:ph type="title"/>
          </p:nvPr>
        </p:nvSpPr>
        <p:spPr>
          <a:xfrm>
            <a:off x="625939" y="1617772"/>
            <a:ext cx="11216642" cy="1413935"/>
          </a:xfrm>
          <a:prstGeom prst="rect">
            <a:avLst/>
          </a:prstGeom>
        </p:spPr>
        <p:txBody>
          <a:bodyPr/>
          <a:lstStyle>
            <a:lvl1pPr algn="ctr"/>
          </a:lstStyle>
          <a:p>
            <a:pPr/>
            <a:r>
              <a:t>Historical Context</a:t>
            </a:r>
          </a:p>
        </p:txBody>
      </p:sp>
      <p:sp>
        <p:nvSpPr>
          <p:cNvPr id="142" name="Shape 142"/>
          <p:cNvSpPr/>
          <p:nvPr>
            <p:ph type="body" idx="1"/>
          </p:nvPr>
        </p:nvSpPr>
        <p:spPr>
          <a:xfrm>
            <a:off x="894079" y="2868580"/>
            <a:ext cx="11216642" cy="4641428"/>
          </a:xfrm>
          <a:prstGeom prst="rect">
            <a:avLst/>
          </a:prstGeom>
        </p:spPr>
        <p:txBody>
          <a:bodyPr/>
          <a:lstStyle/>
          <a:p>
            <a:pPr marL="256793" indent="-246125" defTabSz="1092403">
              <a:lnSpc>
                <a:spcPct val="100000"/>
              </a:lnSpc>
              <a:spcBef>
                <a:spcPts val="0"/>
              </a:spcBef>
              <a:buClr>
                <a:srgbClr val="000000"/>
              </a:buClr>
              <a:buSzPts val="3100"/>
              <a:defRPr sz="3191"/>
            </a:pPr>
            <a:r>
              <a:t>In 1975, the rate of incarceration began to rise </a:t>
            </a:r>
          </a:p>
          <a:p>
            <a:pPr marL="256793" indent="-246125" defTabSz="1092403">
              <a:lnSpc>
                <a:spcPct val="100000"/>
              </a:lnSpc>
              <a:spcBef>
                <a:spcPts val="0"/>
              </a:spcBef>
              <a:buClr>
                <a:srgbClr val="000000"/>
              </a:buClr>
              <a:buSzPts val="3100"/>
              <a:defRPr sz="3191"/>
            </a:pPr>
            <a:r>
              <a:t>There is a complex set of factors that scholars call upon to explain the meteoric rise in rates of incarceration in the United States</a:t>
            </a:r>
          </a:p>
          <a:p>
            <a:pPr lvl="2" marL="1035684" indent="-256920" defTabSz="1092403">
              <a:lnSpc>
                <a:spcPct val="100000"/>
              </a:lnSpc>
              <a:spcBef>
                <a:spcPts val="500"/>
              </a:spcBef>
              <a:buClr>
                <a:srgbClr val="000000"/>
              </a:buClr>
              <a:buSzPts val="2800"/>
              <a:defRPr sz="2856"/>
            </a:pPr>
            <a:r>
              <a:t>Sentencing policies</a:t>
            </a:r>
            <a:endParaRPr sz="2351"/>
          </a:p>
          <a:p>
            <a:pPr lvl="2" marL="1035684" indent="-256920" defTabSz="1092403">
              <a:lnSpc>
                <a:spcPct val="100000"/>
              </a:lnSpc>
              <a:spcBef>
                <a:spcPts val="500"/>
              </a:spcBef>
              <a:buClr>
                <a:srgbClr val="000000"/>
              </a:buClr>
              <a:buSzPts val="2800"/>
              <a:defRPr sz="2856"/>
            </a:pPr>
            <a:r>
              <a:t>Politics</a:t>
            </a:r>
            <a:endParaRPr sz="2351"/>
          </a:p>
          <a:p>
            <a:pPr lvl="2" marL="1035684" indent="-256920" defTabSz="1092403">
              <a:lnSpc>
                <a:spcPct val="100000"/>
              </a:lnSpc>
              <a:spcBef>
                <a:spcPts val="500"/>
              </a:spcBef>
              <a:buClr>
                <a:srgbClr val="000000"/>
              </a:buClr>
              <a:buSzPts val="2800"/>
              <a:defRPr sz="2856"/>
            </a:pPr>
            <a:r>
              <a:t>War on Drugs</a:t>
            </a:r>
            <a:endParaRPr sz="2351"/>
          </a:p>
          <a:p>
            <a:pPr lvl="2" marL="1035684" indent="-256920" defTabSz="1092403">
              <a:lnSpc>
                <a:spcPct val="100000"/>
              </a:lnSpc>
              <a:spcBef>
                <a:spcPts val="500"/>
              </a:spcBef>
              <a:buClr>
                <a:srgbClr val="000000"/>
              </a:buClr>
              <a:buSzPts val="2800"/>
              <a:defRPr sz="2856"/>
            </a:pPr>
            <a:r>
              <a:t>Economics</a:t>
            </a:r>
            <a:endParaRPr sz="2351"/>
          </a:p>
          <a:p>
            <a:pPr lvl="2" marL="1035684" indent="-256920" defTabSz="1092403">
              <a:lnSpc>
                <a:spcPct val="100000"/>
              </a:lnSpc>
              <a:spcBef>
                <a:spcPts val="500"/>
              </a:spcBef>
              <a:buClr>
                <a:srgbClr val="000000"/>
              </a:buClr>
              <a:buSzPts val="2800"/>
              <a:defRPr sz="2856"/>
            </a:pPr>
            <a:r>
              <a:t>Inequality</a:t>
            </a:r>
          </a:p>
        </p:txBody>
      </p:sp>
      <p:sp>
        <p:nvSpPr>
          <p:cNvPr id="143" name="Shape 143"/>
          <p:cNvSpPr/>
          <p:nvPr/>
        </p:nvSpPr>
        <p:spPr>
          <a:xfrm>
            <a:off x="4289329" y="8553450"/>
            <a:ext cx="4426142" cy="2667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100"/>
            </a:lvl1pPr>
          </a:lstStyle>
          <a:p>
            <a:pPr/>
            <a:r>
              <a:t>Copyright © 2023 Carolina Academic Press, LLC. All rights reserved.</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5" name="Shape 145"/>
          <p:cNvSpPr/>
          <p:nvPr>
            <p:ph type="title"/>
          </p:nvPr>
        </p:nvSpPr>
        <p:spPr>
          <a:prstGeom prst="rect">
            <a:avLst/>
          </a:prstGeom>
        </p:spPr>
        <p:txBody>
          <a:bodyPr/>
          <a:lstStyle>
            <a:lvl1pPr algn="ctr"/>
          </a:lstStyle>
          <a:p>
            <a:pPr/>
            <a:r>
              <a:t>Historical Context Continued</a:t>
            </a:r>
          </a:p>
        </p:txBody>
      </p:sp>
      <p:sp>
        <p:nvSpPr>
          <p:cNvPr id="146" name="Shape 146"/>
          <p:cNvSpPr/>
          <p:nvPr>
            <p:ph type="body" idx="1"/>
          </p:nvPr>
        </p:nvSpPr>
        <p:spPr>
          <a:prstGeom prst="rect">
            <a:avLst/>
          </a:prstGeom>
        </p:spPr>
        <p:txBody>
          <a:bodyPr/>
          <a:lstStyle/>
          <a:p>
            <a:pPr marL="262908" indent="-251986" defTabSz="1118412">
              <a:lnSpc>
                <a:spcPct val="100000"/>
              </a:lnSpc>
              <a:spcBef>
                <a:spcPts val="0"/>
              </a:spcBef>
              <a:buClr>
                <a:srgbClr val="000000"/>
              </a:buClr>
              <a:buSzPts val="3200"/>
              <a:defRPr sz="3268"/>
            </a:pPr>
            <a:r>
              <a:t>By the 1980s, the incarceration rate was 275/100,000 residents; by 2010 it had almost doubled to 500/100,000 residents</a:t>
            </a:r>
          </a:p>
          <a:p>
            <a:pPr marL="262908" indent="-251986" defTabSz="1118412">
              <a:lnSpc>
                <a:spcPct val="100000"/>
              </a:lnSpc>
              <a:spcBef>
                <a:spcPts val="0"/>
              </a:spcBef>
              <a:buClr>
                <a:srgbClr val="000000"/>
              </a:buClr>
              <a:buSzPts val="3200"/>
              <a:defRPr sz="3268"/>
            </a:pPr>
            <a:r>
              <a:t>At this point, we started to see a decline and by 2019, incarceration rates were the lowest in 24 years at 419/100,000 residents</a:t>
            </a:r>
          </a:p>
          <a:p>
            <a:pPr lvl="1" marL="656100" indent="-251986" defTabSz="1118412">
              <a:lnSpc>
                <a:spcPct val="100000"/>
              </a:lnSpc>
              <a:spcBef>
                <a:spcPts val="0"/>
              </a:spcBef>
              <a:buClr>
                <a:srgbClr val="000000"/>
              </a:buClr>
              <a:buSzPts val="3200"/>
              <a:defRPr sz="3268"/>
            </a:pPr>
            <a:r>
              <a:t>17% drop since 2009 </a:t>
            </a:r>
            <a:endParaRPr sz="2924"/>
          </a:p>
          <a:p>
            <a:pPr marL="262908" indent="-251986" defTabSz="1118412">
              <a:lnSpc>
                <a:spcPct val="100000"/>
              </a:lnSpc>
              <a:spcBef>
                <a:spcPts val="0"/>
              </a:spcBef>
              <a:buClr>
                <a:srgbClr val="000000"/>
              </a:buClr>
              <a:buSzPts val="3200"/>
              <a:defRPr sz="3268"/>
            </a:pPr>
            <a:r>
              <a:t>Despite this drop, the U.S. still incarcerates at rates higher than any other westernized country </a:t>
            </a:r>
          </a:p>
        </p:txBody>
      </p:sp>
      <p:sp>
        <p:nvSpPr>
          <p:cNvPr id="147" name="Shape 147"/>
          <p:cNvSpPr/>
          <p:nvPr/>
        </p:nvSpPr>
        <p:spPr>
          <a:xfrm>
            <a:off x="4289329" y="8629650"/>
            <a:ext cx="4426142" cy="2667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100"/>
            </a:lvl1pPr>
          </a:lstStyle>
          <a:p>
            <a:pPr/>
            <a:r>
              <a:t>Copyright © 2023 Carolina Academic Press, LLC. All rights reserved.</a:t>
            </a: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9" name="Shape 149"/>
          <p:cNvSpPr/>
          <p:nvPr>
            <p:ph type="title"/>
          </p:nvPr>
        </p:nvSpPr>
        <p:spPr>
          <a:xfrm>
            <a:off x="887306" y="3042920"/>
            <a:ext cx="11216641" cy="3042922"/>
          </a:xfrm>
          <a:prstGeom prst="rect">
            <a:avLst/>
          </a:prstGeom>
        </p:spPr>
        <p:txBody>
          <a:bodyPr/>
          <a:lstStyle>
            <a:lvl1pPr defTabSz="1105408">
              <a:defRPr sz="7140"/>
            </a:lvl1pPr>
          </a:lstStyle>
          <a:p>
            <a:pPr/>
            <a:r>
              <a:t>How do we explain the meteoric rise in incarceration?</a:t>
            </a:r>
          </a:p>
        </p:txBody>
      </p:sp>
      <p:sp>
        <p:nvSpPr>
          <p:cNvPr id="150" name="Shape 150"/>
          <p:cNvSpPr/>
          <p:nvPr/>
        </p:nvSpPr>
        <p:spPr>
          <a:xfrm>
            <a:off x="4289329" y="8401050"/>
            <a:ext cx="4426142" cy="2667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100"/>
            </a:lvl1pPr>
          </a:lstStyle>
          <a:p>
            <a:pPr/>
            <a:r>
              <a:t>Copyright © 2023 Carolina Academic Press, LLC. All rights reserved.</a:t>
            </a:r>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2" name="Shape 152"/>
          <p:cNvSpPr/>
          <p:nvPr>
            <p:ph type="title"/>
          </p:nvPr>
        </p:nvSpPr>
        <p:spPr>
          <a:xfrm>
            <a:off x="380038" y="1684854"/>
            <a:ext cx="11216642" cy="1413936"/>
          </a:xfrm>
          <a:prstGeom prst="rect">
            <a:avLst/>
          </a:prstGeom>
        </p:spPr>
        <p:txBody>
          <a:bodyPr/>
          <a:lstStyle>
            <a:lvl1pPr algn="ctr"/>
          </a:lstStyle>
          <a:p>
            <a:pPr/>
            <a:r>
              <a:t>Sentencing</a:t>
            </a:r>
          </a:p>
        </p:txBody>
      </p:sp>
      <p:sp>
        <p:nvSpPr>
          <p:cNvPr id="153" name="Shape 153"/>
          <p:cNvSpPr/>
          <p:nvPr>
            <p:ph type="body" idx="1"/>
          </p:nvPr>
        </p:nvSpPr>
        <p:spPr>
          <a:xfrm>
            <a:off x="632101" y="2899927"/>
            <a:ext cx="11740597" cy="5991211"/>
          </a:xfrm>
          <a:prstGeom prst="rect">
            <a:avLst/>
          </a:prstGeom>
        </p:spPr>
        <p:txBody>
          <a:bodyPr/>
          <a:lstStyle/>
          <a:p>
            <a:pPr marL="212135" indent="-194647" defTabSz="895380">
              <a:lnSpc>
                <a:spcPct val="100000"/>
              </a:lnSpc>
              <a:spcBef>
                <a:spcPts val="0"/>
              </a:spcBef>
              <a:buClr>
                <a:srgbClr val="000000"/>
              </a:buClr>
              <a:buSzPts val="2500"/>
              <a:defRPr sz="2592"/>
            </a:pPr>
            <a:r>
              <a:t>One primary explanation for the increase in U.S. prison populations is a seismic shift in sentencing policy</a:t>
            </a:r>
          </a:p>
          <a:p>
            <a:pPr lvl="1" marL="528134" indent="-195864" defTabSz="895380">
              <a:lnSpc>
                <a:spcPct val="100000"/>
              </a:lnSpc>
              <a:spcBef>
                <a:spcPts val="0"/>
              </a:spcBef>
              <a:buClr>
                <a:srgbClr val="000000"/>
              </a:buClr>
              <a:buSzPts val="2200"/>
              <a:defRPr sz="2268"/>
            </a:pPr>
            <a:r>
              <a:t> Until the 1980s, the primary sentencing structure was indeterminate</a:t>
            </a:r>
          </a:p>
          <a:p>
            <a:pPr marL="212135" indent="-194647" defTabSz="895380">
              <a:lnSpc>
                <a:spcPct val="100000"/>
              </a:lnSpc>
              <a:spcBef>
                <a:spcPts val="0"/>
              </a:spcBef>
              <a:buClr>
                <a:srgbClr val="000000"/>
              </a:buClr>
              <a:buSzPts val="2500"/>
              <a:defRPr b="1" sz="2592"/>
            </a:pPr>
            <a:r>
              <a:t>Indeterminate Sentencing: </a:t>
            </a:r>
            <a:r>
              <a:rPr b="0"/>
              <a:t>Sentencing based on the assignment of a flexible incarceration term by the judge</a:t>
            </a:r>
          </a:p>
          <a:p>
            <a:pPr lvl="1" marL="528134" indent="-195864" defTabSz="895380">
              <a:lnSpc>
                <a:spcPct val="100000"/>
              </a:lnSpc>
              <a:spcBef>
                <a:spcPts val="0"/>
              </a:spcBef>
              <a:buClr>
                <a:srgbClr val="000000"/>
              </a:buClr>
              <a:buSzPts val="2200"/>
              <a:defRPr sz="2268"/>
            </a:pPr>
            <a:r>
              <a:t>Focused on the criminal, not the crime</a:t>
            </a:r>
          </a:p>
          <a:p>
            <a:pPr lvl="1" marL="528134" indent="-195864" defTabSz="895380">
              <a:lnSpc>
                <a:spcPct val="100000"/>
              </a:lnSpc>
              <a:spcBef>
                <a:spcPts val="0"/>
              </a:spcBef>
              <a:buClr>
                <a:srgbClr val="000000"/>
              </a:buClr>
              <a:buSzPts val="2200"/>
              <a:defRPr sz="2268"/>
            </a:pPr>
            <a:r>
              <a:t>Encouraged judicial discretion </a:t>
            </a:r>
          </a:p>
          <a:p>
            <a:pPr lvl="1" marL="528134" indent="-195864" defTabSz="895380">
              <a:lnSpc>
                <a:spcPct val="100000"/>
              </a:lnSpc>
              <a:spcBef>
                <a:spcPts val="0"/>
              </a:spcBef>
              <a:buClr>
                <a:srgbClr val="000000"/>
              </a:buClr>
              <a:buSzPts val="2200"/>
              <a:defRPr sz="2268"/>
            </a:pPr>
            <a:r>
              <a:t>Allowed for adjustment of time in prison based on good behavior and individualized treatment and case management</a:t>
            </a:r>
          </a:p>
          <a:p>
            <a:pPr lvl="1" marL="528134" indent="-195864" defTabSz="895380">
              <a:lnSpc>
                <a:spcPct val="100000"/>
              </a:lnSpc>
              <a:spcBef>
                <a:spcPts val="0"/>
              </a:spcBef>
              <a:buClr>
                <a:srgbClr val="000000"/>
              </a:buClr>
              <a:buSzPts val="2200"/>
              <a:defRPr sz="2268"/>
            </a:pPr>
            <a:r>
              <a:t>Judge assess a minimum sentence, but it is the parole board that makes the final determination about how long an offender spends in prison </a:t>
            </a:r>
          </a:p>
          <a:p>
            <a:pPr lvl="1" marL="528134" indent="-195864" defTabSz="895380">
              <a:lnSpc>
                <a:spcPct val="100000"/>
              </a:lnSpc>
              <a:spcBef>
                <a:spcPts val="0"/>
              </a:spcBef>
              <a:buClr>
                <a:srgbClr val="000000"/>
              </a:buClr>
              <a:buSzPts val="2200"/>
              <a:defRPr sz="2268"/>
            </a:pPr>
          </a:p>
          <a:p>
            <a:pPr lvl="1" marL="528134" indent="-195864" defTabSz="895380">
              <a:lnSpc>
                <a:spcPct val="100000"/>
              </a:lnSpc>
              <a:spcBef>
                <a:spcPts val="0"/>
              </a:spcBef>
              <a:buClr>
                <a:srgbClr val="000000"/>
              </a:buClr>
              <a:buSzPts val="2200"/>
              <a:defRPr sz="2268"/>
            </a:pPr>
          </a:p>
          <a:p>
            <a:pPr lvl="1" marL="528134" indent="-195864" defTabSz="895380">
              <a:lnSpc>
                <a:spcPct val="100000"/>
              </a:lnSpc>
              <a:spcBef>
                <a:spcPts val="0"/>
              </a:spcBef>
              <a:buClr>
                <a:srgbClr val="000000"/>
              </a:buClr>
              <a:buSzPts val="2200"/>
              <a:defRPr sz="2268"/>
            </a:pPr>
          </a:p>
          <a:p>
            <a:pPr lvl="1" marL="518807" indent="-186537" defTabSz="895380">
              <a:lnSpc>
                <a:spcPct val="100000"/>
              </a:lnSpc>
              <a:spcBef>
                <a:spcPts val="0"/>
              </a:spcBef>
              <a:buClr>
                <a:srgbClr val="000000"/>
              </a:buClr>
              <a:buSzPts val="1600"/>
              <a:defRPr sz="1620">
                <a:latin typeface="Times New Roman"/>
                <a:ea typeface="Times New Roman"/>
                <a:cs typeface="Times New Roman"/>
                <a:sym typeface="Times New Roman"/>
              </a:defRPr>
            </a:pPr>
            <a:r>
              <a:t>allow for adjustment of time in prison based on good behavior or any progress that offenders may make with respect to individualized treatment and case management (Walker, 1998). In an indeterminate sentencing schema, a judge assesses a minimum sentence, but it is the parole board — an administrative board — that makes the final determination about how long an offender spends in prison </a:t>
            </a:r>
          </a:p>
        </p:txBody>
      </p:sp>
      <p:sp>
        <p:nvSpPr>
          <p:cNvPr id="154" name="Shape 154"/>
          <p:cNvSpPr/>
          <p:nvPr/>
        </p:nvSpPr>
        <p:spPr>
          <a:xfrm>
            <a:off x="3775288" y="1418782"/>
            <a:ext cx="4426142" cy="266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100"/>
            </a:lvl1pPr>
          </a:lstStyle>
          <a:p>
            <a:pPr/>
            <a:r>
              <a:t>Copyright © 2023 Carolina Academic Press, LLC. All rights reserved.</a:t>
            </a:r>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6" name="Shape 156"/>
          <p:cNvSpPr/>
          <p:nvPr>
            <p:ph type="title"/>
          </p:nvPr>
        </p:nvSpPr>
        <p:spPr>
          <a:prstGeom prst="rect">
            <a:avLst/>
          </a:prstGeom>
        </p:spPr>
        <p:txBody>
          <a:bodyPr/>
          <a:lstStyle>
            <a:lvl1pPr algn="ctr"/>
          </a:lstStyle>
          <a:p>
            <a:pPr/>
            <a:r>
              <a:t>Sentencing Continued</a:t>
            </a:r>
          </a:p>
        </p:txBody>
      </p:sp>
      <p:sp>
        <p:nvSpPr>
          <p:cNvPr id="157" name="Shape 157"/>
          <p:cNvSpPr/>
          <p:nvPr>
            <p:ph type="body" idx="1"/>
          </p:nvPr>
        </p:nvSpPr>
        <p:spPr>
          <a:prstGeom prst="rect">
            <a:avLst/>
          </a:prstGeom>
        </p:spPr>
        <p:txBody>
          <a:bodyPr/>
          <a:lstStyle/>
          <a:p>
            <a:pPr marL="243948" indent="-223374" defTabSz="1053388">
              <a:lnSpc>
                <a:spcPct val="100000"/>
              </a:lnSpc>
              <a:spcBef>
                <a:spcPts val="1100"/>
              </a:spcBef>
              <a:buClr>
                <a:srgbClr val="000000"/>
              </a:buClr>
              <a:buSzPts val="3000"/>
              <a:defRPr b="1" sz="3078"/>
            </a:pPr>
            <a:r>
              <a:t>Determinate/Fixed Sentencing: </a:t>
            </a:r>
            <a:r>
              <a:rPr b="0"/>
              <a:t>Provides fixed terms of incarceration based on the nature and type of crime</a:t>
            </a:r>
            <a:endParaRPr b="0"/>
          </a:p>
          <a:p>
            <a:pPr lvl="1" marL="624077" indent="-233172" defTabSz="1053388">
              <a:lnSpc>
                <a:spcPct val="100000"/>
              </a:lnSpc>
              <a:spcBef>
                <a:spcPts val="500"/>
              </a:spcBef>
              <a:buClr>
                <a:srgbClr val="000000"/>
              </a:buClr>
              <a:buSzPts val="2700"/>
              <a:defRPr sz="2754"/>
            </a:pPr>
            <a:r>
              <a:t>Adopted in the 1980s in opposition to indeterminate sentences that were believed to be too lenient, not uniformly applied, and supportive of outmoded rehabilitative ideals </a:t>
            </a:r>
          </a:p>
          <a:p>
            <a:pPr lvl="1" marL="624077" indent="-233172" defTabSz="1053388">
              <a:lnSpc>
                <a:spcPct val="100000"/>
              </a:lnSpc>
              <a:spcBef>
                <a:spcPts val="0"/>
              </a:spcBef>
              <a:buClr>
                <a:srgbClr val="000000"/>
              </a:buClr>
              <a:buSzPts val="2700"/>
              <a:defRPr sz="2754"/>
            </a:pPr>
            <a:r>
              <a:t>Judges were given sentencing guidelines to follow</a:t>
            </a:r>
          </a:p>
          <a:p>
            <a:pPr lvl="2" marL="991666" indent="-230428" defTabSz="1053388">
              <a:lnSpc>
                <a:spcPct val="100000"/>
              </a:lnSpc>
              <a:spcBef>
                <a:spcPts val="0"/>
              </a:spcBef>
              <a:buClr>
                <a:srgbClr val="000000"/>
              </a:buClr>
              <a:buSzPts val="2200"/>
              <a:defRPr sz="2268"/>
            </a:pPr>
            <a:r>
              <a:t>If a judge sentenced outside of the guidelines, they needed to defend their decision</a:t>
            </a:r>
          </a:p>
          <a:p>
            <a:pPr lvl="1" marL="624077" indent="-233172" defTabSz="1053388">
              <a:lnSpc>
                <a:spcPct val="100000"/>
              </a:lnSpc>
              <a:spcBef>
                <a:spcPts val="0"/>
              </a:spcBef>
              <a:buClr>
                <a:srgbClr val="000000"/>
              </a:buClr>
              <a:buSzPts val="2700"/>
              <a:defRPr sz="2754"/>
            </a:pPr>
            <a:r>
              <a:t>A shift from discretionary sentencing guidelines</a:t>
            </a:r>
          </a:p>
          <a:p>
            <a:pPr lvl="2" marL="991666" indent="-230428" defTabSz="1053388">
              <a:lnSpc>
                <a:spcPct val="100000"/>
              </a:lnSpc>
              <a:spcBef>
                <a:spcPts val="0"/>
              </a:spcBef>
              <a:buClr>
                <a:srgbClr val="000000"/>
              </a:buClr>
              <a:buSzPts val="2200"/>
              <a:defRPr sz="2268"/>
            </a:pPr>
            <a:r>
              <a:t>The shift meant that the need for parole boards waned </a:t>
            </a:r>
          </a:p>
          <a:p>
            <a:pPr lvl="3" marL="1361998" indent="-230428" defTabSz="1053388">
              <a:lnSpc>
                <a:spcPct val="100000"/>
              </a:lnSpc>
              <a:spcBef>
                <a:spcPts val="0"/>
              </a:spcBef>
              <a:buClr>
                <a:srgbClr val="000000"/>
              </a:buClr>
              <a:buSzPts val="2200"/>
              <a:defRPr sz="2268"/>
            </a:pPr>
            <a:r>
              <a:t>Maine was among the first state to abolish parole in 1976</a:t>
            </a:r>
            <a:endParaRPr sz="1944"/>
          </a:p>
          <a:p>
            <a:pPr lvl="3" marL="1361998" indent="-230428" defTabSz="1053388">
              <a:lnSpc>
                <a:spcPct val="100000"/>
              </a:lnSpc>
              <a:spcBef>
                <a:spcPts val="0"/>
              </a:spcBef>
              <a:buClr>
                <a:srgbClr val="000000"/>
              </a:buClr>
              <a:buSzPts val="2200"/>
              <a:defRPr sz="2268"/>
            </a:pPr>
            <a:r>
              <a:t>The federal system abolished parole in 1987</a:t>
            </a:r>
          </a:p>
        </p:txBody>
      </p:sp>
      <p:sp>
        <p:nvSpPr>
          <p:cNvPr id="158" name="Shape 158"/>
          <p:cNvSpPr/>
          <p:nvPr/>
        </p:nvSpPr>
        <p:spPr>
          <a:xfrm>
            <a:off x="4289329" y="8515350"/>
            <a:ext cx="4426142" cy="2667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100"/>
            </a:lvl1pPr>
          </a:lstStyle>
          <a:p>
            <a:pPr/>
            <a:r>
              <a:t>Copyright © 2023 Carolina Academic Press, LLC. All rights reserved.</a:t>
            </a:r>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0" name="Shape 160"/>
          <p:cNvSpPr/>
          <p:nvPr>
            <p:ph type="title"/>
          </p:nvPr>
        </p:nvSpPr>
        <p:spPr>
          <a:xfrm>
            <a:off x="892940" y="1565908"/>
            <a:ext cx="11216643" cy="1413935"/>
          </a:xfrm>
          <a:prstGeom prst="rect">
            <a:avLst/>
          </a:prstGeom>
        </p:spPr>
        <p:txBody>
          <a:bodyPr/>
          <a:lstStyle>
            <a:lvl1pPr algn="ctr"/>
          </a:lstStyle>
          <a:p>
            <a:pPr/>
            <a:r>
              <a:t>Sentencing Continued</a:t>
            </a:r>
          </a:p>
        </p:txBody>
      </p:sp>
      <p:sp>
        <p:nvSpPr>
          <p:cNvPr id="161" name="Shape 161"/>
          <p:cNvSpPr/>
          <p:nvPr>
            <p:ph type="body" idx="1"/>
          </p:nvPr>
        </p:nvSpPr>
        <p:spPr>
          <a:xfrm>
            <a:off x="620206" y="2543191"/>
            <a:ext cx="11762110" cy="5991211"/>
          </a:xfrm>
          <a:prstGeom prst="rect">
            <a:avLst/>
          </a:prstGeom>
        </p:spPr>
        <p:txBody>
          <a:bodyPr/>
          <a:lstStyle/>
          <a:p>
            <a:pPr marL="268042" indent="-245436" defTabSz="1157427">
              <a:lnSpc>
                <a:spcPct val="100000"/>
              </a:lnSpc>
              <a:spcBef>
                <a:spcPts val="1200"/>
              </a:spcBef>
              <a:buClr>
                <a:srgbClr val="000000"/>
              </a:buClr>
              <a:buSzPts val="3300"/>
              <a:defRPr b="1" sz="3382"/>
            </a:pPr>
            <a:r>
              <a:t>Mandatory Minimum Sentences: </a:t>
            </a:r>
            <a:r>
              <a:rPr b="0"/>
              <a:t>Offenders are required to serve a minimum amount of time before being released</a:t>
            </a:r>
            <a:endParaRPr b="0"/>
          </a:p>
          <a:p>
            <a:pPr lvl="1" marL="685715" indent="-256201" defTabSz="1157427">
              <a:lnSpc>
                <a:spcPct val="100000"/>
              </a:lnSpc>
              <a:spcBef>
                <a:spcPts val="600"/>
              </a:spcBef>
              <a:buClr>
                <a:srgbClr val="000000"/>
              </a:buClr>
              <a:buSzPts val="3000"/>
              <a:defRPr sz="3026"/>
            </a:pPr>
            <a:r>
              <a:t>Made famous by John D. Rockefeller in his efforts to stop the flow of   drugs in New York </a:t>
            </a:r>
          </a:p>
          <a:p>
            <a:pPr lvl="2" marL="1089609" indent="-253187" defTabSz="1157427">
              <a:lnSpc>
                <a:spcPct val="100000"/>
              </a:lnSpc>
              <a:spcBef>
                <a:spcPts val="600"/>
              </a:spcBef>
              <a:buClr>
                <a:srgbClr val="000000"/>
              </a:buClr>
              <a:buSzPts val="2400"/>
              <a:defRPr sz="2492"/>
            </a:pPr>
            <a:r>
              <a:t>Proposed mandatory life sentences for those dealing or conspiring to sell heroin, LSD or other drugs</a:t>
            </a:r>
          </a:p>
          <a:p>
            <a:pPr lvl="2" marL="1089609" indent="-253187" defTabSz="1157427">
              <a:lnSpc>
                <a:spcPct val="100000"/>
              </a:lnSpc>
              <a:spcBef>
                <a:spcPts val="0"/>
              </a:spcBef>
              <a:buClr>
                <a:srgbClr val="000000"/>
              </a:buClr>
              <a:buSzPts val="2400"/>
              <a:defRPr sz="2492"/>
            </a:pPr>
            <a:r>
              <a:t>Resulted in unintended outcomes of serving long sentences for small crimes and differentially impacting small time drug dealers of color</a:t>
            </a:r>
          </a:p>
          <a:p>
            <a:pPr marL="268042" indent="-245436" defTabSz="1157427">
              <a:lnSpc>
                <a:spcPct val="100000"/>
              </a:lnSpc>
              <a:spcBef>
                <a:spcPts val="1200"/>
              </a:spcBef>
              <a:buClr>
                <a:srgbClr val="000000"/>
              </a:buClr>
              <a:buSzPts val="3300"/>
              <a:defRPr b="1" sz="3382"/>
            </a:pPr>
            <a:r>
              <a:t>Truth In Sentencing: </a:t>
            </a:r>
            <a:r>
              <a:rPr b="0"/>
              <a:t>Required 85% of a sentence to be served prior to release</a:t>
            </a:r>
            <a:endParaRPr b="0"/>
          </a:p>
          <a:p>
            <a:pPr lvl="1" marL="685715" indent="-256201" defTabSz="1157427">
              <a:lnSpc>
                <a:spcPct val="100000"/>
              </a:lnSpc>
              <a:spcBef>
                <a:spcPts val="0"/>
              </a:spcBef>
              <a:buClr>
                <a:srgbClr val="000000"/>
              </a:buClr>
              <a:buSzPts val="3000"/>
              <a:defRPr sz="3026"/>
            </a:pPr>
            <a:r>
              <a:t>Geared toward providing transparency to the public regarding the actual amount of time offenders served in prison </a:t>
            </a:r>
          </a:p>
        </p:txBody>
      </p:sp>
      <p:sp>
        <p:nvSpPr>
          <p:cNvPr id="162" name="Shape 162"/>
          <p:cNvSpPr/>
          <p:nvPr/>
        </p:nvSpPr>
        <p:spPr>
          <a:xfrm>
            <a:off x="4289329" y="8566150"/>
            <a:ext cx="4426142" cy="2667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100"/>
            </a:lvl1pPr>
          </a:lstStyle>
          <a:p>
            <a:pPr/>
            <a:r>
              <a:t>Copyright © 2023 Carolina Academic Press, LLC. All rights reserved.</a:t>
            </a:r>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4" name="Shape 164"/>
          <p:cNvSpPr/>
          <p:nvPr>
            <p:ph type="title"/>
          </p:nvPr>
        </p:nvSpPr>
        <p:spPr>
          <a:xfrm>
            <a:off x="572924" y="1644349"/>
            <a:ext cx="11216643" cy="1413936"/>
          </a:xfrm>
          <a:prstGeom prst="rect">
            <a:avLst/>
          </a:prstGeom>
        </p:spPr>
        <p:txBody>
          <a:bodyPr/>
          <a:lstStyle>
            <a:lvl1pPr algn="ctr"/>
          </a:lstStyle>
          <a:p>
            <a:pPr/>
            <a:r>
              <a:t>Politics</a:t>
            </a:r>
          </a:p>
        </p:txBody>
      </p:sp>
      <p:sp>
        <p:nvSpPr>
          <p:cNvPr id="165" name="Shape 165"/>
          <p:cNvSpPr/>
          <p:nvPr>
            <p:ph type="body" idx="1"/>
          </p:nvPr>
        </p:nvSpPr>
        <p:spPr>
          <a:xfrm>
            <a:off x="809826" y="2762571"/>
            <a:ext cx="11385148" cy="4641429"/>
          </a:xfrm>
          <a:prstGeom prst="rect">
            <a:avLst/>
          </a:prstGeom>
        </p:spPr>
        <p:txBody>
          <a:bodyPr/>
          <a:lstStyle/>
          <a:p>
            <a:pPr marL="234197" indent="-215207" defTabSz="972238">
              <a:spcBef>
                <a:spcPts val="0"/>
              </a:spcBef>
              <a:buClr>
                <a:srgbClr val="000000"/>
              </a:buClr>
              <a:buSzPts val="2800"/>
              <a:defRPr sz="2856"/>
            </a:pPr>
            <a:r>
              <a:t>Riots, Desegregation and The Civil Rights Movement of the 1960’s led to fear of violence and crime</a:t>
            </a:r>
          </a:p>
          <a:p>
            <a:pPr lvl="1" marL="563340" indent="-202548" defTabSz="972238">
              <a:spcBef>
                <a:spcPts val="400"/>
              </a:spcBef>
              <a:buClr>
                <a:srgbClr val="000000"/>
              </a:buClr>
              <a:buSzPts val="2300"/>
              <a:defRPr sz="2351"/>
            </a:pPr>
            <a:r>
              <a:t>Caused criminal justice decision making to become political</a:t>
            </a:r>
          </a:p>
          <a:p>
            <a:pPr lvl="1" marL="563340" indent="-202548" defTabSz="972238">
              <a:spcBef>
                <a:spcPts val="400"/>
              </a:spcBef>
              <a:buClr>
                <a:srgbClr val="000000"/>
              </a:buClr>
              <a:buSzPts val="2300"/>
              <a:defRPr sz="2351"/>
            </a:pPr>
            <a:r>
              <a:t>Lawmakers were instrumental in marshalling support for a shift from indeterminate to determinate sentencing and expanding the use of punishment to include </a:t>
            </a:r>
            <a:r>
              <a:rPr b="1"/>
              <a:t>additional funds for the building of more prisons, increasing community corrections capacity (i.e. parole) and encouraging the creation of additional collateral consequences to incarceration</a:t>
            </a:r>
            <a:endParaRPr b="1"/>
          </a:p>
          <a:p>
            <a:pPr marL="234197" indent="-215207" defTabSz="972238">
              <a:spcBef>
                <a:spcPts val="900"/>
              </a:spcBef>
              <a:buClr>
                <a:srgbClr val="000000"/>
              </a:buClr>
              <a:buSzPts val="2800"/>
              <a:defRPr sz="2856"/>
            </a:pPr>
            <a:r>
              <a:t>Census</a:t>
            </a:r>
          </a:p>
          <a:p>
            <a:pPr lvl="1" marL="563340" indent="-202548" defTabSz="972238">
              <a:spcBef>
                <a:spcPts val="400"/>
              </a:spcBef>
              <a:buClr>
                <a:srgbClr val="000000"/>
              </a:buClr>
              <a:buSzPts val="2300"/>
              <a:defRPr sz="2351"/>
            </a:pPr>
            <a:r>
              <a:t>Politicization of crime impacted census counts and political representation</a:t>
            </a:r>
          </a:p>
          <a:p>
            <a:pPr lvl="1" marL="563340" indent="-202548" defTabSz="972238">
              <a:spcBef>
                <a:spcPts val="400"/>
              </a:spcBef>
              <a:buClr>
                <a:srgbClr val="000000"/>
              </a:buClr>
              <a:buSzPts val="2300"/>
              <a:defRPr sz="2351"/>
            </a:pPr>
            <a:r>
              <a:t>Where offenders are placed has an affect on how the census plays out</a:t>
            </a:r>
          </a:p>
          <a:p>
            <a:pPr lvl="2" marL="911473" indent="-227868" defTabSz="972238">
              <a:spcBef>
                <a:spcPts val="400"/>
              </a:spcBef>
              <a:buClr>
                <a:srgbClr val="000000"/>
              </a:buClr>
              <a:buSzPts val="2300"/>
              <a:defRPr sz="2351"/>
            </a:pPr>
            <a:r>
              <a:t>Allocations of federal funds are based off the census count</a:t>
            </a:r>
          </a:p>
        </p:txBody>
      </p:sp>
      <p:sp>
        <p:nvSpPr>
          <p:cNvPr id="166" name="Shape 166"/>
          <p:cNvSpPr/>
          <p:nvPr/>
        </p:nvSpPr>
        <p:spPr>
          <a:xfrm>
            <a:off x="4289329" y="8515350"/>
            <a:ext cx="4426142" cy="2667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100"/>
            </a:lvl1pPr>
          </a:lstStyle>
          <a:p>
            <a:pPr/>
            <a:r>
              <a:t>Copyright © 2023 Carolina Academic Press, LLC. All rights reserved.</a:t>
            </a:r>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8" name="Shape 168"/>
          <p:cNvSpPr/>
          <p:nvPr>
            <p:ph type="title"/>
          </p:nvPr>
        </p:nvSpPr>
        <p:spPr>
          <a:xfrm>
            <a:off x="668080" y="1493296"/>
            <a:ext cx="11216643" cy="1413935"/>
          </a:xfrm>
          <a:prstGeom prst="rect">
            <a:avLst/>
          </a:prstGeom>
        </p:spPr>
        <p:txBody>
          <a:bodyPr/>
          <a:lstStyle>
            <a:lvl1pPr algn="ctr"/>
          </a:lstStyle>
          <a:p>
            <a:pPr/>
            <a:r>
              <a:t>War on Drugs</a:t>
            </a:r>
          </a:p>
        </p:txBody>
      </p:sp>
      <p:sp>
        <p:nvSpPr>
          <p:cNvPr id="169" name="Shape 169"/>
          <p:cNvSpPr/>
          <p:nvPr>
            <p:ph type="body" idx="1"/>
          </p:nvPr>
        </p:nvSpPr>
        <p:spPr>
          <a:xfrm>
            <a:off x="894079" y="2685091"/>
            <a:ext cx="11216642" cy="4641428"/>
          </a:xfrm>
          <a:prstGeom prst="rect">
            <a:avLst/>
          </a:prstGeom>
        </p:spPr>
        <p:txBody>
          <a:bodyPr/>
          <a:lstStyle/>
          <a:p>
            <a:pPr marL="199471" indent="-183027" defTabSz="841929">
              <a:spcBef>
                <a:spcPts val="0"/>
              </a:spcBef>
              <a:buClr>
                <a:srgbClr val="000000"/>
              </a:buClr>
              <a:buSzPts val="2400"/>
              <a:defRPr sz="2496"/>
            </a:pPr>
            <a:r>
              <a:t>Nixon dubbed drugs a serious national threat leading to the creation of the Comprehensive Drug Abuse Prevention and Control Act (1970)</a:t>
            </a:r>
          </a:p>
          <a:p>
            <a:pPr lvl="1" marL="492452" indent="-180017" defTabSz="841929">
              <a:spcBef>
                <a:spcPts val="400"/>
              </a:spcBef>
              <a:buClr>
                <a:srgbClr val="000000"/>
              </a:buClr>
              <a:buSzPts val="2000"/>
              <a:defRPr sz="2027"/>
            </a:pPr>
            <a:r>
              <a:t>Led to the creation of the Drug Enforcement Agency (DEA)</a:t>
            </a:r>
          </a:p>
          <a:p>
            <a:pPr marL="199471" indent="-183027" defTabSz="841929">
              <a:spcBef>
                <a:spcPts val="800"/>
              </a:spcBef>
              <a:buClr>
                <a:srgbClr val="000000"/>
              </a:buClr>
              <a:buSzPts val="2400"/>
              <a:defRPr sz="2496"/>
            </a:pPr>
            <a:r>
              <a:t>The “War on Drugs” had considerable impact on the expansion of prison populations</a:t>
            </a:r>
          </a:p>
          <a:p>
            <a:pPr lvl="1" marL="492452" indent="-180017" defTabSz="841929">
              <a:spcBef>
                <a:spcPts val="800"/>
              </a:spcBef>
              <a:buClr>
                <a:srgbClr val="000000"/>
              </a:buClr>
              <a:buSzPts val="2000"/>
              <a:defRPr sz="2027"/>
            </a:pPr>
            <a:r>
              <a:t>Incarceration rates for drug crimes increased 930% between 1980 and 2001</a:t>
            </a:r>
          </a:p>
          <a:p>
            <a:pPr lvl="1" marL="492452" indent="-180017" defTabSz="841929">
              <a:spcBef>
                <a:spcPts val="800"/>
              </a:spcBef>
              <a:buClr>
                <a:srgbClr val="000000"/>
              </a:buClr>
              <a:buSzPts val="2000"/>
              <a:defRPr sz="2027"/>
            </a:pPr>
            <a:r>
              <a:t>It disproportionately impacted minority communities</a:t>
            </a:r>
          </a:p>
          <a:p>
            <a:pPr lvl="2" marL="789308" indent="-180882" defTabSz="841929">
              <a:spcBef>
                <a:spcPts val="800"/>
              </a:spcBef>
              <a:buClr>
                <a:srgbClr val="000000"/>
              </a:buClr>
              <a:buSzPts val="1700"/>
              <a:defRPr sz="1716"/>
            </a:pPr>
            <a:r>
              <a:t>Police proactively enforced drug crimes in large, urban inner cities</a:t>
            </a:r>
          </a:p>
          <a:p>
            <a:pPr lvl="2" marL="789308" indent="-180882" defTabSz="841929">
              <a:spcBef>
                <a:spcPts val="800"/>
              </a:spcBef>
              <a:buClr>
                <a:srgbClr val="000000"/>
              </a:buClr>
              <a:buSzPts val="1700"/>
              <a:defRPr sz="1716"/>
            </a:pPr>
            <a:r>
              <a:t>Crack cocaine offenses received harsher punishments</a:t>
            </a:r>
          </a:p>
          <a:p>
            <a:pPr marL="199471" indent="-183027" defTabSz="841929">
              <a:spcBef>
                <a:spcPts val="800"/>
              </a:spcBef>
              <a:buClr>
                <a:srgbClr val="000000"/>
              </a:buClr>
              <a:buSzPts val="2400"/>
              <a:defRPr sz="2496"/>
            </a:pPr>
            <a:r>
              <a:t>U.S. drug abuse violations still lead in arrests despite softening views on drug crimes and the legalization of cannabis in many states</a:t>
            </a:r>
          </a:p>
          <a:p>
            <a:pPr lvl="1" marL="492452" indent="-180017" defTabSz="841929">
              <a:spcBef>
                <a:spcPts val="800"/>
              </a:spcBef>
              <a:buClr>
                <a:srgbClr val="000000"/>
              </a:buClr>
              <a:buSzPts val="2000"/>
              <a:defRPr sz="2027"/>
            </a:pPr>
            <a:r>
              <a:t>In 2019, there were more than 1.5 million drug violation arrests </a:t>
            </a:r>
          </a:p>
        </p:txBody>
      </p:sp>
      <p:sp>
        <p:nvSpPr>
          <p:cNvPr id="170" name="Shape 170"/>
          <p:cNvSpPr/>
          <p:nvPr/>
        </p:nvSpPr>
        <p:spPr>
          <a:xfrm>
            <a:off x="4289329" y="8489950"/>
            <a:ext cx="4426142" cy="2667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100"/>
            </a:lvl1pPr>
          </a:lstStyle>
          <a:p>
            <a:pPr/>
            <a:r>
              <a:t>Copyright © 2023 Carolina Academic Press, LLC. All rights reserved.</a:t>
            </a:r>
          </a:p>
        </p:txBody>
      </p:sp>
    </p:spTree>
  </p:cSld>
  <p:clrMapOvr>
    <a:masterClrMapping/>
  </p:clrMapOvr>
  <p:transition xmlns:p14="http://schemas.microsoft.com/office/powerpoint/2010/main" spd="med" advClick="1" p14:dur="1000"/>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