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3"/>
  </p:notesMasterIdLst>
  <p:sldIdLst>
    <p:sldId id="257" r:id="rId2"/>
    <p:sldId id="258" r:id="rId3"/>
    <p:sldId id="259" r:id="rId4"/>
    <p:sldId id="260" r:id="rId5"/>
    <p:sldId id="261" r:id="rId6"/>
    <p:sldId id="262" r:id="rId7"/>
    <p:sldId id="263" r:id="rId8"/>
    <p:sldId id="264" r:id="rId9"/>
    <p:sldId id="265" r:id="rId10"/>
    <p:sldId id="266" r:id="rId11"/>
    <p:sldId id="256"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1"/>
    <p:restoredTop sz="94674"/>
  </p:normalViewPr>
  <p:slideViewPr>
    <p:cSldViewPr snapToGrid="0" snapToObjects="1">
      <p:cViewPr varScale="1">
        <p:scale>
          <a:sx n="131" d="100"/>
          <a:sy n="131" d="100"/>
        </p:scale>
        <p:origin x="376"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notesMaster" Target="notesMasters/notesMaster1.xml"/><Relationship Id="rId14" Type="http://schemas.openxmlformats.org/officeDocument/2006/relationships/presProps" Target="presProps.xml"/><Relationship Id="rId15" Type="http://schemas.openxmlformats.org/officeDocument/2006/relationships/viewProps" Target="viewProps.xml"/><Relationship Id="rId16" Type="http://schemas.openxmlformats.org/officeDocument/2006/relationships/theme" Target="theme/theme1.xml"/><Relationship Id="rId1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27B190D-817B-AB48-91E1-91FEB2C7EEF4}" type="datetimeFigureOut">
              <a:rPr lang="en-US" smtClean="0"/>
              <a:t>7/8/21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F0C66C3-E571-9348-B146-424F8C10084B}" type="slidenum">
              <a:rPr lang="en-US" smtClean="0"/>
              <a:t>‹#›</a:t>
            </a:fld>
            <a:endParaRPr lang="en-US"/>
          </a:p>
        </p:txBody>
      </p:sp>
    </p:spTree>
    <p:extLst>
      <p:ext uri="{BB962C8B-B14F-4D97-AF65-F5344CB8AC3E}">
        <p14:creationId xmlns:p14="http://schemas.microsoft.com/office/powerpoint/2010/main" val="8350589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F0C66C3-E571-9348-B146-424F8C10084B}" type="slidenum">
              <a:rPr lang="en-US" smtClean="0"/>
              <a:t>10</a:t>
            </a:fld>
            <a:endParaRPr lang="en-US"/>
          </a:p>
        </p:txBody>
      </p:sp>
    </p:spTree>
    <p:extLst>
      <p:ext uri="{BB962C8B-B14F-4D97-AF65-F5344CB8AC3E}">
        <p14:creationId xmlns:p14="http://schemas.microsoft.com/office/powerpoint/2010/main" val="10298033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DFD3745A-F005-A544-B84C-8D33D560A33C}" type="datetime1">
              <a:rPr lang="en-US" smtClean="0"/>
              <a:t>7/8/21</a:t>
            </a:fld>
            <a:endParaRPr lang="en-US"/>
          </a:p>
        </p:txBody>
      </p:sp>
      <p:sp>
        <p:nvSpPr>
          <p:cNvPr id="5" name="Footer Placeholder 4"/>
          <p:cNvSpPr>
            <a:spLocks noGrp="1"/>
          </p:cNvSpPr>
          <p:nvPr>
            <p:ph type="ftr" sz="quarter" idx="11"/>
          </p:nvPr>
        </p:nvSpPr>
        <p:spPr/>
        <p:txBody>
          <a:bodyPr/>
          <a:lstStyle/>
          <a:p>
            <a:r>
              <a:rPr lang="en-US" smtClean="0"/>
              <a:t>Copyright © 2021 Carolina Academic Press, LLC. All rights reserved.</a:t>
            </a:r>
            <a:endParaRPr lang="en-US"/>
          </a:p>
        </p:txBody>
      </p:sp>
      <p:sp>
        <p:nvSpPr>
          <p:cNvPr id="6" name="Slide Number Placeholder 5"/>
          <p:cNvSpPr>
            <a:spLocks noGrp="1"/>
          </p:cNvSpPr>
          <p:nvPr>
            <p:ph type="sldNum" sz="quarter" idx="12"/>
          </p:nvPr>
        </p:nvSpPr>
        <p:spPr/>
        <p:txBody>
          <a:bodyPr/>
          <a:lstStyle/>
          <a:p>
            <a:fld id="{0D89982A-2441-3048-A11B-F5EB0A4DB249}"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EDF6333-E758-4345-A0AF-CA4A84B3FDA4}" type="datetime1">
              <a:rPr lang="en-US" smtClean="0"/>
              <a:t>7/8/21</a:t>
            </a:fld>
            <a:endParaRPr lang="en-US"/>
          </a:p>
        </p:txBody>
      </p:sp>
      <p:sp>
        <p:nvSpPr>
          <p:cNvPr id="5" name="Footer Placeholder 4"/>
          <p:cNvSpPr>
            <a:spLocks noGrp="1"/>
          </p:cNvSpPr>
          <p:nvPr>
            <p:ph type="ftr" sz="quarter" idx="11"/>
          </p:nvPr>
        </p:nvSpPr>
        <p:spPr/>
        <p:txBody>
          <a:bodyPr/>
          <a:lstStyle/>
          <a:p>
            <a:r>
              <a:rPr lang="en-US" smtClean="0"/>
              <a:t>Copyright © 2021 Carolina Academic Press, LLC. All rights reserved.</a:t>
            </a:r>
            <a:endParaRPr lang="en-US"/>
          </a:p>
        </p:txBody>
      </p:sp>
      <p:sp>
        <p:nvSpPr>
          <p:cNvPr id="6" name="Slide Number Placeholder 5"/>
          <p:cNvSpPr>
            <a:spLocks noGrp="1"/>
          </p:cNvSpPr>
          <p:nvPr>
            <p:ph type="sldNum" sz="quarter" idx="12"/>
          </p:nvPr>
        </p:nvSpPr>
        <p:spPr/>
        <p:txBody>
          <a:bodyPr/>
          <a:lstStyle/>
          <a:p>
            <a:fld id="{0D89982A-2441-3048-A11B-F5EB0A4DB249}" type="slidenum">
              <a:rPr lang="en-US" smtClean="0"/>
              <a:t>‹#›</a:t>
            </a:fld>
            <a:endParaRPr lang="en-US"/>
          </a:p>
        </p:txBody>
      </p:sp>
    </p:spTree>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687AE45-EC11-7A42-8799-CD2F82E202D4}" type="datetime1">
              <a:rPr lang="en-US" smtClean="0"/>
              <a:t>7/8/21</a:t>
            </a:fld>
            <a:endParaRPr lang="en-US"/>
          </a:p>
        </p:txBody>
      </p:sp>
      <p:sp>
        <p:nvSpPr>
          <p:cNvPr id="5" name="Footer Placeholder 4"/>
          <p:cNvSpPr>
            <a:spLocks noGrp="1"/>
          </p:cNvSpPr>
          <p:nvPr>
            <p:ph type="ftr" sz="quarter" idx="11"/>
          </p:nvPr>
        </p:nvSpPr>
        <p:spPr/>
        <p:txBody>
          <a:bodyPr/>
          <a:lstStyle/>
          <a:p>
            <a:r>
              <a:rPr lang="en-US" smtClean="0"/>
              <a:t>Copyright © 2021 Carolina Academic Press, LLC. All rights reserved.</a:t>
            </a:r>
            <a:endParaRPr lang="en-US"/>
          </a:p>
        </p:txBody>
      </p:sp>
      <p:sp>
        <p:nvSpPr>
          <p:cNvPr id="6" name="Slide Number Placeholder 5"/>
          <p:cNvSpPr>
            <a:spLocks noGrp="1"/>
          </p:cNvSpPr>
          <p:nvPr>
            <p:ph type="sldNum" sz="quarter" idx="12"/>
          </p:nvPr>
        </p:nvSpPr>
        <p:spPr/>
        <p:txBody>
          <a:bodyPr/>
          <a:lstStyle/>
          <a:p>
            <a:fld id="{0D89982A-2441-3048-A11B-F5EB0A4DB249}" type="slidenum">
              <a:rPr lang="en-US" smtClean="0"/>
              <a:t>‹#›</a:t>
            </a:fld>
            <a:endParaRPr lang="en-US"/>
          </a:p>
        </p:txBody>
      </p:sp>
    </p:spTree>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E5EBBCD-A8CC-A94F-BE8C-F4111DCD5ED5}" type="datetime1">
              <a:rPr lang="en-US" smtClean="0"/>
              <a:t>7/8/21</a:t>
            </a:fld>
            <a:endParaRPr lang="en-US"/>
          </a:p>
        </p:txBody>
      </p:sp>
      <p:sp>
        <p:nvSpPr>
          <p:cNvPr id="5" name="Footer Placeholder 4"/>
          <p:cNvSpPr>
            <a:spLocks noGrp="1"/>
          </p:cNvSpPr>
          <p:nvPr>
            <p:ph type="ftr" sz="quarter" idx="11"/>
          </p:nvPr>
        </p:nvSpPr>
        <p:spPr/>
        <p:txBody>
          <a:bodyPr/>
          <a:lstStyle/>
          <a:p>
            <a:r>
              <a:rPr lang="en-US" smtClean="0"/>
              <a:t>Copyright © 2021 Carolina Academic Press, LLC. All rights reserved.</a:t>
            </a:r>
            <a:endParaRPr lang="en-US"/>
          </a:p>
        </p:txBody>
      </p:sp>
      <p:sp>
        <p:nvSpPr>
          <p:cNvPr id="6" name="Slide Number Placeholder 5"/>
          <p:cNvSpPr>
            <a:spLocks noGrp="1"/>
          </p:cNvSpPr>
          <p:nvPr>
            <p:ph type="sldNum" sz="quarter" idx="12"/>
          </p:nvPr>
        </p:nvSpPr>
        <p:spPr/>
        <p:txBody>
          <a:bodyPr/>
          <a:lstStyle/>
          <a:p>
            <a:fld id="{0D89982A-2441-3048-A11B-F5EB0A4DB249}" type="slidenum">
              <a:rPr lang="en-US" smtClean="0"/>
              <a:t>‹#›</a:t>
            </a:fld>
            <a:endParaRPr lang="en-US"/>
          </a:p>
        </p:txBody>
      </p:sp>
    </p:spTree>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61C1CC3-F8E6-2642-8BDF-CC93C81829AE}" type="datetime1">
              <a:rPr lang="en-US" smtClean="0"/>
              <a:t>7/8/21</a:t>
            </a:fld>
            <a:endParaRPr lang="en-US"/>
          </a:p>
        </p:txBody>
      </p:sp>
      <p:sp>
        <p:nvSpPr>
          <p:cNvPr id="5" name="Footer Placeholder 4"/>
          <p:cNvSpPr>
            <a:spLocks noGrp="1"/>
          </p:cNvSpPr>
          <p:nvPr>
            <p:ph type="ftr" sz="quarter" idx="11"/>
          </p:nvPr>
        </p:nvSpPr>
        <p:spPr/>
        <p:txBody>
          <a:bodyPr/>
          <a:lstStyle/>
          <a:p>
            <a:r>
              <a:rPr lang="en-US" smtClean="0"/>
              <a:t>Copyright © 2021 Carolina Academic Press, LLC. All rights reserved.</a:t>
            </a:r>
            <a:endParaRPr lang="en-US"/>
          </a:p>
        </p:txBody>
      </p:sp>
      <p:sp>
        <p:nvSpPr>
          <p:cNvPr id="6" name="Slide Number Placeholder 5"/>
          <p:cNvSpPr>
            <a:spLocks noGrp="1"/>
          </p:cNvSpPr>
          <p:nvPr>
            <p:ph type="sldNum" sz="quarter" idx="12"/>
          </p:nvPr>
        </p:nvSpPr>
        <p:spPr/>
        <p:txBody>
          <a:bodyPr/>
          <a:lstStyle/>
          <a:p>
            <a:fld id="{0D89982A-2441-3048-A11B-F5EB0A4DB249}"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2D3AA7B7-C3D5-1243-9B8B-5BC8B7D8A778}" type="datetime1">
              <a:rPr lang="en-US" smtClean="0"/>
              <a:t>7/8/21</a:t>
            </a:fld>
            <a:endParaRPr lang="en-US"/>
          </a:p>
        </p:txBody>
      </p:sp>
      <p:sp>
        <p:nvSpPr>
          <p:cNvPr id="6" name="Footer Placeholder 5"/>
          <p:cNvSpPr>
            <a:spLocks noGrp="1"/>
          </p:cNvSpPr>
          <p:nvPr>
            <p:ph type="ftr" sz="quarter" idx="11"/>
          </p:nvPr>
        </p:nvSpPr>
        <p:spPr/>
        <p:txBody>
          <a:bodyPr/>
          <a:lstStyle/>
          <a:p>
            <a:r>
              <a:rPr lang="en-US" smtClean="0"/>
              <a:t>Copyright © 2021 Carolina Academic Press, LLC. All rights reserved.</a:t>
            </a:r>
            <a:endParaRPr lang="en-US"/>
          </a:p>
        </p:txBody>
      </p:sp>
      <p:sp>
        <p:nvSpPr>
          <p:cNvPr id="7" name="Slide Number Placeholder 6"/>
          <p:cNvSpPr>
            <a:spLocks noGrp="1"/>
          </p:cNvSpPr>
          <p:nvPr>
            <p:ph type="sldNum" sz="quarter" idx="12"/>
          </p:nvPr>
        </p:nvSpPr>
        <p:spPr/>
        <p:txBody>
          <a:bodyPr/>
          <a:lstStyle/>
          <a:p>
            <a:fld id="{0D89982A-2441-3048-A11B-F5EB0A4DB249}" type="slidenum">
              <a:rPr lang="en-US" smtClean="0"/>
              <a:t>‹#›</a:t>
            </a:fld>
            <a:endParaRPr lang="en-US"/>
          </a:p>
        </p:txBody>
      </p:sp>
    </p:spTree>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F369417-60EF-504F-91BB-95AC019FA269}" type="datetime1">
              <a:rPr lang="en-US" smtClean="0"/>
              <a:t>7/8/21</a:t>
            </a:fld>
            <a:endParaRPr lang="en-US"/>
          </a:p>
        </p:txBody>
      </p:sp>
      <p:sp>
        <p:nvSpPr>
          <p:cNvPr id="8" name="Footer Placeholder 7"/>
          <p:cNvSpPr>
            <a:spLocks noGrp="1"/>
          </p:cNvSpPr>
          <p:nvPr>
            <p:ph type="ftr" sz="quarter" idx="11"/>
          </p:nvPr>
        </p:nvSpPr>
        <p:spPr/>
        <p:txBody>
          <a:bodyPr/>
          <a:lstStyle/>
          <a:p>
            <a:r>
              <a:rPr lang="en-US" smtClean="0"/>
              <a:t>Copyright © 2021 Carolina Academic Press, LLC. All rights reserved.</a:t>
            </a:r>
            <a:endParaRPr lang="en-US"/>
          </a:p>
        </p:txBody>
      </p:sp>
      <p:sp>
        <p:nvSpPr>
          <p:cNvPr id="9" name="Slide Number Placeholder 8"/>
          <p:cNvSpPr>
            <a:spLocks noGrp="1"/>
          </p:cNvSpPr>
          <p:nvPr>
            <p:ph type="sldNum" sz="quarter" idx="12"/>
          </p:nvPr>
        </p:nvSpPr>
        <p:spPr/>
        <p:txBody>
          <a:bodyPr/>
          <a:lstStyle/>
          <a:p>
            <a:fld id="{0D89982A-2441-3048-A11B-F5EB0A4DB249}" type="slidenum">
              <a:rPr lang="en-US" smtClean="0"/>
              <a:t>‹#›</a:t>
            </a:fld>
            <a:endParaRPr lang="en-US"/>
          </a:p>
        </p:txBody>
      </p:sp>
    </p:spTree>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FB429B7B-D770-B447-A99B-5BB6F6DC6D3C}" type="datetime1">
              <a:rPr lang="en-US" smtClean="0"/>
              <a:t>7/8/21</a:t>
            </a:fld>
            <a:endParaRPr lang="en-US"/>
          </a:p>
        </p:txBody>
      </p:sp>
      <p:sp>
        <p:nvSpPr>
          <p:cNvPr id="4" name="Footer Placeholder 3"/>
          <p:cNvSpPr>
            <a:spLocks noGrp="1"/>
          </p:cNvSpPr>
          <p:nvPr>
            <p:ph type="ftr" sz="quarter" idx="11"/>
          </p:nvPr>
        </p:nvSpPr>
        <p:spPr/>
        <p:txBody>
          <a:bodyPr/>
          <a:lstStyle/>
          <a:p>
            <a:r>
              <a:rPr lang="en-US" smtClean="0"/>
              <a:t>Copyright © 2021 Carolina Academic Press, LLC. All rights reserved.</a:t>
            </a:r>
            <a:endParaRPr lang="en-US"/>
          </a:p>
        </p:txBody>
      </p:sp>
      <p:sp>
        <p:nvSpPr>
          <p:cNvPr id="5" name="Slide Number Placeholder 4"/>
          <p:cNvSpPr>
            <a:spLocks noGrp="1"/>
          </p:cNvSpPr>
          <p:nvPr>
            <p:ph type="sldNum" sz="quarter" idx="12"/>
          </p:nvPr>
        </p:nvSpPr>
        <p:spPr/>
        <p:txBody>
          <a:bodyPr/>
          <a:lstStyle/>
          <a:p>
            <a:fld id="{0D89982A-2441-3048-A11B-F5EB0A4DB249}" type="slidenum">
              <a:rPr lang="en-US" smtClean="0"/>
              <a:t>‹#›</a:t>
            </a:fld>
            <a:endParaRPr lang="en-US"/>
          </a:p>
        </p:txBody>
      </p:sp>
    </p:spTree>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5B6294AC-5F62-BB4D-B63B-06C4107AE170}" type="datetime1">
              <a:rPr lang="en-US" smtClean="0"/>
              <a:t>7/8/21</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r>
              <a:rPr lang="en-US" smtClean="0"/>
              <a:t>Copyright © 2021 Carolina Academic Press, LLC. All rights reserved.</a:t>
            </a:r>
            <a:endParaRPr lang="en-US"/>
          </a:p>
        </p:txBody>
      </p:sp>
      <p:sp>
        <p:nvSpPr>
          <p:cNvPr id="9" name="Slide Number Placeholder 8"/>
          <p:cNvSpPr>
            <a:spLocks noGrp="1"/>
          </p:cNvSpPr>
          <p:nvPr>
            <p:ph type="sldNum" sz="quarter" idx="12"/>
          </p:nvPr>
        </p:nvSpPr>
        <p:spPr/>
        <p:txBody>
          <a:bodyPr/>
          <a:lstStyle/>
          <a:p>
            <a:fld id="{0D89982A-2441-3048-A11B-F5EB0A4DB249}" type="slidenum">
              <a:rPr lang="en-US" smtClean="0"/>
              <a:t>‹#›</a:t>
            </a:fld>
            <a:endParaRPr lang="en-US"/>
          </a:p>
        </p:txBody>
      </p:sp>
    </p:spTree>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6CE43899-175F-9642-A2EA-A89DF1391FDE}" type="datetime1">
              <a:rPr lang="en-US" smtClean="0"/>
              <a:t>7/8/21</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r>
              <a:rPr lang="en-US" smtClean="0"/>
              <a:t>Copyright © 2021 Carolina Academic Press, LLC. All rights reserved.</a:t>
            </a:r>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0D89982A-2441-3048-A11B-F5EB0A4DB249}" type="slidenum">
              <a:rPr lang="en-US" smtClean="0"/>
              <a:t>‹#›</a:t>
            </a:fld>
            <a:endParaRPr lang="en-US"/>
          </a:p>
        </p:txBody>
      </p:sp>
    </p:spTree>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6011876-2D73-F644-BEE3-F9E6A65F666E}" type="datetime1">
              <a:rPr lang="en-US" smtClean="0"/>
              <a:t>7/8/21</a:t>
            </a:fld>
            <a:endParaRPr lang="en-US"/>
          </a:p>
        </p:txBody>
      </p:sp>
      <p:sp>
        <p:nvSpPr>
          <p:cNvPr id="6" name="Footer Placeholder 5"/>
          <p:cNvSpPr>
            <a:spLocks noGrp="1"/>
          </p:cNvSpPr>
          <p:nvPr>
            <p:ph type="ftr" sz="quarter" idx="11"/>
          </p:nvPr>
        </p:nvSpPr>
        <p:spPr/>
        <p:txBody>
          <a:bodyPr/>
          <a:lstStyle/>
          <a:p>
            <a:r>
              <a:rPr lang="en-US" smtClean="0"/>
              <a:t>Copyright © 2021 Carolina Academic Press, LLC. All rights reserved.</a:t>
            </a:r>
            <a:endParaRPr lang="en-US"/>
          </a:p>
        </p:txBody>
      </p:sp>
      <p:sp>
        <p:nvSpPr>
          <p:cNvPr id="7" name="Slide Number Placeholder 6"/>
          <p:cNvSpPr>
            <a:spLocks noGrp="1"/>
          </p:cNvSpPr>
          <p:nvPr>
            <p:ph type="sldNum" sz="quarter" idx="12"/>
          </p:nvPr>
        </p:nvSpPr>
        <p:spPr/>
        <p:txBody>
          <a:bodyPr/>
          <a:lstStyle/>
          <a:p>
            <a:fld id="{0D89982A-2441-3048-A11B-F5EB0A4DB249}" type="slidenum">
              <a:rPr lang="en-US" smtClean="0"/>
              <a:t>‹#›</a:t>
            </a:fld>
            <a:endParaRPr lang="en-US"/>
          </a:p>
        </p:txBody>
      </p:sp>
    </p:spTree>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6547046E-920E-DD40-B837-CB627B33B7EF}" type="datetime1">
              <a:rPr lang="en-US" smtClean="0"/>
              <a:t>7/8/21</a:t>
            </a:fld>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r>
              <a:rPr lang="en-US" smtClean="0"/>
              <a:t>Copyright © 2021 Carolina Academic Press, LLC. All rights reserved.</a:t>
            </a:r>
            <a:endParaRPr 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0D89982A-2441-3048-A11B-F5EB0A4DB249}"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2119494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hyperlink" Target="mailto:bhall@cap-press.com"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a:latin typeface="Times New Roman" panose="02020603050405020304" pitchFamily="18" charset="0"/>
                <a:cs typeface="Times New Roman" panose="02020603050405020304" pitchFamily="18" charset="0"/>
              </a:rPr>
              <a:t>Purpose of Studying Diversity </a:t>
            </a:r>
          </a:p>
        </p:txBody>
      </p:sp>
      <p:sp>
        <p:nvSpPr>
          <p:cNvPr id="3" name="Content Placeholder 2"/>
          <p:cNvSpPr>
            <a:spLocks noGrp="1"/>
          </p:cNvSpPr>
          <p:nvPr>
            <p:ph idx="1"/>
          </p:nvPr>
        </p:nvSpPr>
        <p:spPr/>
        <p:txBody>
          <a:bodyPr>
            <a:normAutofit/>
          </a:bodyPr>
          <a:lstStyle/>
          <a:p>
            <a:pPr marL="0" indent="0">
              <a:buNone/>
            </a:pPr>
            <a:r>
              <a:rPr lang="en-US" sz="2200" dirty="0">
                <a:latin typeface="Times New Roman" panose="02020603050405020304" pitchFamily="18" charset="0"/>
                <a:cs typeface="Times New Roman" panose="02020603050405020304" pitchFamily="18" charset="0"/>
              </a:rPr>
              <a:t>To identify historical interaction patterns </a:t>
            </a:r>
          </a:p>
          <a:p>
            <a:pPr>
              <a:buFont typeface="Arial" panose="020B0604020202020204" pitchFamily="34" charset="0"/>
              <a:buChar char="•"/>
            </a:pPr>
            <a:r>
              <a:rPr lang="en-US" sz="2200" dirty="0">
                <a:latin typeface="Times New Roman" panose="02020603050405020304" pitchFamily="18" charset="0"/>
                <a:cs typeface="Times New Roman" panose="02020603050405020304" pitchFamily="18" charset="0"/>
              </a:rPr>
              <a:t> This book specifically patterns between police officers and different segments of the minority population </a:t>
            </a:r>
          </a:p>
          <a:p>
            <a:pPr>
              <a:buFont typeface="Arial" panose="020B0604020202020204" pitchFamily="34" charset="0"/>
              <a:buChar char="•"/>
            </a:pPr>
            <a:r>
              <a:rPr lang="en-US" sz="2200" dirty="0">
                <a:latin typeface="Times New Roman" panose="02020603050405020304" pitchFamily="18" charset="0"/>
                <a:cs typeface="Times New Roman" panose="02020603050405020304" pitchFamily="18" charset="0"/>
              </a:rPr>
              <a:t> Used effectively to train other health care professionals and law enforcement officers who work with diverse populations </a:t>
            </a:r>
          </a:p>
          <a:p>
            <a:pPr>
              <a:buFont typeface="Arial" panose="020B0604020202020204" pitchFamily="34" charset="0"/>
              <a:buChar char="•"/>
            </a:pPr>
            <a:r>
              <a:rPr lang="en-US" sz="2200" dirty="0">
                <a:latin typeface="Times New Roman" panose="02020603050405020304" pitchFamily="18" charset="0"/>
                <a:cs typeface="Times New Roman" panose="02020603050405020304" pitchFamily="18" charset="0"/>
              </a:rPr>
              <a:t> Diversity is ever growing</a:t>
            </a:r>
          </a:p>
        </p:txBody>
      </p:sp>
      <p:sp>
        <p:nvSpPr>
          <p:cNvPr id="4" name="Footer Placeholder 3"/>
          <p:cNvSpPr>
            <a:spLocks noGrp="1"/>
          </p:cNvSpPr>
          <p:nvPr>
            <p:ph type="ftr" sz="quarter" idx="11"/>
          </p:nvPr>
        </p:nvSpPr>
        <p:spPr/>
        <p:txBody>
          <a:bodyPr/>
          <a:lstStyle/>
          <a:p>
            <a:r>
              <a:rPr lang="en-US" smtClean="0"/>
              <a:t>Copyright © 2021 Carolina Academic Press, LLC. All rights reserved.</a:t>
            </a:r>
            <a:endParaRPr lang="en-US"/>
          </a:p>
        </p:txBody>
      </p:sp>
    </p:spTree>
    <p:extLst>
      <p:ext uri="{BB962C8B-B14F-4D97-AF65-F5344CB8AC3E}">
        <p14:creationId xmlns:p14="http://schemas.microsoft.com/office/powerpoint/2010/main" val="15205759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5600" dirty="0">
                <a:latin typeface="Times New Roman" charset="0"/>
                <a:ea typeface="Times New Roman" charset="0"/>
                <a:cs typeface="Times New Roman" charset="0"/>
              </a:rPr>
              <a:t>Ethnocentrism</a:t>
            </a:r>
            <a:endParaRPr lang="en-US" dirty="0"/>
          </a:p>
        </p:txBody>
      </p:sp>
      <p:sp>
        <p:nvSpPr>
          <p:cNvPr id="3" name="Content Placeholder 2"/>
          <p:cNvSpPr>
            <a:spLocks noGrp="1"/>
          </p:cNvSpPr>
          <p:nvPr>
            <p:ph idx="1"/>
          </p:nvPr>
        </p:nvSpPr>
        <p:spPr/>
        <p:txBody>
          <a:bodyPr>
            <a:normAutofit/>
          </a:bodyPr>
          <a:lstStyle/>
          <a:p>
            <a:pPr marL="457200" lvl="1" indent="0">
              <a:buNone/>
            </a:pPr>
            <a:r>
              <a:rPr lang="en-US" sz="2200" dirty="0">
                <a:latin typeface="Times New Roman" panose="02020603050405020304" pitchFamily="18" charset="0"/>
                <a:cs typeface="Times New Roman" panose="02020603050405020304" pitchFamily="18" charset="0"/>
              </a:rPr>
              <a:t>Based on the thinking that an individual’s racial and ethnic heritage is more superior than others </a:t>
            </a:r>
          </a:p>
          <a:p>
            <a:pPr marL="800100" lvl="1" indent="-342900">
              <a:buFont typeface="Arial" panose="020B0604020202020204" pitchFamily="34" charset="0"/>
              <a:buChar char="•"/>
            </a:pPr>
            <a:r>
              <a:rPr lang="en-US" sz="2200" dirty="0">
                <a:latin typeface="Times New Roman" panose="02020603050405020304" pitchFamily="18" charset="0"/>
                <a:cs typeface="Times New Roman" panose="02020603050405020304" pitchFamily="18" charset="0"/>
              </a:rPr>
              <a:t>Can be viewed a positive or negative\</a:t>
            </a:r>
          </a:p>
          <a:p>
            <a:pPr marL="800100" lvl="1" indent="-342900">
              <a:buFont typeface="Arial" panose="020B0604020202020204" pitchFamily="34" charset="0"/>
              <a:buChar char="•"/>
            </a:pPr>
            <a:r>
              <a:rPr lang="en-US" sz="2200" dirty="0">
                <a:latin typeface="Times New Roman" panose="02020603050405020304" pitchFamily="18" charset="0"/>
                <a:cs typeface="Times New Roman" panose="02020603050405020304" pitchFamily="18" charset="0"/>
              </a:rPr>
              <a:t>Positive example:  when attempting to raise one’s self-esteem, strengthen racial and ethnic identity, and instill patriotism </a:t>
            </a:r>
          </a:p>
          <a:p>
            <a:pPr marL="800100" lvl="1" indent="-342900">
              <a:buFont typeface="Arial" panose="020B0604020202020204" pitchFamily="34" charset="0"/>
              <a:buChar char="•"/>
            </a:pPr>
            <a:r>
              <a:rPr lang="en-US" sz="2200" dirty="0">
                <a:latin typeface="Times New Roman" panose="02020603050405020304" pitchFamily="18" charset="0"/>
                <a:cs typeface="Times New Roman" panose="02020603050405020304" pitchFamily="18" charset="0"/>
              </a:rPr>
              <a:t>Negative example:  when used by hate groups and others to preach about the inferiority of one racial or ethnic group, and the belief that this group should be treated unequally or eliminated. (Used by Hitler during reign of power in </a:t>
            </a:r>
            <a:r>
              <a:rPr lang="en-US" sz="2200" dirty="0" smtClean="0">
                <a:latin typeface="Times New Roman" panose="02020603050405020304" pitchFamily="18" charset="0"/>
                <a:cs typeface="Times New Roman" panose="02020603050405020304" pitchFamily="18" charset="0"/>
              </a:rPr>
              <a:t>Germany.)</a:t>
            </a:r>
            <a:endParaRPr lang="en-US" sz="2200" dirty="0">
              <a:latin typeface="Times New Roman" panose="02020603050405020304" pitchFamily="18" charset="0"/>
              <a:cs typeface="Times New Roman" panose="02020603050405020304" pitchFamily="18" charset="0"/>
            </a:endParaRPr>
          </a:p>
        </p:txBody>
      </p:sp>
      <p:sp>
        <p:nvSpPr>
          <p:cNvPr id="4" name="Footer Placeholder 3"/>
          <p:cNvSpPr>
            <a:spLocks noGrp="1"/>
          </p:cNvSpPr>
          <p:nvPr>
            <p:ph type="ftr" sz="quarter" idx="11"/>
          </p:nvPr>
        </p:nvSpPr>
        <p:spPr/>
        <p:txBody>
          <a:bodyPr/>
          <a:lstStyle/>
          <a:p>
            <a:r>
              <a:rPr lang="en-US" smtClean="0"/>
              <a:t>Copyright © 2021 Carolina Academic Press, LLC. All rights reserved.</a:t>
            </a:r>
            <a:endParaRPr lang="en-US"/>
          </a:p>
        </p:txBody>
      </p:sp>
    </p:spTree>
    <p:extLst>
      <p:ext uri="{BB962C8B-B14F-4D97-AF65-F5344CB8AC3E}">
        <p14:creationId xmlns:p14="http://schemas.microsoft.com/office/powerpoint/2010/main" val="20121843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r>
              <a:rPr lang="en-US" b="1" dirty="0" smtClean="0"/>
              <a:t>The full set of </a:t>
            </a:r>
            <a:r>
              <a:rPr lang="en-US" b="1" dirty="0" smtClean="0"/>
              <a:t>220</a:t>
            </a:r>
            <a:r>
              <a:rPr lang="en-US" b="1" dirty="0" smtClean="0"/>
              <a:t> </a:t>
            </a:r>
            <a:r>
              <a:rPr lang="en-US" b="1" dirty="0" smtClean="0"/>
              <a:t>slides is available upon adoption. If you are a professor using this book for a class, please contact </a:t>
            </a:r>
            <a:r>
              <a:rPr lang="en-US" b="1" dirty="0" err="1" smtClean="0"/>
              <a:t>beth</a:t>
            </a:r>
            <a:r>
              <a:rPr lang="en-US" b="1" dirty="0" smtClean="0"/>
              <a:t> hall at </a:t>
            </a:r>
            <a:r>
              <a:rPr lang="en-US" b="1" dirty="0" smtClean="0">
                <a:hlinkClick r:id="rId2"/>
              </a:rPr>
              <a:t>bhall@cap-press.com</a:t>
            </a:r>
            <a:r>
              <a:rPr lang="en-US" b="1" dirty="0" smtClean="0"/>
              <a:t> to request your slides.</a:t>
            </a:r>
            <a:endParaRPr lang="en-US" b="1" dirty="0"/>
          </a:p>
        </p:txBody>
      </p:sp>
      <p:sp>
        <p:nvSpPr>
          <p:cNvPr id="4" name="Footer Placeholder 3"/>
          <p:cNvSpPr>
            <a:spLocks noGrp="1"/>
          </p:cNvSpPr>
          <p:nvPr>
            <p:ph type="ftr" sz="quarter" idx="11"/>
          </p:nvPr>
        </p:nvSpPr>
        <p:spPr/>
        <p:txBody>
          <a:bodyPr/>
          <a:lstStyle/>
          <a:p>
            <a:r>
              <a:rPr lang="en-US" smtClean="0"/>
              <a:t>Copyright © 2021 Carolina Academic Press, LLC. All rights reserved.</a:t>
            </a:r>
            <a:endParaRPr lang="en-US"/>
          </a:p>
        </p:txBody>
      </p:sp>
    </p:spTree>
    <p:extLst>
      <p:ext uri="{BB962C8B-B14F-4D97-AF65-F5344CB8AC3E}">
        <p14:creationId xmlns:p14="http://schemas.microsoft.com/office/powerpoint/2010/main" val="14011232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5400" dirty="0">
                <a:latin typeface="Times New Roman" panose="02020603050405020304" pitchFamily="18" charset="0"/>
                <a:cs typeface="Times New Roman" panose="02020603050405020304" pitchFamily="18" charset="0"/>
              </a:rPr>
              <a:t>Five Explicit Reasons to Study Diversity in American Society </a:t>
            </a:r>
          </a:p>
        </p:txBody>
      </p:sp>
      <p:sp>
        <p:nvSpPr>
          <p:cNvPr id="3" name="Content Placeholder 2"/>
          <p:cNvSpPr>
            <a:spLocks noGrp="1"/>
          </p:cNvSpPr>
          <p:nvPr>
            <p:ph idx="1"/>
          </p:nvPr>
        </p:nvSpPr>
        <p:spPr/>
        <p:txBody>
          <a:bodyPr/>
          <a:lstStyle/>
          <a:p>
            <a:pPr marL="457200" indent="-457200">
              <a:buAutoNum type="arabicPeriod"/>
            </a:pPr>
            <a:r>
              <a:rPr lang="en-US" sz="2200" dirty="0">
                <a:latin typeface="Times New Roman" panose="02020603050405020304" pitchFamily="18" charset="0"/>
                <a:cs typeface="Times New Roman" panose="02020603050405020304" pitchFamily="18" charset="0"/>
              </a:rPr>
              <a:t>Cross Cultural Period </a:t>
            </a:r>
          </a:p>
          <a:p>
            <a:pPr marL="457200" indent="-457200">
              <a:buAutoNum type="arabicPeriod"/>
            </a:pPr>
            <a:r>
              <a:rPr lang="en-US" sz="2200" dirty="0">
                <a:latin typeface="Times New Roman" panose="02020603050405020304" pitchFamily="18" charset="0"/>
                <a:cs typeface="Times New Roman" panose="02020603050405020304" pitchFamily="18" charset="0"/>
              </a:rPr>
              <a:t>Ethnic Renewal </a:t>
            </a:r>
          </a:p>
          <a:p>
            <a:pPr marL="457200" indent="-457200">
              <a:buAutoNum type="arabicPeriod"/>
            </a:pPr>
            <a:r>
              <a:rPr lang="en-US" sz="2200" dirty="0">
                <a:latin typeface="Times New Roman" panose="02020603050405020304" pitchFamily="18" charset="0"/>
                <a:cs typeface="Times New Roman" panose="02020603050405020304" pitchFamily="18" charset="0"/>
              </a:rPr>
              <a:t>World Events </a:t>
            </a:r>
          </a:p>
          <a:p>
            <a:pPr marL="457200" indent="-457200">
              <a:buAutoNum type="arabicPeriod"/>
            </a:pPr>
            <a:r>
              <a:rPr lang="en-US" sz="2200" dirty="0">
                <a:latin typeface="Times New Roman" panose="02020603050405020304" pitchFamily="18" charset="0"/>
                <a:cs typeface="Times New Roman" panose="02020603050405020304" pitchFamily="18" charset="0"/>
              </a:rPr>
              <a:t>Hate Crimes </a:t>
            </a:r>
          </a:p>
          <a:p>
            <a:pPr marL="457200" indent="-457200">
              <a:buAutoNum type="arabicPeriod"/>
            </a:pPr>
            <a:r>
              <a:rPr lang="en-US" sz="2200" dirty="0">
                <a:latin typeface="Times New Roman" panose="02020603050405020304" pitchFamily="18" charset="0"/>
                <a:cs typeface="Times New Roman" panose="02020603050405020304" pitchFamily="18" charset="0"/>
              </a:rPr>
              <a:t>Job Performance and Safety </a:t>
            </a:r>
          </a:p>
          <a:p>
            <a:pPr marL="457200" indent="-457200">
              <a:buAutoNum type="arabicPeriod"/>
            </a:pPr>
            <a:endParaRPr lang="en-US" dirty="0"/>
          </a:p>
        </p:txBody>
      </p:sp>
      <p:sp>
        <p:nvSpPr>
          <p:cNvPr id="4" name="Footer Placeholder 3"/>
          <p:cNvSpPr>
            <a:spLocks noGrp="1"/>
          </p:cNvSpPr>
          <p:nvPr>
            <p:ph type="ftr" sz="quarter" idx="11"/>
          </p:nvPr>
        </p:nvSpPr>
        <p:spPr/>
        <p:txBody>
          <a:bodyPr/>
          <a:lstStyle/>
          <a:p>
            <a:r>
              <a:rPr lang="en-US" smtClean="0"/>
              <a:t>Copyright © 2021 Carolina Academic Press, LLC. All rights reserved.</a:t>
            </a:r>
            <a:endParaRPr lang="en-US"/>
          </a:p>
        </p:txBody>
      </p:sp>
    </p:spTree>
    <p:extLst>
      <p:ext uri="{BB962C8B-B14F-4D97-AF65-F5344CB8AC3E}">
        <p14:creationId xmlns:p14="http://schemas.microsoft.com/office/powerpoint/2010/main" val="12641049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a:latin typeface="Times New Roman" panose="02020603050405020304" pitchFamily="18" charset="0"/>
                <a:cs typeface="Times New Roman" panose="02020603050405020304" pitchFamily="18" charset="0"/>
              </a:rPr>
              <a:t>Cross Cultural Period </a:t>
            </a:r>
          </a:p>
        </p:txBody>
      </p:sp>
      <p:sp>
        <p:nvSpPr>
          <p:cNvPr id="3" name="Content Placeholder 2"/>
          <p:cNvSpPr>
            <a:spLocks noGrp="1"/>
          </p:cNvSpPr>
          <p:nvPr>
            <p:ph idx="1"/>
          </p:nvPr>
        </p:nvSpPr>
        <p:spPr/>
        <p:txBody>
          <a:bodyPr>
            <a:normAutofit/>
          </a:bodyPr>
          <a:lstStyle/>
          <a:p>
            <a:r>
              <a:rPr lang="en-US" sz="2200" dirty="0">
                <a:latin typeface="Times New Roman" panose="02020603050405020304" pitchFamily="18" charset="0"/>
                <a:cs typeface="Times New Roman" panose="02020603050405020304" pitchFamily="18" charset="0"/>
              </a:rPr>
              <a:t>American society is undergoing rapid changes</a:t>
            </a:r>
          </a:p>
          <a:p>
            <a:pPr lvl="1">
              <a:buFont typeface="Arial" panose="020B0604020202020204" pitchFamily="34" charset="0"/>
              <a:buChar char="•"/>
            </a:pPr>
            <a:r>
              <a:rPr lang="en-US" sz="2200" dirty="0">
                <a:latin typeface="Times New Roman" panose="02020603050405020304" pitchFamily="18" charset="0"/>
                <a:cs typeface="Times New Roman" panose="02020603050405020304" pitchFamily="18" charset="0"/>
              </a:rPr>
              <a:t>By the 21</a:t>
            </a:r>
            <a:r>
              <a:rPr lang="en-US" sz="2200" baseline="30000" dirty="0">
                <a:latin typeface="Times New Roman" panose="02020603050405020304" pitchFamily="18" charset="0"/>
                <a:cs typeface="Times New Roman" panose="02020603050405020304" pitchFamily="18" charset="0"/>
              </a:rPr>
              <a:t>st</a:t>
            </a:r>
            <a:r>
              <a:rPr lang="en-US" sz="2200" dirty="0">
                <a:latin typeface="Times New Roman" panose="02020603050405020304" pitchFamily="18" charset="0"/>
                <a:cs typeface="Times New Roman" panose="02020603050405020304" pitchFamily="18" charset="0"/>
              </a:rPr>
              <a:t> century the number one minority group will be Latinos, not African Americans</a:t>
            </a:r>
          </a:p>
          <a:p>
            <a:pPr lvl="1">
              <a:buFont typeface="Arial" panose="020B0604020202020204" pitchFamily="34" charset="0"/>
              <a:buChar char="•"/>
            </a:pPr>
            <a:r>
              <a:rPr lang="en-US" sz="2200" dirty="0">
                <a:latin typeface="Times New Roman" panose="02020603050405020304" pitchFamily="18" charset="0"/>
                <a:cs typeface="Times New Roman" panose="02020603050405020304" pitchFamily="18" charset="0"/>
              </a:rPr>
              <a:t>People of color will compose majority of the American society population </a:t>
            </a:r>
          </a:p>
          <a:p>
            <a:pPr lvl="1">
              <a:buFont typeface="Arial" panose="020B0604020202020204" pitchFamily="34" charset="0"/>
              <a:buChar char="•"/>
            </a:pPr>
            <a:r>
              <a:rPr lang="en-US" sz="2200" dirty="0">
                <a:latin typeface="Times New Roman" panose="02020603050405020304" pitchFamily="18" charset="0"/>
                <a:cs typeface="Times New Roman" panose="02020603050405020304" pitchFamily="18" charset="0"/>
              </a:rPr>
              <a:t>Baby boomer generation will comprise—20% of the American population as elderly citizens</a:t>
            </a:r>
          </a:p>
          <a:p>
            <a:pPr lvl="1">
              <a:buFont typeface="Arial" panose="020B0604020202020204" pitchFamily="34" charset="0"/>
              <a:buChar char="•"/>
            </a:pPr>
            <a:r>
              <a:rPr lang="en-US" sz="2200" dirty="0">
                <a:latin typeface="Times New Roman" panose="02020603050405020304" pitchFamily="18" charset="0"/>
                <a:cs typeface="Times New Roman" panose="02020603050405020304" pitchFamily="18" charset="0"/>
              </a:rPr>
              <a:t>Families consisting of single heads of household or same sex adults or families no longer look alike </a:t>
            </a:r>
          </a:p>
        </p:txBody>
      </p:sp>
      <p:sp>
        <p:nvSpPr>
          <p:cNvPr id="4" name="Footer Placeholder 3"/>
          <p:cNvSpPr>
            <a:spLocks noGrp="1"/>
          </p:cNvSpPr>
          <p:nvPr>
            <p:ph type="ftr" sz="quarter" idx="11"/>
          </p:nvPr>
        </p:nvSpPr>
        <p:spPr/>
        <p:txBody>
          <a:bodyPr/>
          <a:lstStyle/>
          <a:p>
            <a:r>
              <a:rPr lang="en-US" smtClean="0"/>
              <a:t>Copyright © 2021 Carolina Academic Press, LLC. All rights reserved.</a:t>
            </a:r>
            <a:endParaRPr lang="en-US"/>
          </a:p>
        </p:txBody>
      </p:sp>
    </p:spTree>
    <p:extLst>
      <p:ext uri="{BB962C8B-B14F-4D97-AF65-F5344CB8AC3E}">
        <p14:creationId xmlns:p14="http://schemas.microsoft.com/office/powerpoint/2010/main" val="7561244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a:latin typeface="Times New Roman" panose="02020603050405020304" pitchFamily="18" charset="0"/>
                <a:cs typeface="Times New Roman" panose="02020603050405020304" pitchFamily="18" charset="0"/>
              </a:rPr>
              <a:t>Ethnic Renewal </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200" dirty="0">
                <a:latin typeface="Times New Roman" panose="02020603050405020304" pitchFamily="18" charset="0"/>
                <a:cs typeface="Times New Roman" panose="02020603050405020304" pitchFamily="18" charset="0"/>
              </a:rPr>
              <a:t>Taking another look at who you are (historical background)</a:t>
            </a:r>
          </a:p>
          <a:p>
            <a:pPr>
              <a:buFont typeface="Arial" panose="020B0604020202020204" pitchFamily="34" charset="0"/>
              <a:buChar char="•"/>
            </a:pPr>
            <a:r>
              <a:rPr lang="en-US" sz="2200" dirty="0">
                <a:latin typeface="Times New Roman" panose="02020603050405020304" pitchFamily="18" charset="0"/>
                <a:cs typeface="Times New Roman" panose="02020603050405020304" pitchFamily="18" charset="0"/>
              </a:rPr>
              <a:t>Seek an increased understanding of their identity in order to reach full potential </a:t>
            </a:r>
          </a:p>
          <a:p>
            <a:pPr>
              <a:buFont typeface="Arial" panose="020B0604020202020204" pitchFamily="34" charset="0"/>
              <a:buChar char="•"/>
            </a:pPr>
            <a:r>
              <a:rPr lang="en-US" sz="2200" dirty="0">
                <a:latin typeface="Times New Roman" panose="02020603050405020304" pitchFamily="18" charset="0"/>
                <a:cs typeface="Times New Roman" panose="02020603050405020304" pitchFamily="18" charset="0"/>
              </a:rPr>
              <a:t>This renewal can occur at any given time with any individual or group </a:t>
            </a:r>
          </a:p>
          <a:p>
            <a:pPr marL="0" indent="0">
              <a:buNone/>
            </a:pPr>
            <a:r>
              <a:rPr lang="en-US" sz="2200" dirty="0">
                <a:latin typeface="Times New Roman" panose="02020603050405020304" pitchFamily="18" charset="0"/>
                <a:cs typeface="Times New Roman" panose="02020603050405020304" pitchFamily="18" charset="0"/>
              </a:rPr>
              <a:t>	- Can be considered positive or negative </a:t>
            </a:r>
          </a:p>
          <a:p>
            <a:endParaRPr lang="en-US" dirty="0"/>
          </a:p>
        </p:txBody>
      </p:sp>
      <p:sp>
        <p:nvSpPr>
          <p:cNvPr id="4" name="Footer Placeholder 3"/>
          <p:cNvSpPr>
            <a:spLocks noGrp="1"/>
          </p:cNvSpPr>
          <p:nvPr>
            <p:ph type="ftr" sz="quarter" idx="11"/>
          </p:nvPr>
        </p:nvSpPr>
        <p:spPr/>
        <p:txBody>
          <a:bodyPr/>
          <a:lstStyle/>
          <a:p>
            <a:r>
              <a:rPr lang="en-US" smtClean="0"/>
              <a:t>Copyright © 2021 Carolina Academic Press, LLC. All rights reserved.</a:t>
            </a:r>
            <a:endParaRPr lang="en-US"/>
          </a:p>
        </p:txBody>
      </p:sp>
    </p:spTree>
    <p:extLst>
      <p:ext uri="{BB962C8B-B14F-4D97-AF65-F5344CB8AC3E}">
        <p14:creationId xmlns:p14="http://schemas.microsoft.com/office/powerpoint/2010/main" val="15230263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90045" y="0"/>
            <a:ext cx="10058400" cy="1450757"/>
          </a:xfrm>
        </p:spPr>
        <p:txBody>
          <a:bodyPr>
            <a:normAutofit/>
          </a:bodyPr>
          <a:lstStyle/>
          <a:p>
            <a:r>
              <a:rPr lang="en-US" sz="5400" dirty="0">
                <a:latin typeface="Times New Roman" panose="02020603050405020304" pitchFamily="18" charset="0"/>
                <a:cs typeface="Times New Roman" panose="02020603050405020304" pitchFamily="18" charset="0"/>
              </a:rPr>
              <a:t>World Events </a:t>
            </a:r>
          </a:p>
        </p:txBody>
      </p:sp>
      <p:sp>
        <p:nvSpPr>
          <p:cNvPr id="3" name="Content Placeholder 2"/>
          <p:cNvSpPr>
            <a:spLocks noGrp="1"/>
          </p:cNvSpPr>
          <p:nvPr>
            <p:ph idx="1"/>
          </p:nvPr>
        </p:nvSpPr>
        <p:spPr>
          <a:xfrm>
            <a:off x="1066800" y="1805978"/>
            <a:ext cx="10058400" cy="4023360"/>
          </a:xfrm>
        </p:spPr>
        <p:txBody>
          <a:bodyPr>
            <a:noAutofit/>
          </a:bodyPr>
          <a:lstStyle/>
          <a:p>
            <a:r>
              <a:rPr lang="en-US" sz="2200" dirty="0">
                <a:latin typeface="Times New Roman" panose="02020603050405020304" pitchFamily="18" charset="0"/>
                <a:cs typeface="Times New Roman" panose="02020603050405020304" pitchFamily="18" charset="0"/>
              </a:rPr>
              <a:t>World is much smaller now due to media and technology (cyberspace)</a:t>
            </a:r>
          </a:p>
          <a:p>
            <a:pPr lvl="1">
              <a:buFont typeface="Arial" panose="020B0604020202020204" pitchFamily="34" charset="0"/>
              <a:buChar char="•"/>
            </a:pPr>
            <a:r>
              <a:rPr lang="en-US" sz="2200" dirty="0">
                <a:latin typeface="Times New Roman" panose="02020603050405020304" pitchFamily="18" charset="0"/>
                <a:cs typeface="Times New Roman" panose="02020603050405020304" pitchFamily="18" charset="0"/>
              </a:rPr>
              <a:t>Within a matter of seconds we see how problems in other parts of the world affect Americans</a:t>
            </a:r>
          </a:p>
          <a:p>
            <a:pPr lvl="1">
              <a:buFont typeface="Arial" panose="020B0604020202020204" pitchFamily="34" charset="0"/>
              <a:buChar char="•"/>
            </a:pPr>
            <a:r>
              <a:rPr lang="en-US" sz="2200" dirty="0">
                <a:latin typeface="Times New Roman" panose="02020603050405020304" pitchFamily="18" charset="0"/>
                <a:cs typeface="Times New Roman" panose="02020603050405020304" pitchFamily="18" charset="0"/>
              </a:rPr>
              <a:t>Example:  Soldiers actively engaging in Bosnia’s ethnic war, Middle East, Korea, Nigeria, and Latin America</a:t>
            </a:r>
          </a:p>
          <a:p>
            <a:pPr marL="201168" lvl="1" indent="0">
              <a:buNone/>
            </a:pPr>
            <a:r>
              <a:rPr lang="en-US" sz="2200" dirty="0">
                <a:latin typeface="Times New Roman" panose="02020603050405020304" pitchFamily="18" charset="0"/>
                <a:cs typeface="Times New Roman" panose="02020603050405020304" pitchFamily="18" charset="0"/>
              </a:rPr>
              <a:t>        - Ability to see that countries have values and a communication method unlike our 		own, important for officers as well as any other individual to understand how to 	effectively communicate with others whose cultures and values differ  </a:t>
            </a:r>
          </a:p>
          <a:p>
            <a:pPr lvl="1">
              <a:buFont typeface="Arial" panose="020B0604020202020204" pitchFamily="34" charset="0"/>
              <a:buChar char="•"/>
            </a:pPr>
            <a:r>
              <a:rPr lang="en-US" sz="2200" dirty="0">
                <a:latin typeface="Times New Roman" panose="02020603050405020304" pitchFamily="18" charset="0"/>
                <a:cs typeface="Times New Roman" panose="02020603050405020304" pitchFamily="18" charset="0"/>
              </a:rPr>
              <a:t>Political and world events have an impact on American society </a:t>
            </a:r>
          </a:p>
          <a:p>
            <a:pPr lvl="1">
              <a:buFont typeface="Arial" panose="020B0604020202020204" pitchFamily="34" charset="0"/>
              <a:buChar char="•"/>
            </a:pPr>
            <a:r>
              <a:rPr lang="en-US" sz="2200" dirty="0">
                <a:latin typeface="Times New Roman" panose="02020603050405020304" pitchFamily="18" charset="0"/>
                <a:cs typeface="Times New Roman" panose="02020603050405020304" pitchFamily="18" charset="0"/>
              </a:rPr>
              <a:t>Affirmative actions, abortion trans-racial adoptions, gay marriages, and gays in military</a:t>
            </a:r>
          </a:p>
          <a:p>
            <a:pPr lvl="1">
              <a:buFont typeface="Arial" panose="020B0604020202020204" pitchFamily="34" charset="0"/>
              <a:buChar char="•"/>
            </a:pPr>
            <a:r>
              <a:rPr lang="en-US" sz="2200" dirty="0">
                <a:latin typeface="Times New Roman" panose="02020603050405020304" pitchFamily="18" charset="0"/>
                <a:cs typeface="Times New Roman" panose="02020603050405020304" pitchFamily="18" charset="0"/>
              </a:rPr>
              <a:t>Stimulates concern and debate that will create some prejudicial and discriminatory practices for American citizens</a:t>
            </a:r>
          </a:p>
        </p:txBody>
      </p:sp>
      <p:sp>
        <p:nvSpPr>
          <p:cNvPr id="4" name="Footer Placeholder 3"/>
          <p:cNvSpPr>
            <a:spLocks noGrp="1"/>
          </p:cNvSpPr>
          <p:nvPr>
            <p:ph type="ftr" sz="quarter" idx="11"/>
          </p:nvPr>
        </p:nvSpPr>
        <p:spPr/>
        <p:txBody>
          <a:bodyPr/>
          <a:lstStyle/>
          <a:p>
            <a:r>
              <a:rPr lang="en-US" smtClean="0"/>
              <a:t>Copyright © 2021 Carolina Academic Press, LLC. All rights reserved.</a:t>
            </a:r>
            <a:endParaRPr lang="en-US"/>
          </a:p>
        </p:txBody>
      </p:sp>
    </p:spTree>
    <p:extLst>
      <p:ext uri="{BB962C8B-B14F-4D97-AF65-F5344CB8AC3E}">
        <p14:creationId xmlns:p14="http://schemas.microsoft.com/office/powerpoint/2010/main" val="16455531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a:latin typeface="Times New Roman" panose="02020603050405020304" pitchFamily="18" charset="0"/>
                <a:cs typeface="Times New Roman" panose="02020603050405020304" pitchFamily="18" charset="0"/>
              </a:rPr>
              <a:t>Hate Crimes </a:t>
            </a:r>
          </a:p>
        </p:txBody>
      </p:sp>
      <p:sp>
        <p:nvSpPr>
          <p:cNvPr id="3" name="Content Placeholder 2"/>
          <p:cNvSpPr>
            <a:spLocks noGrp="1"/>
          </p:cNvSpPr>
          <p:nvPr>
            <p:ph idx="1"/>
          </p:nvPr>
        </p:nvSpPr>
        <p:spPr>
          <a:xfrm>
            <a:off x="1141412" y="2249487"/>
            <a:ext cx="9905999" cy="3573797"/>
          </a:xfrm>
        </p:spPr>
        <p:txBody>
          <a:bodyPr>
            <a:normAutofit/>
          </a:bodyPr>
          <a:lstStyle/>
          <a:p>
            <a:r>
              <a:rPr lang="en-US" sz="2200" dirty="0">
                <a:latin typeface="Times New Roman" panose="02020603050405020304" pitchFamily="18" charset="0"/>
                <a:cs typeface="Times New Roman" panose="02020603050405020304" pitchFamily="18" charset="0"/>
              </a:rPr>
              <a:t>Hate Crime Statistics Act of 1990 signed by President Bush </a:t>
            </a:r>
          </a:p>
          <a:p>
            <a:pPr>
              <a:buFont typeface="Arial" panose="020B0604020202020204" pitchFamily="34" charset="0"/>
              <a:buChar char="•"/>
            </a:pPr>
            <a:r>
              <a:rPr lang="en-US" sz="2200" dirty="0">
                <a:latin typeface="Times New Roman" panose="02020603050405020304" pitchFamily="18" charset="0"/>
                <a:cs typeface="Times New Roman" panose="02020603050405020304" pitchFamily="18" charset="0"/>
              </a:rPr>
              <a:t> Law stated that crimes based on race, religion, sexual orientation or ethnicity would be punished based on federal sanctions </a:t>
            </a:r>
          </a:p>
          <a:p>
            <a:pPr>
              <a:buFont typeface="Arial" panose="020B0604020202020204" pitchFamily="34" charset="0"/>
              <a:buChar char="•"/>
            </a:pPr>
            <a:r>
              <a:rPr lang="en-US" sz="2200" dirty="0">
                <a:latin typeface="Times New Roman" panose="02020603050405020304" pitchFamily="18" charset="0"/>
                <a:cs typeface="Times New Roman" panose="02020603050405020304" pitchFamily="18" charset="0"/>
              </a:rPr>
              <a:t> Racism still exists in American society according to numerous researchers </a:t>
            </a:r>
          </a:p>
          <a:p>
            <a:pPr>
              <a:buFont typeface="Arial" panose="020B0604020202020204" pitchFamily="34" charset="0"/>
              <a:buChar char="•"/>
            </a:pPr>
            <a:r>
              <a:rPr lang="en-US" sz="2200" dirty="0">
                <a:latin typeface="Times New Roman" panose="02020603050405020304" pitchFamily="18" charset="0"/>
                <a:cs typeface="Times New Roman" panose="02020603050405020304" pitchFamily="18" charset="0"/>
              </a:rPr>
              <a:t> Racism has possibly taken on a new term hence individuals denying racism doesn’t exist</a:t>
            </a:r>
          </a:p>
          <a:p>
            <a:pPr marL="0" indent="0">
              <a:buNone/>
            </a:pPr>
            <a:r>
              <a:rPr lang="en-US" sz="2200" dirty="0">
                <a:latin typeface="Times New Roman" panose="02020603050405020304" pitchFamily="18" charset="0"/>
                <a:cs typeface="Times New Roman" panose="02020603050405020304" pitchFamily="18" charset="0"/>
              </a:rPr>
              <a:t>	- Example:  College student who thinks (s)he is pledging Greek fraternity/sorority may be victim to being recruited into a hate group </a:t>
            </a:r>
          </a:p>
          <a:p>
            <a:pPr marL="457200" lvl="1" indent="0">
              <a:buNone/>
            </a:pPr>
            <a:endParaRPr lang="en-US" dirty="0"/>
          </a:p>
        </p:txBody>
      </p:sp>
      <p:sp>
        <p:nvSpPr>
          <p:cNvPr id="4" name="Footer Placeholder 3"/>
          <p:cNvSpPr>
            <a:spLocks noGrp="1"/>
          </p:cNvSpPr>
          <p:nvPr>
            <p:ph type="ftr" sz="quarter" idx="11"/>
          </p:nvPr>
        </p:nvSpPr>
        <p:spPr/>
        <p:txBody>
          <a:bodyPr/>
          <a:lstStyle/>
          <a:p>
            <a:r>
              <a:rPr lang="en-US" smtClean="0"/>
              <a:t>Copyright © 2021 Carolina Academic Press, LLC. All rights reserved.</a:t>
            </a:r>
            <a:endParaRPr lang="en-US"/>
          </a:p>
        </p:txBody>
      </p:sp>
    </p:spTree>
    <p:extLst>
      <p:ext uri="{BB962C8B-B14F-4D97-AF65-F5344CB8AC3E}">
        <p14:creationId xmlns:p14="http://schemas.microsoft.com/office/powerpoint/2010/main" val="15174868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a:latin typeface="Times New Roman" panose="02020603050405020304" pitchFamily="18" charset="0"/>
                <a:cs typeface="Times New Roman" panose="02020603050405020304" pitchFamily="18" charset="0"/>
              </a:rPr>
              <a:t>Hate Crimes Cont’d…</a:t>
            </a:r>
          </a:p>
        </p:txBody>
      </p:sp>
      <p:sp>
        <p:nvSpPr>
          <p:cNvPr id="3" name="Content Placeholder 2"/>
          <p:cNvSpPr>
            <a:spLocks noGrp="1"/>
          </p:cNvSpPr>
          <p:nvPr>
            <p:ph idx="1"/>
          </p:nvPr>
        </p:nvSpPr>
        <p:spPr/>
        <p:txBody>
          <a:bodyPr>
            <a:normAutofit/>
          </a:bodyPr>
          <a:lstStyle/>
          <a:p>
            <a:r>
              <a:rPr lang="en-US" sz="2200" dirty="0">
                <a:latin typeface="Times New Roman" panose="02020603050405020304" pitchFamily="18" charset="0"/>
                <a:cs typeface="Times New Roman" panose="02020603050405020304" pitchFamily="18" charset="0"/>
              </a:rPr>
              <a:t>Hate groups also exist in the US government </a:t>
            </a:r>
          </a:p>
          <a:p>
            <a:pPr lvl="1">
              <a:buFont typeface="Arial" panose="020B0604020202020204" pitchFamily="34" charset="0"/>
              <a:buChar char="•"/>
            </a:pPr>
            <a:r>
              <a:rPr lang="en-US" sz="2200" dirty="0">
                <a:latin typeface="Times New Roman" panose="02020603050405020304" pitchFamily="18" charset="0"/>
                <a:cs typeface="Times New Roman" panose="02020603050405020304" pitchFamily="18" charset="0"/>
              </a:rPr>
              <a:t>Freedman of Montana—negotiated with government officials for 81 days the terms of their surrender from the Montana farm house they occupied</a:t>
            </a:r>
          </a:p>
          <a:p>
            <a:pPr lvl="1">
              <a:buFont typeface="Arial" panose="020B0604020202020204" pitchFamily="34" charset="0"/>
              <a:buChar char="•"/>
            </a:pPr>
            <a:r>
              <a:rPr lang="en-US" sz="2200" dirty="0">
                <a:latin typeface="Times New Roman" panose="02020603050405020304" pitchFamily="18" charset="0"/>
                <a:cs typeface="Times New Roman" panose="02020603050405020304" pitchFamily="18" charset="0"/>
              </a:rPr>
              <a:t>U.S. Department of Justice revealed within its own ranks, personnel interjected racial slurs into their conversation during a social function </a:t>
            </a:r>
          </a:p>
          <a:p>
            <a:pPr lvl="1">
              <a:buFont typeface="Arial" panose="020B0604020202020204" pitchFamily="34" charset="0"/>
              <a:buChar char="•"/>
            </a:pPr>
            <a:r>
              <a:rPr lang="en-US" sz="2200" dirty="0">
                <a:latin typeface="Times New Roman" panose="02020603050405020304" pitchFamily="18" charset="0"/>
                <a:cs typeface="Times New Roman" panose="02020603050405020304" pitchFamily="18" charset="0"/>
              </a:rPr>
              <a:t>Individuals received a letter of warning as a result of their behavior </a:t>
            </a:r>
          </a:p>
          <a:p>
            <a:pPr lvl="1">
              <a:buFont typeface="Arial" panose="020B0604020202020204" pitchFamily="34" charset="0"/>
              <a:buChar char="•"/>
            </a:pPr>
            <a:r>
              <a:rPr lang="en-US" sz="2200" dirty="0">
                <a:latin typeface="Times New Roman" panose="02020603050405020304" pitchFamily="18" charset="0"/>
                <a:cs typeface="Times New Roman" panose="02020603050405020304" pitchFamily="18" charset="0"/>
              </a:rPr>
              <a:t>Church bombings are prevalent as a means of sending hate messages </a:t>
            </a:r>
          </a:p>
          <a:p>
            <a:pPr marL="201168" lvl="1" indent="0">
              <a:buNone/>
            </a:pPr>
            <a:r>
              <a:rPr lang="en-US" sz="2200" dirty="0">
                <a:latin typeface="Times New Roman" panose="02020603050405020304" pitchFamily="18" charset="0"/>
                <a:cs typeface="Times New Roman" panose="02020603050405020304" pitchFamily="18" charset="0"/>
              </a:rPr>
              <a:t>	- Some African American churches were bombed in the south within  a span of 3 months and F.B.I. was involved for investigation of bombings </a:t>
            </a:r>
          </a:p>
        </p:txBody>
      </p:sp>
      <p:sp>
        <p:nvSpPr>
          <p:cNvPr id="4" name="Footer Placeholder 3"/>
          <p:cNvSpPr>
            <a:spLocks noGrp="1"/>
          </p:cNvSpPr>
          <p:nvPr>
            <p:ph type="ftr" sz="quarter" idx="11"/>
          </p:nvPr>
        </p:nvSpPr>
        <p:spPr/>
        <p:txBody>
          <a:bodyPr/>
          <a:lstStyle/>
          <a:p>
            <a:r>
              <a:rPr lang="en-US" smtClean="0"/>
              <a:t>Copyright © 2021 Carolina Academic Press, LLC. All rights reserved.</a:t>
            </a:r>
            <a:endParaRPr lang="en-US"/>
          </a:p>
        </p:txBody>
      </p:sp>
    </p:spTree>
    <p:extLst>
      <p:ext uri="{BB962C8B-B14F-4D97-AF65-F5344CB8AC3E}">
        <p14:creationId xmlns:p14="http://schemas.microsoft.com/office/powerpoint/2010/main" val="8852928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a:latin typeface="Times New Roman" panose="02020603050405020304" pitchFamily="18" charset="0"/>
                <a:cs typeface="Times New Roman" panose="02020603050405020304" pitchFamily="18" charset="0"/>
              </a:rPr>
              <a:t>Job Performance &amp; Safety </a:t>
            </a:r>
          </a:p>
        </p:txBody>
      </p:sp>
      <p:sp>
        <p:nvSpPr>
          <p:cNvPr id="3" name="Content Placeholder 2"/>
          <p:cNvSpPr>
            <a:spLocks noGrp="1"/>
          </p:cNvSpPr>
          <p:nvPr>
            <p:ph idx="1"/>
          </p:nvPr>
        </p:nvSpPr>
        <p:spPr/>
        <p:txBody>
          <a:bodyPr>
            <a:normAutofit lnSpcReduction="10000"/>
          </a:bodyPr>
          <a:lstStyle/>
          <a:p>
            <a:pPr>
              <a:buFont typeface="Arial" panose="020B0604020202020204" pitchFamily="34" charset="0"/>
              <a:buChar char="•"/>
            </a:pPr>
            <a:r>
              <a:rPr lang="en-US" sz="2200" dirty="0">
                <a:latin typeface="Times New Roman" panose="02020603050405020304" pitchFamily="18" charset="0"/>
                <a:cs typeface="Times New Roman" panose="02020603050405020304" pitchFamily="18" charset="0"/>
              </a:rPr>
              <a:t> Each citizen has the right to expect understanding from law enforcement officers—if professionalism is not reached, then community feels contact/partnership with law enforcement officer(s) have been broken</a:t>
            </a:r>
          </a:p>
          <a:p>
            <a:pPr>
              <a:buFont typeface="Arial" panose="020B0604020202020204" pitchFamily="34" charset="0"/>
              <a:buChar char="•"/>
            </a:pPr>
            <a:r>
              <a:rPr lang="en-US" sz="2200" dirty="0">
                <a:latin typeface="Times New Roman" panose="02020603050405020304" pitchFamily="18" charset="0"/>
                <a:cs typeface="Times New Roman" panose="02020603050405020304" pitchFamily="18" charset="0"/>
              </a:rPr>
              <a:t> Officers perform their jobs effectively and efficiently when the citizen works with them in crime fighting efforts</a:t>
            </a:r>
          </a:p>
          <a:p>
            <a:pPr marL="0" indent="0">
              <a:buNone/>
            </a:pPr>
            <a:r>
              <a:rPr lang="en-US" sz="2200" dirty="0">
                <a:latin typeface="Times New Roman" panose="02020603050405020304" pitchFamily="18" charset="0"/>
                <a:cs typeface="Times New Roman" panose="02020603050405020304" pitchFamily="18" charset="0"/>
              </a:rPr>
              <a:t>	- Personnel of a police department should reflect composition of community it is 	serving and protecting (Theoretically)</a:t>
            </a:r>
          </a:p>
          <a:p>
            <a:pPr>
              <a:buFont typeface="Arial" panose="020B0604020202020204" pitchFamily="34" charset="0"/>
              <a:buChar char="•"/>
            </a:pPr>
            <a:r>
              <a:rPr lang="en-US" sz="2200" dirty="0">
                <a:latin typeface="Times New Roman" panose="02020603050405020304" pitchFamily="18" charset="0"/>
                <a:cs typeface="Times New Roman" panose="02020603050405020304" pitchFamily="18" charset="0"/>
              </a:rPr>
              <a:t>Citizens tend to be the eyes and ears of law enforcement in their communities (consciously &amp; unconsciously)</a:t>
            </a:r>
          </a:p>
          <a:p>
            <a:pPr>
              <a:buFont typeface="Arial" panose="020B0604020202020204" pitchFamily="34" charset="0"/>
              <a:buChar char="•"/>
            </a:pPr>
            <a:r>
              <a:rPr lang="en-US" sz="2200" dirty="0">
                <a:latin typeface="Times New Roman" panose="02020603050405020304" pitchFamily="18" charset="0"/>
                <a:cs typeface="Times New Roman" panose="02020603050405020304" pitchFamily="18" charset="0"/>
              </a:rPr>
              <a:t>Police socialization dictates officers ability to work together and watch out for each other </a:t>
            </a:r>
          </a:p>
          <a:p>
            <a:pPr lvl="1"/>
            <a:endParaRPr lang="en-US" dirty="0"/>
          </a:p>
          <a:p>
            <a:pPr marL="457200" lvl="1" indent="0">
              <a:buNone/>
            </a:pPr>
            <a:endParaRPr lang="en-US" dirty="0"/>
          </a:p>
        </p:txBody>
      </p:sp>
      <p:sp>
        <p:nvSpPr>
          <p:cNvPr id="4" name="Footer Placeholder 3"/>
          <p:cNvSpPr>
            <a:spLocks noGrp="1"/>
          </p:cNvSpPr>
          <p:nvPr>
            <p:ph type="ftr" sz="quarter" idx="11"/>
          </p:nvPr>
        </p:nvSpPr>
        <p:spPr/>
        <p:txBody>
          <a:bodyPr/>
          <a:lstStyle/>
          <a:p>
            <a:r>
              <a:rPr lang="en-US" smtClean="0"/>
              <a:t>Copyright © 2021 Carolina Academic Press, LLC. All rights reserved.</a:t>
            </a:r>
            <a:endParaRPr lang="en-US"/>
          </a:p>
        </p:txBody>
      </p:sp>
    </p:spTree>
    <p:extLst>
      <p:ext uri="{BB962C8B-B14F-4D97-AF65-F5344CB8AC3E}">
        <p14:creationId xmlns:p14="http://schemas.microsoft.com/office/powerpoint/2010/main" val="13495512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5400" dirty="0">
                <a:latin typeface="Times New Roman" panose="02020603050405020304" pitchFamily="18" charset="0"/>
                <a:cs typeface="Times New Roman" panose="02020603050405020304" pitchFamily="18" charset="0"/>
              </a:rPr>
              <a:t>Terms to Know When Discussing Diversity Issues </a:t>
            </a:r>
          </a:p>
        </p:txBody>
      </p:sp>
      <p:sp>
        <p:nvSpPr>
          <p:cNvPr id="3" name="Content Placeholder 2"/>
          <p:cNvSpPr>
            <a:spLocks noGrp="1"/>
          </p:cNvSpPr>
          <p:nvPr>
            <p:ph idx="1"/>
          </p:nvPr>
        </p:nvSpPr>
        <p:spPr>
          <a:xfrm>
            <a:off x="1141412" y="2249487"/>
            <a:ext cx="9905999" cy="4295692"/>
          </a:xfrm>
        </p:spPr>
        <p:txBody>
          <a:bodyPr>
            <a:normAutofit lnSpcReduction="10000"/>
          </a:bodyPr>
          <a:lstStyle/>
          <a:p>
            <a:pPr marL="0" indent="0">
              <a:buNone/>
            </a:pPr>
            <a:r>
              <a:rPr lang="en-US" sz="2200" dirty="0">
                <a:latin typeface="Times New Roman" panose="02020603050405020304" pitchFamily="18" charset="0"/>
                <a:cs typeface="Times New Roman" panose="02020603050405020304" pitchFamily="18" charset="0"/>
              </a:rPr>
              <a:t>1) Communication</a:t>
            </a:r>
          </a:p>
          <a:p>
            <a:pPr lvl="1">
              <a:buFont typeface="Arial" panose="020B0604020202020204" pitchFamily="34" charset="0"/>
              <a:buChar char="•"/>
            </a:pPr>
            <a:r>
              <a:rPr lang="en-US" sz="2200" dirty="0">
                <a:latin typeface="Times New Roman" panose="02020603050405020304" pitchFamily="18" charset="0"/>
                <a:cs typeface="Times New Roman" panose="02020603050405020304" pitchFamily="18" charset="0"/>
              </a:rPr>
              <a:t>Key component in understanding and becoming aware of diversity and a major element in policing in society </a:t>
            </a:r>
          </a:p>
          <a:p>
            <a:pPr lvl="1">
              <a:buFont typeface="Arial" panose="020B0604020202020204" pitchFamily="34" charset="0"/>
              <a:buChar char="•"/>
            </a:pPr>
            <a:r>
              <a:rPr lang="en-US" sz="2200" dirty="0">
                <a:latin typeface="Times New Roman" panose="02020603050405020304" pitchFamily="18" charset="0"/>
                <a:cs typeface="Times New Roman" panose="02020603050405020304" pitchFamily="18" charset="0"/>
              </a:rPr>
              <a:t>Honest attempt to interact with others in a verbal and nonverbal manner </a:t>
            </a:r>
          </a:p>
          <a:p>
            <a:pPr lvl="1">
              <a:buFont typeface="Arial" panose="020B0604020202020204" pitchFamily="34" charset="0"/>
              <a:buChar char="•"/>
            </a:pPr>
            <a:r>
              <a:rPr lang="en-US" sz="2200" dirty="0">
                <a:latin typeface="Times New Roman" panose="02020603050405020304" pitchFamily="18" charset="0"/>
                <a:cs typeface="Times New Roman" panose="02020603050405020304" pitchFamily="18" charset="0"/>
              </a:rPr>
              <a:t>Lack of this may result in severely strained relationships and possibly unfounded fear of the unknown with individuals </a:t>
            </a:r>
          </a:p>
          <a:p>
            <a:pPr marL="0" indent="0">
              <a:buNone/>
            </a:pPr>
            <a:r>
              <a:rPr lang="en-US" sz="2200" dirty="0">
                <a:latin typeface="Times New Roman" panose="02020603050405020304" pitchFamily="18" charset="0"/>
                <a:cs typeface="Times New Roman" panose="02020603050405020304" pitchFamily="18" charset="0"/>
              </a:rPr>
              <a:t>2) Racism </a:t>
            </a:r>
          </a:p>
          <a:p>
            <a:pPr lvl="1">
              <a:buFont typeface="Arial" panose="020B0604020202020204" pitchFamily="34" charset="0"/>
              <a:buChar char="•"/>
            </a:pPr>
            <a:r>
              <a:rPr lang="en-US" sz="2200" dirty="0">
                <a:latin typeface="Times New Roman" panose="02020603050405020304" pitchFamily="18" charset="0"/>
                <a:cs typeface="Times New Roman" panose="02020603050405020304" pitchFamily="18" charset="0"/>
              </a:rPr>
              <a:t>Belief that race accounts for differences in human character or ability and that one race is superior to others </a:t>
            </a:r>
          </a:p>
          <a:p>
            <a:pPr lvl="1">
              <a:buFont typeface="Arial" panose="020B0604020202020204" pitchFamily="34" charset="0"/>
              <a:buChar char="•"/>
            </a:pPr>
            <a:r>
              <a:rPr lang="en-US" sz="2200" dirty="0">
                <a:latin typeface="Times New Roman" panose="02020603050405020304" pitchFamily="18" charset="0"/>
                <a:cs typeface="Times New Roman" panose="02020603050405020304" pitchFamily="18" charset="0"/>
              </a:rPr>
              <a:t>At some point every American citizen is exposed to racism in some form</a:t>
            </a:r>
          </a:p>
          <a:p>
            <a:pPr lvl="1"/>
            <a:endParaRPr lang="en-US" dirty="0"/>
          </a:p>
          <a:p>
            <a:pPr marL="0" indent="0">
              <a:buNone/>
            </a:pPr>
            <a:r>
              <a:rPr lang="en-US" dirty="0"/>
              <a:t>	</a:t>
            </a:r>
          </a:p>
        </p:txBody>
      </p:sp>
      <p:sp>
        <p:nvSpPr>
          <p:cNvPr id="4" name="Footer Placeholder 3"/>
          <p:cNvSpPr>
            <a:spLocks noGrp="1"/>
          </p:cNvSpPr>
          <p:nvPr>
            <p:ph type="ftr" sz="quarter" idx="11"/>
          </p:nvPr>
        </p:nvSpPr>
        <p:spPr/>
        <p:txBody>
          <a:bodyPr/>
          <a:lstStyle/>
          <a:p>
            <a:r>
              <a:rPr lang="en-US" smtClean="0"/>
              <a:t>Copyright © 2021 Carolina Academic Press, LLC. All rights reserved.</a:t>
            </a:r>
            <a:endParaRPr lang="en-US"/>
          </a:p>
        </p:txBody>
      </p:sp>
    </p:spTree>
    <p:extLst>
      <p:ext uri="{BB962C8B-B14F-4D97-AF65-F5344CB8AC3E}">
        <p14:creationId xmlns:p14="http://schemas.microsoft.com/office/powerpoint/2010/main" val="185646364"/>
      </p:ext>
    </p:extLst>
  </p:cSld>
  <p:clrMapOvr>
    <a:masterClrMapping/>
  </p:clrMapOvr>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Chapter 1 Intro Policing in a Diverse Society</Template>
  <TotalTime>18</TotalTime>
  <Words>791</Words>
  <Application>Microsoft Macintosh PowerPoint</Application>
  <PresentationFormat>Widescreen</PresentationFormat>
  <Paragraphs>77</Paragraphs>
  <Slides>11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Calibri Light</vt:lpstr>
      <vt:lpstr>Times New Roman</vt:lpstr>
      <vt:lpstr>Retrospect</vt:lpstr>
      <vt:lpstr>Purpose of Studying Diversity </vt:lpstr>
      <vt:lpstr>Five Explicit Reasons to Study Diversity in American Society </vt:lpstr>
      <vt:lpstr>Cross Cultural Period </vt:lpstr>
      <vt:lpstr>Ethnic Renewal </vt:lpstr>
      <vt:lpstr>World Events </vt:lpstr>
      <vt:lpstr>Hate Crimes </vt:lpstr>
      <vt:lpstr>Hate Crimes Cont’d…</vt:lpstr>
      <vt:lpstr>Job Performance &amp; Safety </vt:lpstr>
      <vt:lpstr>Terms to Know When Discussing Diversity Issues </vt:lpstr>
      <vt:lpstr>Ethnocentrism</vt:lpstr>
      <vt:lpstr>PowerPoint Presentation</vt:lpstr>
    </vt:vector>
  </TitlesOfParts>
  <Company/>
  <LinksUpToDate>false</LinksUpToDate>
  <SharedDoc>false</SharedDoc>
  <HyperlinksChanged>false</HyperlinksChanged>
  <AppVersion>15.0028</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Purpose of Studying Diversity </dc:title>
  <dc:creator>Microsoft Office User</dc:creator>
  <cp:lastModifiedBy>Microsoft Office User</cp:lastModifiedBy>
  <cp:revision>3</cp:revision>
  <dcterms:created xsi:type="dcterms:W3CDTF">2021-04-16T14:28:16Z</dcterms:created>
  <dcterms:modified xsi:type="dcterms:W3CDTF">2021-07-08T18:00:20Z</dcterms:modified>
</cp:coreProperties>
</file>