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272930-6EB2-0041-9E6E-4756CC646889}" v="5" dt="2021-03-11T00:35:47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2" autoAdjust="0"/>
    <p:restoredTop sz="94474"/>
  </p:normalViewPr>
  <p:slideViewPr>
    <p:cSldViewPr snapToGrid="0" snapToObjects="1">
      <p:cViewPr varScale="1">
        <p:scale>
          <a:sx n="123" d="100"/>
          <a:sy n="123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212" Type="http://schemas.microsoft.com/office/2016/11/relationships/changesInfo" Target="changesInfos/changesInfo1.xml"/><Relationship Id="rId21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Jaeger-Fine" userId="2084883bdea485bd" providerId="LiveId" clId="{B7272930-6EB2-0041-9E6E-4756CC646889}"/>
    <pc:docChg chg="undo custSel addSld delSld modSld">
      <pc:chgData name="Toni Jaeger-Fine" userId="2084883bdea485bd" providerId="LiveId" clId="{B7272930-6EB2-0041-9E6E-4756CC646889}" dt="2021-03-11T00:35:49.378" v="121" actId="20577"/>
      <pc:docMkLst>
        <pc:docMk/>
      </pc:docMkLst>
      <pc:sldChg chg="add del">
        <pc:chgData name="Toni Jaeger-Fine" userId="2084883bdea485bd" providerId="LiveId" clId="{B7272930-6EB2-0041-9E6E-4756CC646889}" dt="2021-03-11T00:31:10.043" v="2" actId="2696"/>
        <pc:sldMkLst>
          <pc:docMk/>
          <pc:sldMk cId="12278238" sldId="405"/>
        </pc:sldMkLst>
      </pc:sldChg>
      <pc:sldChg chg="del">
        <pc:chgData name="Toni Jaeger-Fine" userId="2084883bdea485bd" providerId="LiveId" clId="{B7272930-6EB2-0041-9E6E-4756CC646889}" dt="2021-03-11T00:30:52.185" v="0" actId="2696"/>
        <pc:sldMkLst>
          <pc:docMk/>
          <pc:sldMk cId="2843424396" sldId="548"/>
        </pc:sldMkLst>
      </pc:sldChg>
      <pc:sldChg chg="modSp add mod">
        <pc:chgData name="Toni Jaeger-Fine" userId="2084883bdea485bd" providerId="LiveId" clId="{B7272930-6EB2-0041-9E6E-4756CC646889}" dt="2021-03-11T00:34:17.813" v="59" actId="20577"/>
        <pc:sldMkLst>
          <pc:docMk/>
          <pc:sldMk cId="2372164561" sldId="631"/>
        </pc:sldMkLst>
        <pc:spChg chg="mod">
          <ac:chgData name="Toni Jaeger-Fine" userId="2084883bdea485bd" providerId="LiveId" clId="{B7272930-6EB2-0041-9E6E-4756CC646889}" dt="2021-03-11T00:31:49.209" v="44" actId="20577"/>
          <ac:spMkLst>
            <pc:docMk/>
            <pc:sldMk cId="2372164561" sldId="631"/>
            <ac:spMk id="2" creationId="{25C99179-D523-4146-9F17-CFBE1892E8D7}"/>
          </ac:spMkLst>
        </pc:spChg>
        <pc:spChg chg="mod">
          <ac:chgData name="Toni Jaeger-Fine" userId="2084883bdea485bd" providerId="LiveId" clId="{B7272930-6EB2-0041-9E6E-4756CC646889}" dt="2021-03-11T00:34:17.813" v="59" actId="20577"/>
          <ac:spMkLst>
            <pc:docMk/>
            <pc:sldMk cId="2372164561" sldId="631"/>
            <ac:spMk id="3" creationId="{45457A1B-13C4-904D-B866-22EF17483C27}"/>
          </ac:spMkLst>
        </pc:spChg>
      </pc:sldChg>
      <pc:sldChg chg="modSp add mod">
        <pc:chgData name="Toni Jaeger-Fine" userId="2084883bdea485bd" providerId="LiveId" clId="{B7272930-6EB2-0041-9E6E-4756CC646889}" dt="2021-03-11T00:34:47.429" v="68" actId="20577"/>
        <pc:sldMkLst>
          <pc:docMk/>
          <pc:sldMk cId="3638105850" sldId="632"/>
        </pc:sldMkLst>
        <pc:spChg chg="mod">
          <ac:chgData name="Toni Jaeger-Fine" userId="2084883bdea485bd" providerId="LiveId" clId="{B7272930-6EB2-0041-9E6E-4756CC646889}" dt="2021-03-11T00:34:47.429" v="68" actId="20577"/>
          <ac:spMkLst>
            <pc:docMk/>
            <pc:sldMk cId="3638105850" sldId="632"/>
            <ac:spMk id="3" creationId="{45457A1B-13C4-904D-B866-22EF17483C27}"/>
          </ac:spMkLst>
        </pc:spChg>
      </pc:sldChg>
      <pc:sldChg chg="modSp add mod">
        <pc:chgData name="Toni Jaeger-Fine" userId="2084883bdea485bd" providerId="LiveId" clId="{B7272930-6EB2-0041-9E6E-4756CC646889}" dt="2021-03-11T00:35:03.322" v="79" actId="20577"/>
        <pc:sldMkLst>
          <pc:docMk/>
          <pc:sldMk cId="560748436" sldId="633"/>
        </pc:sldMkLst>
        <pc:spChg chg="mod">
          <ac:chgData name="Toni Jaeger-Fine" userId="2084883bdea485bd" providerId="LiveId" clId="{B7272930-6EB2-0041-9E6E-4756CC646889}" dt="2021-03-11T00:35:03.322" v="79" actId="20577"/>
          <ac:spMkLst>
            <pc:docMk/>
            <pc:sldMk cId="560748436" sldId="633"/>
            <ac:spMk id="2" creationId="{25C99179-D523-4146-9F17-CFBE1892E8D7}"/>
          </ac:spMkLst>
        </pc:spChg>
        <pc:spChg chg="mod">
          <ac:chgData name="Toni Jaeger-Fine" userId="2084883bdea485bd" providerId="LiveId" clId="{B7272930-6EB2-0041-9E6E-4756CC646889}" dt="2021-03-11T00:34:56.779" v="69"/>
          <ac:spMkLst>
            <pc:docMk/>
            <pc:sldMk cId="560748436" sldId="633"/>
            <ac:spMk id="3" creationId="{45457A1B-13C4-904D-B866-22EF17483C27}"/>
          </ac:spMkLst>
        </pc:spChg>
      </pc:sldChg>
      <pc:sldChg chg="modSp add mod">
        <pc:chgData name="Toni Jaeger-Fine" userId="2084883bdea485bd" providerId="LiveId" clId="{B7272930-6EB2-0041-9E6E-4756CC646889}" dt="2021-03-11T00:35:26.575" v="95" actId="255"/>
        <pc:sldMkLst>
          <pc:docMk/>
          <pc:sldMk cId="2211372270" sldId="634"/>
        </pc:sldMkLst>
        <pc:spChg chg="mod">
          <ac:chgData name="Toni Jaeger-Fine" userId="2084883bdea485bd" providerId="LiveId" clId="{B7272930-6EB2-0041-9E6E-4756CC646889}" dt="2021-03-11T00:35:11.058" v="91" actId="20577"/>
          <ac:spMkLst>
            <pc:docMk/>
            <pc:sldMk cId="2211372270" sldId="634"/>
            <ac:spMk id="2" creationId="{25C99179-D523-4146-9F17-CFBE1892E8D7}"/>
          </ac:spMkLst>
        </pc:spChg>
        <pc:spChg chg="mod">
          <ac:chgData name="Toni Jaeger-Fine" userId="2084883bdea485bd" providerId="LiveId" clId="{B7272930-6EB2-0041-9E6E-4756CC646889}" dt="2021-03-11T00:35:26.575" v="95" actId="255"/>
          <ac:spMkLst>
            <pc:docMk/>
            <pc:sldMk cId="2211372270" sldId="634"/>
            <ac:spMk id="3" creationId="{45457A1B-13C4-904D-B866-22EF17483C27}"/>
          </ac:spMkLst>
        </pc:spChg>
      </pc:sldChg>
      <pc:sldChg chg="modSp add mod">
        <pc:chgData name="Toni Jaeger-Fine" userId="2084883bdea485bd" providerId="LiveId" clId="{B7272930-6EB2-0041-9E6E-4756CC646889}" dt="2021-03-11T00:35:49.378" v="121" actId="20577"/>
        <pc:sldMkLst>
          <pc:docMk/>
          <pc:sldMk cId="589630549" sldId="635"/>
        </pc:sldMkLst>
        <pc:spChg chg="mod">
          <ac:chgData name="Toni Jaeger-Fine" userId="2084883bdea485bd" providerId="LiveId" clId="{B7272930-6EB2-0041-9E6E-4756CC646889}" dt="2021-03-11T00:35:38.489" v="119" actId="20577"/>
          <ac:spMkLst>
            <pc:docMk/>
            <pc:sldMk cId="589630549" sldId="635"/>
            <ac:spMk id="2" creationId="{25C99179-D523-4146-9F17-CFBE1892E8D7}"/>
          </ac:spMkLst>
        </pc:spChg>
        <pc:spChg chg="mod">
          <ac:chgData name="Toni Jaeger-Fine" userId="2084883bdea485bd" providerId="LiveId" clId="{B7272930-6EB2-0041-9E6E-4756CC646889}" dt="2021-03-11T00:35:49.378" v="121" actId="20577"/>
          <ac:spMkLst>
            <pc:docMk/>
            <pc:sldMk cId="589630549" sldId="635"/>
            <ac:spMk id="3" creationId="{45457A1B-13C4-904D-B866-22EF17483C27}"/>
          </ac:spMkLst>
        </pc:spChg>
      </pc:sldChg>
      <pc:sldChg chg="add">
        <pc:chgData name="Toni Jaeger-Fine" userId="2084883bdea485bd" providerId="LiveId" clId="{B7272930-6EB2-0041-9E6E-4756CC646889}" dt="2021-03-11T00:34:28.656" v="65" actId="2890"/>
        <pc:sldMkLst>
          <pc:docMk/>
          <pc:sldMk cId="3152546023" sldId="636"/>
        </pc:sldMkLst>
      </pc:sldChg>
      <pc:sldChg chg="add">
        <pc:chgData name="Toni Jaeger-Fine" userId="2084883bdea485bd" providerId="LiveId" clId="{B7272930-6EB2-0041-9E6E-4756CC646889}" dt="2021-03-11T00:34:28.763" v="66" actId="2890"/>
        <pc:sldMkLst>
          <pc:docMk/>
          <pc:sldMk cId="192043269" sldId="6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9D579-F5D6-2642-A0EE-9066757F1713}" type="datetimeFigureOut">
              <a:rPr lang="en-US" smtClean="0"/>
              <a:t>3/23/21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79605-1782-4649-8F8E-248FF490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63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79605-1782-4649-8F8E-248FF490ED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8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B3F0-4F5F-294F-8FA0-86654CF2A978}" type="datetime1">
              <a:rPr lang="en-US" smtClean="0"/>
              <a:t>3/23/21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0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126D-8DC9-354E-8DA7-042C64A4D564}" type="datetime1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6B68B-D03E-D74E-A045-A6E288761E00}" type="datetime1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1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27DB-6A96-0740-AD64-EF363073C8FD}" type="datetime1">
              <a:rPr lang="en-US" smtClean="0"/>
              <a:t>3/23/21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4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2AC0-E147-E949-8FED-530FDDFB73F4}" type="datetime1">
              <a:rPr lang="en-US" smtClean="0"/>
              <a:t>3/23/21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54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02A-BE47-C143-B2E6-D1F609FD0824}" type="datetime1">
              <a:rPr lang="en-US" smtClean="0"/>
              <a:t>3/23/21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4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743F-2970-E145-A1CC-F43ADBA66056}" type="datetime1">
              <a:rPr lang="en-US" smtClean="0"/>
              <a:t>3/23/21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9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54187-DD65-C94D-8707-7BF69E43EAEE}" type="datetime1">
              <a:rPr lang="en-US" smtClean="0"/>
              <a:t>3/23/21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7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CDC9-2493-D14C-B4AC-B1BDE3605AB2}" type="datetime1">
              <a:rPr lang="en-US" smtClean="0"/>
              <a:t>3/23/21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2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93B9-08E9-DF42-9A4F-86706568A310}" type="datetime1">
              <a:rPr lang="en-US" smtClean="0"/>
              <a:t>3/23/21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2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63E7B9E-C005-2843-8B42-70A19C3B38B0}" type="datetime1">
              <a:rPr lang="en-US" smtClean="0"/>
              <a:t>3/23/21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5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BC87BB-11BC-E74B-94C8-F0DB93175FF8}" type="datetime1">
              <a:rPr lang="en-US" smtClean="0"/>
              <a:t>3/23/21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B0399AF-CF71-F545-BBB4-9C12B61A9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meier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u.s. constitution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>
              <a:buClrTx/>
            </a:pPr>
            <a:r>
              <a:rPr lang="en-US" sz="2400" dirty="0">
                <a:solidFill>
                  <a:schemeClr val="bg1"/>
                </a:solidFill>
              </a:rPr>
              <a:t>Historical Antecedents: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American Revolution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Articles of Confederation: “League of Friendship”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Need for stronger national government: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Military protection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National commerce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Meeting to amend Articles became Constitutional drafting event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00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full set of 205 slides is available upon adoption. If you are a professor using this book for a class, please contact Rachael </a:t>
            </a:r>
            <a:r>
              <a:rPr lang="en-US" sz="2000" dirty="0" smtClean="0"/>
              <a:t>Meier </a:t>
            </a:r>
            <a:r>
              <a:rPr lang="en-US" sz="2000" dirty="0"/>
              <a:t>at </a:t>
            </a:r>
            <a:r>
              <a:rPr lang="en-US" sz="2000" dirty="0">
                <a:hlinkClick r:id="rId2"/>
              </a:rPr>
              <a:t>remeier@cap-press.com</a:t>
            </a:r>
            <a:r>
              <a:rPr lang="en-US" sz="2000" dirty="0"/>
              <a:t> to request your slides.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2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u.s. constitution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Historical Underpinnings: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Fear of distant, centralized government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States had all the power and would be asked to relinquish some authority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Popular comfort with state governments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21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err="1">
                <a:solidFill>
                  <a:schemeClr val="tx1"/>
                </a:solidFill>
              </a:rPr>
              <a:t>u.s.</a:t>
            </a:r>
            <a:r>
              <a:rPr lang="en-US" sz="2400" dirty="0">
                <a:solidFill>
                  <a:schemeClr val="tx1"/>
                </a:solidFill>
              </a:rPr>
              <a:t> constitution: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Essential Attributes—</a:t>
            </a: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Short and Enduring: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Short:  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Enduring—more than 200 years old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Connection: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Ambiguities and gaps to be filled in by the courts; reflects fundamental role of the courts in common law system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Constitution as a “living” document rather than static as of time of ratification (“</a:t>
            </a:r>
            <a:r>
              <a:rPr lang="en-US" altLang="ja-JP" sz="1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originalist</a:t>
            </a:r>
            <a:r>
              <a:rPr lang="en-US" sz="1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”</a:t>
            </a:r>
            <a:r>
              <a:rPr lang="en-US" altLang="ja-JP" sz="1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 interpretation)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25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u.s. constitution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Reflects Fundamental Mistrust of Governmental Power: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Relationship between federal government and States—shared powers between national government and state governments (federalism)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Structure of federal government: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Separation of powers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Checks and balances 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Protection of individual rights and liberties—through amendments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5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u.s. judicial systems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marL="0" lvl="0" indent="0">
              <a:buClr>
                <a:schemeClr val="bg1"/>
              </a:buCl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“Systems”:</a:t>
            </a:r>
          </a:p>
          <a:p>
            <a:pPr lvl="1">
              <a:buClr>
                <a:schemeClr val="bg1"/>
              </a:buClr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Product of federalism</a:t>
            </a:r>
          </a:p>
          <a:p>
            <a:pPr lvl="1">
              <a:buClr>
                <a:schemeClr val="bg1"/>
              </a:buClr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Integrated federal system</a:t>
            </a:r>
          </a:p>
          <a:p>
            <a:pPr lvl="1">
              <a:buClr>
                <a:schemeClr val="bg1"/>
              </a:buClr>
              <a:buFont typeface="Arial" charset="0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Independent, autonomous system in each state</a:t>
            </a:r>
          </a:p>
          <a:p>
            <a:pPr marL="0" lvl="0" indent="0">
              <a:buClr>
                <a:schemeClr val="bg1"/>
              </a:buClr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64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U.S. Judicial Systems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Federal Courts: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Courts of limited jurisdiction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Courts of general jurisdiction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Supreme Court as highest federal judicial authority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Power of Congress to create lower </a:t>
            </a:r>
            <a:r>
              <a:rPr lang="en-US" sz="2200" dirty="0" smtClean="0">
                <a:solidFill>
                  <a:schemeClr val="bg1"/>
                </a:solidFill>
                <a:ea typeface="ＭＳ Ｐゴシック" charset="0"/>
                <a:cs typeface="Century Gothic"/>
              </a:rPr>
              <a:t>Federal </a:t>
            </a: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courts: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Hierarchical divisions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Geographical divisions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2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Federal judges: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Nomination process inherently political 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Strong guarantees of judicial independence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40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U.S. Judicial Systems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buClr>
                <a:schemeClr val="bg1"/>
              </a:buClr>
              <a:buFont typeface="Arial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cs typeface="Century Gothic"/>
              </a:rPr>
              <a:t>State Courts:</a:t>
            </a:r>
          </a:p>
          <a:p>
            <a:pPr marL="571500" indent="-342900">
              <a:buClr>
                <a:schemeClr val="bg1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cs typeface="Century Gothic"/>
              </a:rPr>
              <a:t>50+ autonomous, sovereign state court systems</a:t>
            </a:r>
          </a:p>
          <a:p>
            <a:pPr marL="571500" indent="-342900">
              <a:buClr>
                <a:schemeClr val="bg1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cs typeface="Century Gothic"/>
              </a:rPr>
              <a:t>Established and operate pursuant to state law</a:t>
            </a:r>
          </a:p>
          <a:p>
            <a:pPr marL="571500" indent="-342900">
              <a:buClr>
                <a:schemeClr val="bg1"/>
              </a:buClr>
              <a:buFont typeface="Arial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cs typeface="Century Gothic"/>
              </a:rPr>
              <a:t>State courts of last resort are final judicial arbiters of state law</a:t>
            </a:r>
          </a:p>
          <a:p>
            <a:pPr>
              <a:buClr>
                <a:schemeClr val="bg1"/>
              </a:buClr>
            </a:pPr>
            <a:endParaRPr lang="en-US" sz="2800" dirty="0">
              <a:solidFill>
                <a:schemeClr val="bg1"/>
              </a:solidFill>
              <a:cs typeface="Century Gothic"/>
            </a:endParaRPr>
          </a:p>
          <a:p>
            <a:pPr>
              <a:buClr>
                <a:schemeClr val="bg1"/>
              </a:buClr>
            </a:pP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75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Sources of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u.s. law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Case Law as Most Important Source of Law 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History of the “Common Law”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Types of Case Law: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Cases interpreting constitution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Cases interpreting statutes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Pure decisional law</a:t>
            </a:r>
          </a:p>
          <a:p>
            <a:pPr>
              <a:buClr>
                <a:schemeClr val="bg1"/>
              </a:buClr>
            </a:pP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48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99179-D523-4146-9F17-CFBE1892E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Working with case law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FB403EBD-907E-4D59-98D4-A72CD1063C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457A1B-13C4-904D-B866-22EF1748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 lnSpcReduction="10000"/>
          </a:bodyPr>
          <a:lstStyle/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sz="26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Working with Case Law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Reading cases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Briefing cases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400" i="1" dirty="0">
                <a:solidFill>
                  <a:schemeClr val="bg1"/>
                </a:solidFill>
                <a:ea typeface="ＭＳ Ｐゴシック" charset="0"/>
                <a:cs typeface="Century Gothic"/>
              </a:rPr>
              <a:t>Stare decisis = </a:t>
            </a:r>
            <a:r>
              <a:rPr lang="en-US" sz="24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Tendency of U.S. courts to follow principles of law announced in earlier-decided cases: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Binding/mandatory/controlling cases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ＭＳ Ｐゴシック" charset="0"/>
                <a:cs typeface="Century Gothic"/>
              </a:rPr>
              <a:t>Persuasive cases</a:t>
            </a:r>
          </a:p>
          <a:p>
            <a:pPr lvl="1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cs typeface="Century Gothic"/>
              </a:rPr>
              <a:t>Case law synthesis:</a:t>
            </a:r>
          </a:p>
          <a:p>
            <a:pPr lvl="2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chemeClr val="bg1"/>
                </a:solidFill>
                <a:cs typeface="Century Gothic"/>
              </a:rPr>
              <a:t>Process of deriving a rule from a series of cases that can be applied to predict legal result under a new set of facts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2021 Toni Jaeger-Fine.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23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501</Words>
  <Application>Microsoft Macintosh PowerPoint</Application>
  <PresentationFormat>Widescreen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Gill Sans MT</vt:lpstr>
      <vt:lpstr>ＭＳ Ｐゴシック</vt:lpstr>
      <vt:lpstr>Arial</vt:lpstr>
      <vt:lpstr>Parcel</vt:lpstr>
      <vt:lpstr>The u.s. constitution</vt:lpstr>
      <vt:lpstr>The u.s. constitution</vt:lpstr>
      <vt:lpstr>The u.s. constitution:</vt:lpstr>
      <vt:lpstr>The u.s. constitution</vt:lpstr>
      <vt:lpstr>u.s. judicial systems</vt:lpstr>
      <vt:lpstr>U.S. Judicial Systems</vt:lpstr>
      <vt:lpstr>U.S. Judicial Systems</vt:lpstr>
      <vt:lpstr>Sources of  u.s. law</vt:lpstr>
      <vt:lpstr>Working with case law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U.S. legal system:  the basics </dc:title>
  <dc:creator>Toni M. Jaeger Fine</dc:creator>
  <cp:lastModifiedBy>Microsoft Office User</cp:lastModifiedBy>
  <cp:revision>7</cp:revision>
  <dcterms:created xsi:type="dcterms:W3CDTF">2021-03-14T03:29:10Z</dcterms:created>
  <dcterms:modified xsi:type="dcterms:W3CDTF">2021-03-23T13:47:55Z</dcterms:modified>
</cp:coreProperties>
</file>