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0947-6B7F-2A43-A444-B68B7375C958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22A72-2208-F94D-A420-4DC3BBB6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A1738C6B-0D5F-9E46-92E8-47C75C1E896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938A32F2-2B45-ED42-A89E-31761ABC903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DAF881CB-BA3B-9140-B113-FA1080A5E9F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9E4C7832-121A-FC42-AB0B-64EFCB4F9AB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4B58CC71-4C18-C441-8A8B-9A235ADC4D7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0FB9CF59-E934-2C46-86CA-74BA26023E3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828800" y="1828800"/>
            <a:ext cx="9448800" cy="0"/>
          </a:xfrm>
          <a:prstGeom prst="line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F88094-71E3-FB44-ACCD-438E6D1924E7}" type="datetime1">
              <a:rPr lang="en-US" smtClean="0"/>
              <a:t>8/24/20</a:t>
            </a:fld>
            <a:endParaRPr 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400" b="0">
                <a:solidFill>
                  <a:schemeClr val="accent1"/>
                </a:solidFill>
              </a:defRPr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CB75C-3FDC-2D40-A334-73775CAE7AF1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0C398-66BE-7143-854F-256E706A244A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6FDE0-4C5B-264C-B523-5A19BE114017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314B-F5A7-D549-B46B-05EFA17BA2A5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13B02-0A00-1E4F-8AB8-44431D71C89E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AE454-7013-EE41-A01B-A7EDBB4A5398}" type="datetime1">
              <a:rPr lang="en-US" smtClean="0"/>
              <a:t>8/24/20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9484-5804-FF45-9649-E4EE0E0A1208}" type="datetime1">
              <a:rPr lang="en-US" smtClean="0"/>
              <a:t>8/24/20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988DD-FBCD-A34C-BCC3-2DCB51421B93}" type="datetime1">
              <a:rPr lang="en-US" smtClean="0"/>
              <a:t>8/24/20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FDB39-AE08-2949-BEF7-B91389E27EC4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7DA44-E085-9243-8700-EBAF331B948B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144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fld id="{691DB992-EF8E-5C47-ADB6-E6F357F18BE3}" type="datetime1">
              <a:rPr lang="en-US" smtClean="0"/>
              <a:t>8/24/20</a:t>
            </a:fld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228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Arial" charset="0"/>
              </a:defRPr>
            </a:lvl1pPr>
          </a:lstStyle>
          <a:p>
            <a:fld id="{B009FCCB-7456-9147-9AC3-ED1674EB084E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Bases of Liability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b="1" i="1" u="sng"/>
              <a:t>Liability based on Fault:</a:t>
            </a:r>
          </a:p>
          <a:p>
            <a:pPr lvl="1" eaLnBrk="1" hangingPunct="1"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b="1"/>
              <a:t>Intentional Torts</a:t>
            </a:r>
          </a:p>
          <a:p>
            <a:pPr lvl="1" eaLnBrk="1" hangingPunct="1"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b="1"/>
              <a:t>Recklessness</a:t>
            </a:r>
          </a:p>
          <a:p>
            <a:pPr lvl="1" eaLnBrk="1" hangingPunct="1"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b="1"/>
              <a:t>Negligence</a:t>
            </a:r>
          </a:p>
          <a:p>
            <a:pPr eaLnBrk="1" hangingPunct="1"/>
            <a:endParaRPr lang="en-US" altLang="en-US" b="1" i="1"/>
          </a:p>
          <a:p>
            <a:pPr eaLnBrk="1" hangingPunct="1"/>
            <a:r>
              <a:rPr lang="en-US" altLang="en-US" b="1" i="1" u="sng"/>
              <a:t>Liability without Fault:</a:t>
            </a:r>
          </a:p>
          <a:p>
            <a:pPr lvl="1" eaLnBrk="1" hangingPunct="1">
              <a:buClr>
                <a:srgbClr val="FFCC66"/>
              </a:buClr>
              <a:buSzTx/>
              <a:buFont typeface="Wingdings" charset="2"/>
              <a:buChar char="v"/>
            </a:pPr>
            <a:r>
              <a:rPr lang="en-US" altLang="en-US" b="1"/>
              <a:t>Strict Liability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FC17EF1C-00DA-3548-8671-2E42823B5CB8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60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286000" y="1524000"/>
            <a:ext cx="7315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Consequences of Classification: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828800"/>
            <a:ext cx="7772400" cy="4724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600" b="1"/>
              <a:t>The classification of a tort as intentional, </a:t>
            </a:r>
          </a:p>
          <a:p>
            <a:pPr marL="609600" indent="-609600">
              <a:buNone/>
            </a:pPr>
            <a:r>
              <a:rPr lang="en-US" altLang="en-US" sz="2600" b="1" dirty="0"/>
              <a:t>reckless, negligent, or strict liability has a </a:t>
            </a:r>
          </a:p>
          <a:p>
            <a:pPr marL="609600" indent="-609600">
              <a:buNone/>
            </a:pPr>
            <a:r>
              <a:rPr lang="en-US" altLang="en-US" sz="2600" b="1" dirty="0"/>
              <a:t>bearing on: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Scope of Liability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Punitive Damages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Defenses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 err="1"/>
              <a:t>Respondeat</a:t>
            </a:r>
            <a:r>
              <a:rPr lang="en-US" altLang="en-US" sz="2200" b="1" dirty="0"/>
              <a:t> Superior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Insurance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Immunities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Worker’s Compensation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Statutes of Limitation</a:t>
            </a:r>
          </a:p>
          <a:p>
            <a:pPr marL="1371600" lvl="2" indent="-457200">
              <a:buClr>
                <a:schemeClr val="folHlink"/>
              </a:buClr>
              <a:buFont typeface="Wingdings" charset="2"/>
              <a:buAutoNum type="alphaLcParenR"/>
            </a:pPr>
            <a:r>
              <a:rPr lang="en-US" altLang="en-US" sz="2200" b="1" dirty="0"/>
              <a:t>Bankruptcy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CB695F79-7B8D-494A-A8D2-4ADF3B8EAAB0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286000" y="1752600"/>
            <a:ext cx="73152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98672" y="228600"/>
            <a:ext cx="3860800" cy="457200"/>
          </a:xfrm>
        </p:spPr>
        <p:txBody>
          <a:bodyPr/>
          <a:lstStyle/>
          <a:p>
            <a:r>
              <a:rPr lang="en-US" smtClean="0"/>
              <a:t>Copyright © 2020 Vincent R. </a:t>
            </a:r>
            <a:r>
              <a:rPr lang="en-US" dirty="0" smtClean="0"/>
              <a:t>Johnson.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Restatement (Third) of Torts: Liability for Economic Harm (T.D. 1, 2012)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Sec. 1</a:t>
            </a:r>
          </a:p>
          <a:p>
            <a:pPr>
              <a:buFont typeface="Wingdings" charset="2"/>
              <a:buNone/>
            </a:pPr>
            <a:r>
              <a:rPr lang="en-US" altLang="en-US"/>
              <a:t>		(a) An actor has </a:t>
            </a:r>
            <a:r>
              <a:rPr lang="en-US" altLang="en-US" u="sng"/>
              <a:t>no general duty</a:t>
            </a:r>
            <a:r>
              <a:rPr lang="en-US" altLang="en-US"/>
              <a:t> to avoid the unintentional infliction of economic loss on another.</a:t>
            </a:r>
          </a:p>
          <a:p>
            <a:pPr>
              <a:buFont typeface="Wingdings" charset="2"/>
              <a:buNone/>
            </a:pPr>
            <a:r>
              <a:rPr lang="en-US" altLang="en-US"/>
              <a:t>		(b) Duties to avoid the unintentional infliction of economic loss are recognized in ... [later sections dealing with such matters as professional malpractice and negligent misrepresentation].</a:t>
            </a: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228600"/>
            <a:ext cx="6096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33181EC-D8FD-544F-BC74-916E7536815F}" type="slidenum">
              <a:rPr lang="en-US" altLang="en-US" sz="2000">
                <a:latin typeface="Tahoma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000">
              <a:latin typeface="Tahoma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Restatement (Third) of Torts: Liability for Economic Harm (T.D. 1, 2012)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Sec. 3 Preclusion of Tort Liability Arising from Contract (Economic Loss Rule) </a:t>
            </a:r>
          </a:p>
          <a:p>
            <a:pPr>
              <a:buFont typeface="Wingdings" charset="2"/>
              <a:buNone/>
            </a:pPr>
            <a:r>
              <a:rPr lang="en-US" altLang="en-US"/>
              <a:t>		Except as provided elsewhere in this Restatement, </a:t>
            </a:r>
            <a:r>
              <a:rPr lang="en-US" altLang="en-US" u="sng"/>
              <a:t>there is no liability in tort for economic loss caused by negligence in the performance or negotiation of a contract between the parties</a:t>
            </a:r>
            <a:r>
              <a:rPr lang="en-US" altLang="en-US"/>
              <a:t>.</a:t>
            </a:r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52400"/>
            <a:ext cx="762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427B79C-87DD-684C-AAD0-DFD01DEE7381}" type="slidenum">
              <a:rPr lang="en-US" altLang="en-US" sz="2000">
                <a:latin typeface="Tahoma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000">
              <a:latin typeface="Tahoma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Misrepresentation:</a:t>
            </a:r>
            <a:br>
              <a:rPr lang="en-US" sz="4000" dirty="0"/>
            </a:br>
            <a:r>
              <a:rPr lang="en-US" sz="4000" dirty="0"/>
              <a:t>Actions and Remedies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95791"/>
            <a:ext cx="7772400" cy="4267200"/>
          </a:xfrm>
        </p:spPr>
        <p:txBody>
          <a:bodyPr/>
          <a:lstStyle/>
          <a:p>
            <a:pPr marL="609600" indent="-609600"/>
            <a:r>
              <a:rPr lang="en-US" altLang="en-US" b="1" i="1" u="sng" dirty="0"/>
              <a:t>3 Actions:</a:t>
            </a:r>
          </a:p>
          <a:p>
            <a:pPr marL="1371600" lvl="2" indent="-457200">
              <a:buClr>
                <a:schemeClr val="tx2"/>
              </a:buClr>
              <a:buFontTx/>
              <a:buAutoNum type="arabicParenR"/>
            </a:pPr>
            <a:r>
              <a:rPr lang="en-US" altLang="en-US" b="1" dirty="0"/>
              <a:t>Fraud (intentional or reckless misrepresentation)</a:t>
            </a:r>
          </a:p>
          <a:p>
            <a:pPr marL="1371600" lvl="2" indent="-457200">
              <a:buClr>
                <a:schemeClr val="tx2"/>
              </a:buClr>
              <a:buFontTx/>
              <a:buAutoNum type="arabicParenR"/>
            </a:pPr>
            <a:r>
              <a:rPr lang="en-US" altLang="en-US" b="1" dirty="0"/>
              <a:t>Negligent misrepresentation</a:t>
            </a:r>
          </a:p>
          <a:p>
            <a:pPr marL="1371600" lvl="2" indent="-457200">
              <a:buClr>
                <a:schemeClr val="tx2"/>
              </a:buClr>
              <a:buFontTx/>
              <a:buAutoNum type="arabicParenR"/>
            </a:pPr>
            <a:r>
              <a:rPr lang="en-US" altLang="en-US" b="1" dirty="0"/>
              <a:t>Strict liability for misrepresentation</a:t>
            </a:r>
          </a:p>
          <a:p>
            <a:pPr marL="1371600" lvl="2" indent="-457200">
              <a:buClr>
                <a:schemeClr val="tx2"/>
              </a:buClr>
              <a:buNone/>
            </a:pPr>
            <a:endParaRPr lang="en-US" altLang="en-US" sz="1000" b="1" dirty="0"/>
          </a:p>
          <a:p>
            <a:pPr marL="609600" indent="-609600"/>
            <a:r>
              <a:rPr lang="en-US" altLang="en-US" b="1" i="1" u="sng" dirty="0"/>
              <a:t>Other Relief:</a:t>
            </a:r>
          </a:p>
          <a:p>
            <a:pPr marL="1371600" lvl="2" indent="-457200">
              <a:buClr>
                <a:schemeClr val="tx2"/>
              </a:buClr>
              <a:buFont typeface="Wingdings" charset="2"/>
              <a:buChar char="v"/>
            </a:pPr>
            <a:r>
              <a:rPr lang="en-US" altLang="en-US" b="1" dirty="0"/>
              <a:t>Breach of contract or rescission</a:t>
            </a:r>
          </a:p>
          <a:p>
            <a:pPr marL="1371600" lvl="2" indent="-457200">
              <a:buClr>
                <a:schemeClr val="tx2"/>
              </a:buClr>
              <a:buFont typeface="Wingdings" charset="2"/>
              <a:buChar char="v"/>
            </a:pPr>
            <a:r>
              <a:rPr lang="en-US" altLang="en-US" b="1" dirty="0"/>
              <a:t>Restitution for unjust enrichment</a:t>
            </a:r>
          </a:p>
          <a:p>
            <a:pPr marL="1371600" lvl="2" indent="-457200">
              <a:buClr>
                <a:schemeClr val="tx2"/>
              </a:buClr>
              <a:buFont typeface="Wingdings" charset="2"/>
              <a:buChar char="v"/>
            </a:pPr>
            <a:r>
              <a:rPr lang="en-US" altLang="en-US" b="1" dirty="0"/>
              <a:t>Deceptive trade practices acts</a:t>
            </a:r>
          </a:p>
          <a:p>
            <a:pPr marL="1371600" lvl="2" indent="-457200">
              <a:buClr>
                <a:schemeClr val="tx2"/>
              </a:buClr>
              <a:buFont typeface="Wingdings" charset="2"/>
              <a:buChar char="v"/>
            </a:pPr>
            <a:r>
              <a:rPr lang="en-US" altLang="en-US" b="1" dirty="0"/>
              <a:t>Vitiation of consent in tort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0B656B7D-C1E0-9843-B1C1-C955237B12CC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2286000" y="18288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4043" y="152400"/>
            <a:ext cx="3860800" cy="457200"/>
          </a:xfrm>
        </p:spPr>
        <p:txBody>
          <a:bodyPr/>
          <a:lstStyle/>
          <a:p>
            <a:r>
              <a:rPr lang="en-US" dirty="0" smtClean="0"/>
              <a:t>Copyright © 2020 Vincent R. Johnson.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Misrepresentation:</a:t>
            </a:r>
            <a:br>
              <a:rPr lang="en-US" sz="4000" dirty="0"/>
            </a:br>
            <a:r>
              <a:rPr lang="en-US" sz="4000" dirty="0"/>
              <a:t>Elements of Fraud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114800"/>
          </a:xfrm>
        </p:spPr>
        <p:txBody>
          <a:bodyPr/>
          <a:lstStyle/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A material misrepresentation of fact or an actionable statement of opinion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 i="1" dirty="0"/>
              <a:t>Scienter</a:t>
            </a:r>
            <a:r>
              <a:rPr lang="en-US" altLang="en-US" b="1" dirty="0"/>
              <a:t> (knowledge of falsity or reckless disregard for the truth)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 dirty="0"/>
              <a:t>Intent to induce reliance or expectation of reliance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 dirty="0"/>
              <a:t>Justifiable reliance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 dirty="0"/>
              <a:t>Damages</a:t>
            </a:r>
          </a:p>
          <a:p>
            <a:pPr marL="609600" indent="-609600">
              <a:buNone/>
            </a:pPr>
            <a:endParaRPr lang="en-US" altLang="en-US" b="1" dirty="0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00EAD832-935F-8A45-AFC7-6642EF3A7831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2362200" y="18288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Misrepresentation:</a:t>
            </a:r>
            <a:br>
              <a:rPr lang="en-US" sz="4000" dirty="0"/>
            </a:br>
            <a:r>
              <a:rPr lang="en-US" sz="4000" dirty="0"/>
              <a:t>Types of Misstatements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438400"/>
            <a:ext cx="7772400" cy="4114800"/>
          </a:xfrm>
        </p:spPr>
        <p:txBody>
          <a:bodyPr/>
          <a:lstStyle/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Words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Acts (including concealment)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Ambiguous statements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Half-truths</a:t>
            </a:r>
          </a:p>
          <a:p>
            <a:pPr marL="609600" indent="-609600">
              <a:buFont typeface="Wingdings" charset="2"/>
              <a:buAutoNum type="arabicParenR"/>
            </a:pPr>
            <a:r>
              <a:rPr lang="en-US" altLang="en-US" b="1"/>
              <a:t>Silence, if there is a duty to speak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34D94067-78A1-354C-B335-C1C04B5B73D8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286000" y="18288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Misrepresentation:</a:t>
            </a:r>
            <a:br>
              <a:rPr lang="en-US" sz="4000" dirty="0"/>
            </a:br>
            <a:r>
              <a:rPr lang="en-US" sz="4000" dirty="0"/>
              <a:t>Duty to Speak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pPr marL="533400" indent="-533400"/>
            <a:r>
              <a:rPr lang="en-US" altLang="en-US" b="1"/>
              <a:t>There is a duty to speak, and therefore silence is actionable, if: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There is a fiduciary relationship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Only half the truth has been told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Subsequently acquired information renders earlier true statements incorrect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The actor learns that another intends to act on false statements that were not intended to induce reliance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The fact is “basic to the transaction”</a:t>
            </a:r>
          </a:p>
          <a:p>
            <a:pPr marL="1295400" lvl="2" indent="-381000">
              <a:buClr>
                <a:schemeClr val="tx2"/>
              </a:buClr>
              <a:buFontTx/>
              <a:buAutoNum type="arabicParenR"/>
            </a:pPr>
            <a:r>
              <a:rPr lang="en-US" altLang="en-US" b="1"/>
              <a:t>The fact is not reasonably discoverable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#</a:t>
            </a:r>
            <a:fld id="{0CC55295-A57E-9A4C-882C-78DDDFB49761}" type="slidenum">
              <a:rPr lang="en-US" altLang="en-US" sz="16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362200" y="1828800"/>
            <a:ext cx="7620000" cy="0"/>
          </a:xfrm>
          <a:prstGeom prst="line">
            <a:avLst/>
          </a:prstGeom>
          <a:noFill/>
          <a:ln w="12700" cap="sq">
            <a:solidFill>
              <a:srgbClr val="99CC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54315" y="152400"/>
            <a:ext cx="3860800" cy="457200"/>
          </a:xfrm>
        </p:spPr>
        <p:txBody>
          <a:bodyPr/>
          <a:lstStyle/>
          <a:p>
            <a:r>
              <a:rPr lang="en-US" smtClean="0"/>
              <a:t>Copyright © 2020 Vincent R. </a:t>
            </a:r>
            <a:r>
              <a:rPr lang="en-US" dirty="0" smtClean="0"/>
              <a:t>Johnson.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The full set of 159 PowerPoint slides is available upon adoption. If you are a professor using this book for a class, please contact Rachael Meier at </a:t>
            </a:r>
            <a:r>
              <a:rPr lang="en-US" dirty="0" smtClean="0">
                <a:hlinkClick r:id="rId2"/>
              </a:rPr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Vincent R. Johnson.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FCCB-7456-9147-9AC3-ED1674EB08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Johnson Advanced Torts 3e PPTs</Template>
  <TotalTime>2</TotalTime>
  <Words>441</Words>
  <Application>Microsoft Macintosh PowerPoint</Application>
  <PresentationFormat>Widescreen</PresentationFormat>
  <Paragraphs>84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Arial</vt:lpstr>
      <vt:lpstr>Arial Black</vt:lpstr>
      <vt:lpstr>Tahoma</vt:lpstr>
      <vt:lpstr>Times New Roman</vt:lpstr>
      <vt:lpstr>Wingdings</vt:lpstr>
      <vt:lpstr>Soaring</vt:lpstr>
      <vt:lpstr>Bases of Liability</vt:lpstr>
      <vt:lpstr>Consequences of Classification:</vt:lpstr>
      <vt:lpstr>Restatement (Third) of Torts: Liability for Economic Harm (T.D. 1, 2012)</vt:lpstr>
      <vt:lpstr>Restatement (Third) of Torts: Liability for Economic Harm (T.D. 1, 2012)</vt:lpstr>
      <vt:lpstr>Misrepresentation: Actions and Remedies</vt:lpstr>
      <vt:lpstr>Misrepresentation: Elements of Fraud</vt:lpstr>
      <vt:lpstr>Misrepresentation: Types of Misstatements</vt:lpstr>
      <vt:lpstr>Misrepresentation: Duty to Speak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of Liability</dc:title>
  <dc:creator>Microsoft Office User</dc:creator>
  <cp:lastModifiedBy>Microsoft Office User</cp:lastModifiedBy>
  <cp:revision>1</cp:revision>
  <dcterms:created xsi:type="dcterms:W3CDTF">2020-08-24T12:03:19Z</dcterms:created>
  <dcterms:modified xsi:type="dcterms:W3CDTF">2020-08-24T12:06:11Z</dcterms:modified>
</cp:coreProperties>
</file>