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0000"/>
            </a:gs>
            <a:gs pos="100000">
              <a:srgbClr val="0000FF"/>
            </a:gs>
          </a:gsLst>
          <a:lin ang="108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19"/>
          <p:cNvGrpSpPr/>
          <p:nvPr/>
        </p:nvGrpSpPr>
        <p:grpSpPr>
          <a:xfrm>
            <a:off x="-554" y="2257"/>
            <a:ext cx="12987292" cy="9735539"/>
            <a:chOff x="0" y="0"/>
            <a:chExt cx="12987291" cy="9735538"/>
          </a:xfrm>
        </p:grpSpPr>
        <p:sp>
          <p:nvSpPr>
            <p:cNvPr id="117" name="Shape 117"/>
            <p:cNvSpPr/>
            <p:nvPr/>
          </p:nvSpPr>
          <p:spPr>
            <a:xfrm>
              <a:off x="7663451" y="2253262"/>
              <a:ext cx="5323841" cy="748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50" y="21593"/>
                  </a:moveTo>
                  <a:lnTo>
                    <a:pt x="21600" y="21600"/>
                  </a:lnTo>
                  <a:lnTo>
                    <a:pt x="21600" y="9369"/>
                  </a:lnTo>
                  <a:lnTo>
                    <a:pt x="0" y="0"/>
                  </a:lnTo>
                  <a:lnTo>
                    <a:pt x="1841" y="978"/>
                  </a:lnTo>
                  <a:lnTo>
                    <a:pt x="3353" y="1819"/>
                  </a:lnTo>
                  <a:lnTo>
                    <a:pt x="5056" y="2875"/>
                  </a:lnTo>
                  <a:lnTo>
                    <a:pt x="6705" y="3990"/>
                  </a:lnTo>
                  <a:lnTo>
                    <a:pt x="9124" y="5887"/>
                  </a:lnTo>
                  <a:lnTo>
                    <a:pt x="11267" y="7902"/>
                  </a:lnTo>
                  <a:lnTo>
                    <a:pt x="12824" y="9662"/>
                  </a:lnTo>
                  <a:lnTo>
                    <a:pt x="14180" y="11481"/>
                  </a:lnTo>
                  <a:lnTo>
                    <a:pt x="15252" y="13300"/>
                  </a:lnTo>
                  <a:lnTo>
                    <a:pt x="16040" y="14963"/>
                  </a:lnTo>
                  <a:lnTo>
                    <a:pt x="16571" y="16371"/>
                  </a:lnTo>
                  <a:lnTo>
                    <a:pt x="17066" y="18112"/>
                  </a:lnTo>
                  <a:lnTo>
                    <a:pt x="17313" y="19638"/>
                  </a:lnTo>
                  <a:lnTo>
                    <a:pt x="17450" y="21593"/>
                  </a:lnTo>
                </a:path>
              </a:pathLst>
            </a:custGeom>
            <a:gradFill flip="none" rotWithShape="1">
              <a:gsLst>
                <a:gs pos="0">
                  <a:srgbClr val="3366FF"/>
                </a:gs>
                <a:gs pos="100000">
                  <a:srgbClr val="182F76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b="1" sz="3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11962261" cy="973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3366FF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algn="l" defTabSz="1300480">
                <a:defRPr b="1" sz="34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sp>
        <p:nvSpPr>
          <p:cNvPr id="120" name="Shape 120"/>
          <p:cNvSpPr/>
          <p:nvPr>
            <p:ph type="sldNum" sz="quarter" idx="2"/>
          </p:nvPr>
        </p:nvSpPr>
        <p:spPr>
          <a:xfrm>
            <a:off x="9970346" y="352635"/>
            <a:ext cx="575454" cy="595210"/>
          </a:xfrm>
          <a:prstGeom prst="rect">
            <a:avLst/>
          </a:prstGeom>
        </p:spPr>
        <p:txBody>
          <a:bodyPr lIns="65476" tIns="65476" rIns="65476" bIns="65476" anchor="ctr"/>
          <a:lstStyle>
            <a:lvl1pPr algn="l" defTabSz="1300480">
              <a:defRPr b="1" sz="3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30" name="Shape 130"/>
          <p:cNvSpPr/>
          <p:nvPr>
            <p:ph type="title" idx="4294967295"/>
          </p:nvPr>
        </p:nvSpPr>
        <p:spPr>
          <a:xfrm>
            <a:off x="975359" y="1246293"/>
            <a:ext cx="11054082" cy="866987"/>
          </a:xfrm>
          <a:prstGeom prst="rect">
            <a:avLst/>
          </a:prstGeom>
        </p:spPr>
        <p:txBody>
          <a:bodyPr lIns="65476" tIns="65476" rIns="65476" bIns="65476"/>
          <a:lstStyle>
            <a:lvl1pPr algn="l" defTabSz="845311">
              <a:defRPr sz="4030">
                <a:solidFill>
                  <a:srgbClr val="FFCC66"/>
                </a:solidFill>
                <a:effectLst>
                  <a:outerShdw sx="100000" sy="100000" kx="0" ky="0" algn="b" rotWithShape="0" blurRad="8255" dist="1651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Course Goals</a:t>
            </a:r>
          </a:p>
        </p:txBody>
      </p:sp>
      <p:sp>
        <p:nvSpPr>
          <p:cNvPr id="131" name="Shape 131"/>
          <p:cNvSpPr/>
          <p:nvPr>
            <p:ph type="body" idx="4294967295"/>
          </p:nvPr>
        </p:nvSpPr>
        <p:spPr>
          <a:xfrm>
            <a:off x="975359" y="2817706"/>
            <a:ext cx="11054082" cy="585216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723900" indent="-723900" defTabSz="1300480">
              <a:spcBef>
                <a:spcPts val="900"/>
              </a:spcBef>
              <a:buClr>
                <a:srgbClr val="FFFF66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Knowledge of substantive rules and acquaintance with the legal topography</a:t>
            </a:r>
          </a:p>
          <a:p>
            <a:pPr marL="723900" indent="-723900" defTabSz="1300480">
              <a:spcBef>
                <a:spcPts val="900"/>
              </a:spcBef>
              <a:buClr>
                <a:srgbClr val="FFFF66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Facility with the interplay of law and fact</a:t>
            </a:r>
          </a:p>
          <a:p>
            <a:pPr marL="723900" indent="-723900" defTabSz="1300480">
              <a:spcBef>
                <a:spcPts val="900"/>
              </a:spcBef>
              <a:buClr>
                <a:srgbClr val="FFFF66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Understanding of how tort law changes</a:t>
            </a:r>
          </a:p>
          <a:p>
            <a:pPr marL="723900" indent="-723900" defTabSz="1300480">
              <a:spcBef>
                <a:spcPts val="900"/>
              </a:spcBef>
              <a:buClr>
                <a:srgbClr val="FFFF66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Appreciation of the relationship between common law and statutes</a:t>
            </a:r>
          </a:p>
          <a:p>
            <a:pPr marL="758613" indent="-758613" algn="ctr" defTabSz="1300480">
              <a:spcBef>
                <a:spcPts val="1000"/>
              </a:spcBef>
              <a:buClr>
                <a:srgbClr val="FFFF00"/>
              </a:buClr>
              <a:buSzTx/>
              <a:buFont typeface="Wingdings"/>
              <a:buNone/>
              <a:defRPr b="1" i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758613" indent="-758613" algn="ctr" defTabSz="1300480">
              <a:spcBef>
                <a:spcPts val="900"/>
              </a:spcBef>
              <a:buClr>
                <a:srgbClr val="FFFF00"/>
              </a:buClr>
              <a:buSzTx/>
              <a:buFont typeface="Wingdings"/>
              <a:buNone/>
              <a:defRPr b="1" i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Focus:  Rules, Process, Policy</a:t>
            </a:r>
          </a:p>
        </p:txBody>
      </p:sp>
      <p:sp>
        <p:nvSpPr>
          <p:cNvPr id="132" name="Shape 132"/>
          <p:cNvSpPr/>
          <p:nvPr/>
        </p:nvSpPr>
        <p:spPr>
          <a:xfrm>
            <a:off x="1300479" y="2600959"/>
            <a:ext cx="10403842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3" name="Shape 133"/>
          <p:cNvSpPr/>
          <p:nvPr/>
        </p:nvSpPr>
        <p:spPr>
          <a:xfrm>
            <a:off x="3908329" y="8064499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sldNum" sz="quarter" idx="2"/>
          </p:nvPr>
        </p:nvSpPr>
        <p:spPr>
          <a:xfrm>
            <a:off x="12225249" y="424233"/>
            <a:ext cx="454432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83" name="Shape 183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/>
          <a:p>
            <a:pPr algn="l" defTabSz="949350">
              <a:defRPr sz="4088">
                <a:solidFill>
                  <a:srgbClr val="FFCC66"/>
                </a:solidFill>
                <a:effectLst>
                  <a:outerShdw sx="100000" sy="100000" kx="0" ky="0" algn="b" rotWithShape="0" blurRad="9271" dist="18542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Defamation:</a:t>
            </a:r>
            <a:br/>
            <a:r>
              <a:t>Elements</a:t>
            </a:r>
          </a:p>
        </p:txBody>
      </p:sp>
      <p:sp>
        <p:nvSpPr>
          <p:cNvPr id="184" name="Shape 184"/>
          <p:cNvSpPr/>
          <p:nvPr>
            <p:ph type="body" idx="4294967295"/>
          </p:nvPr>
        </p:nvSpPr>
        <p:spPr>
          <a:xfrm>
            <a:off x="975359" y="3359573"/>
            <a:ext cx="11054082" cy="585216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865238" indent="-865238" defTabSz="1300480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80000"/>
              <a:buAutoNum type="arabicPeriod" startAt="1"/>
              <a:defRPr b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false and defamatory communication about P</a:t>
            </a:r>
          </a:p>
          <a:p>
            <a:pPr marL="865238" indent="-865238" defTabSz="1300480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80000"/>
              <a:buAutoNum type="arabicPeriod" startAt="1"/>
              <a:defRPr b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Culpable publication to the third person who understands</a:t>
            </a:r>
          </a:p>
          <a:p>
            <a:pPr marL="865238" indent="-865238" defTabSz="1300480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80000"/>
              <a:buAutoNum type="arabicPeriod" startAt="1"/>
              <a:defRPr b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Fault as to falsity (depending on status of P)</a:t>
            </a:r>
          </a:p>
          <a:p>
            <a:pPr marL="865238" indent="-865238" defTabSz="1300480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80000"/>
              <a:buAutoNum type="arabicPeriod" startAt="1"/>
              <a:defRPr b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Proof of damages (unless statement warrants presumed damages)</a:t>
            </a:r>
          </a:p>
        </p:txBody>
      </p:sp>
      <p:sp>
        <p:nvSpPr>
          <p:cNvPr id="185" name="Shape 185"/>
          <p:cNvSpPr/>
          <p:nvPr/>
        </p:nvSpPr>
        <p:spPr>
          <a:xfrm>
            <a:off x="1083733" y="2600959"/>
            <a:ext cx="10837334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6" name="Shape 186"/>
          <p:cNvSpPr/>
          <p:nvPr/>
        </p:nvSpPr>
        <p:spPr>
          <a:xfrm>
            <a:off x="3882929" y="85471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9" name="Shape 189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14781">
              <a:defRPr sz="2272"/>
            </a:pPr>
            <a:r>
              <a:t>The full set of 392 slides is available upon adoption. If you are a professor using this book for a class, please contact Rachael at </a:t>
            </a:r>
            <a:r>
              <a:rPr u="sng">
                <a:hlinkClick r:id="rId2" invalidUrl="" action="" tgtFrame="" tooltip="" history="1" highlightClick="0" endSnd="0"/>
              </a:rPr>
              <a:t>remeier@cap-press.com</a:t>
            </a:r>
            <a:r>
              <a:t> to request your slides.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36" name="Shape 136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>
            <a:lvl1pPr algn="l" defTabSz="1300480">
              <a:defRPr sz="6200">
                <a:solidFill>
                  <a:srgbClr val="FFCC66"/>
                </a:solidFill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Bases of Liability</a:t>
            </a:r>
          </a:p>
        </p:txBody>
      </p:sp>
      <p:sp>
        <p:nvSpPr>
          <p:cNvPr id="137" name="Shape 137"/>
          <p:cNvSpPr/>
          <p:nvPr>
            <p:ph type="body" idx="4294967295"/>
          </p:nvPr>
        </p:nvSpPr>
        <p:spPr>
          <a:xfrm>
            <a:off x="1083733" y="2926079"/>
            <a:ext cx="11054081" cy="5852162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71487" indent="-471487" defTabSz="1300480">
              <a:spcBef>
                <a:spcPts val="1000"/>
              </a:spcBef>
              <a:buClr>
                <a:srgbClr val="FFFF00"/>
              </a:buClr>
              <a:buSzPct val="80000"/>
              <a:buFont typeface="Wingdings"/>
              <a:buChar char="●"/>
              <a:defRPr b="1" i="1" sz="4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Liability based on Fault:</a:t>
            </a:r>
          </a:p>
          <a:p>
            <a:pPr lvl="1" marL="845003" indent="-387803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Intentional Torts</a:t>
            </a:r>
          </a:p>
          <a:p>
            <a:pPr lvl="1" marL="845003" indent="-387803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Recklessness</a:t>
            </a:r>
          </a:p>
          <a:p>
            <a:pPr lvl="1" marL="845003" indent="-387803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Negligence</a:t>
            </a:r>
          </a:p>
          <a:p>
            <a:pPr marL="471487" indent="-471487" defTabSz="1300480">
              <a:spcBef>
                <a:spcPts val="1000"/>
              </a:spcBef>
              <a:buClr>
                <a:srgbClr val="FFFF00"/>
              </a:buClr>
              <a:buSzPct val="80000"/>
              <a:buFont typeface="Wingdings"/>
              <a:buChar char="●"/>
              <a:defRPr b="1" i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71487" indent="-471487" defTabSz="1300480">
              <a:spcBef>
                <a:spcPts val="1000"/>
              </a:spcBef>
              <a:buClr>
                <a:srgbClr val="FFFF00"/>
              </a:buClr>
              <a:buSzPct val="80000"/>
              <a:buFont typeface="Wingdings"/>
              <a:buChar char="●"/>
              <a:defRPr b="1" i="1" sz="44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Liability without Fault:</a:t>
            </a:r>
          </a:p>
          <a:p>
            <a:pPr lvl="1" marL="845003" indent="-387803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Strict Liability</a:t>
            </a:r>
          </a:p>
        </p:txBody>
      </p:sp>
      <p:sp>
        <p:nvSpPr>
          <p:cNvPr id="138" name="Shape 138"/>
          <p:cNvSpPr/>
          <p:nvPr/>
        </p:nvSpPr>
        <p:spPr>
          <a:xfrm>
            <a:off x="1083733" y="2167466"/>
            <a:ext cx="10403841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Shape 139"/>
          <p:cNvSpPr/>
          <p:nvPr/>
        </p:nvSpPr>
        <p:spPr>
          <a:xfrm>
            <a:off x="3908329" y="80645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2" name="Shape 142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>
            <a:lvl1pPr algn="l" defTabSz="1131417">
              <a:defRPr sz="4872">
                <a:solidFill>
                  <a:srgbClr val="FFCC66"/>
                </a:solidFill>
                <a:effectLst>
                  <a:outerShdw sx="100000" sy="100000" kx="0" ky="0" algn="b" rotWithShape="0" blurRad="11049" dist="22098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Consequences of Classification:</a:t>
            </a:r>
          </a:p>
        </p:txBody>
      </p:sp>
      <p:sp>
        <p:nvSpPr>
          <p:cNvPr id="143" name="Shape 143"/>
          <p:cNvSpPr/>
          <p:nvPr>
            <p:ph type="body" idx="4294967295"/>
          </p:nvPr>
        </p:nvSpPr>
        <p:spPr>
          <a:xfrm>
            <a:off x="1083733" y="2709333"/>
            <a:ext cx="11054081" cy="6719148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866986" indent="-866986" defTabSz="1300480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SzTx/>
              <a:buFont typeface="Wingdings"/>
              <a:buNone/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classification of a tort as intentional, </a:t>
            </a:r>
          </a:p>
          <a:p>
            <a:pPr marL="866986" indent="-866986" defTabSz="1300480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SzTx/>
              <a:buFont typeface="Wingdings"/>
              <a:buNone/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reckless, negligent, or strict liability has a </a:t>
            </a:r>
          </a:p>
          <a:p>
            <a:pPr marL="866986" indent="-866986" defTabSz="1300480">
              <a:lnSpc>
                <a:spcPct val="90000"/>
              </a:lnSpc>
              <a:spcBef>
                <a:spcPts val="800"/>
              </a:spcBef>
              <a:buClr>
                <a:srgbClr val="FFFF00"/>
              </a:buClr>
              <a:buSzTx/>
              <a:buFont typeface="Wingdings"/>
              <a:buNone/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bearing on: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Scope of Liability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Punitive Damages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Defenses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Respondeat Superior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Insurance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Immunities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Worker’s Compensation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Statutes of Limitation</a:t>
            </a:r>
          </a:p>
          <a:p>
            <a:pPr lvl="2" marL="1537854" indent="-623454" defTabSz="1300480">
              <a:lnSpc>
                <a:spcPct val="90000"/>
              </a:lnSpc>
              <a:spcBef>
                <a:spcPts val="0"/>
              </a:spcBef>
              <a:buClr>
                <a:srgbClr val="FFFF00"/>
              </a:buClr>
              <a:buSzPct val="100000"/>
              <a:buAutoNum type="alphaLcParenR" startAt="1"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Bankruptcy</a:t>
            </a:r>
          </a:p>
        </p:txBody>
      </p:sp>
      <p:sp>
        <p:nvSpPr>
          <p:cNvPr id="144" name="Shape 144"/>
          <p:cNvSpPr/>
          <p:nvPr/>
        </p:nvSpPr>
        <p:spPr>
          <a:xfrm>
            <a:off x="1083733" y="2492586"/>
            <a:ext cx="10403841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5" name="Shape 145"/>
          <p:cNvSpPr/>
          <p:nvPr/>
        </p:nvSpPr>
        <p:spPr>
          <a:xfrm>
            <a:off x="3908329" y="80645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8" name="Shape 148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>
            <a:lvl1pPr algn="l" defTabSz="1300480">
              <a:defRPr sz="6200">
                <a:solidFill>
                  <a:srgbClr val="FFCC66"/>
                </a:solidFill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Tort Damages</a:t>
            </a:r>
          </a:p>
        </p:txBody>
      </p:sp>
      <p:sp>
        <p:nvSpPr>
          <p:cNvPr id="149" name="Shape 149"/>
          <p:cNvSpPr/>
          <p:nvPr>
            <p:ph type="body" idx="4294967295"/>
          </p:nvPr>
        </p:nvSpPr>
        <p:spPr>
          <a:xfrm>
            <a:off x="1083733" y="2817706"/>
            <a:ext cx="11054081" cy="585216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838200" indent="-838200" defTabSz="1300480">
              <a:spcBef>
                <a:spcPts val="1000"/>
              </a:spcBef>
              <a:buClr>
                <a:srgbClr val="FFFF00"/>
              </a:buClr>
              <a:buSzPct val="100000"/>
              <a:buAutoNum type="arabicParenR" startAt="1"/>
              <a:defRPr b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Nominal</a:t>
            </a:r>
          </a:p>
          <a:p>
            <a:pPr marL="838200" indent="-838200" defTabSz="1300480">
              <a:spcBef>
                <a:spcPts val="1000"/>
              </a:spcBef>
              <a:buClr>
                <a:srgbClr val="FFFF00"/>
              </a:buClr>
              <a:buSzPct val="100000"/>
              <a:buAutoNum type="arabicParenR" startAt="1"/>
              <a:defRPr b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Compensatory</a:t>
            </a:r>
            <a:r>
              <a:rPr i="1"/>
              <a:t> </a:t>
            </a:r>
            <a:r>
              <a:t>(a.k.a. actual)</a:t>
            </a:r>
          </a:p>
          <a:p>
            <a:pPr marL="838200" indent="-838200" defTabSz="1300480">
              <a:spcBef>
                <a:spcPts val="1000"/>
              </a:spcBef>
              <a:buClr>
                <a:srgbClr val="FFFF00"/>
              </a:buClr>
              <a:buSzPct val="100000"/>
              <a:buAutoNum type="arabicParenR" startAt="1"/>
              <a:defRPr b="1" sz="4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Punitive</a:t>
            </a:r>
            <a:r>
              <a:rPr i="1"/>
              <a:t> </a:t>
            </a:r>
            <a:r>
              <a:t>(a.k.a. exemplary)</a:t>
            </a:r>
          </a:p>
        </p:txBody>
      </p:sp>
      <p:sp>
        <p:nvSpPr>
          <p:cNvPr id="150" name="Shape 150"/>
          <p:cNvSpPr/>
          <p:nvPr/>
        </p:nvSpPr>
        <p:spPr>
          <a:xfrm>
            <a:off x="1083733" y="2167466"/>
            <a:ext cx="10403841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1" name="Shape 151"/>
          <p:cNvSpPr/>
          <p:nvPr/>
        </p:nvSpPr>
        <p:spPr>
          <a:xfrm>
            <a:off x="3908329" y="80645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54" name="Shape 154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>
            <a:lvl1pPr algn="l" defTabSz="949350">
              <a:defRPr sz="4088">
                <a:solidFill>
                  <a:srgbClr val="FFCC66"/>
                </a:solidFill>
                <a:effectLst>
                  <a:outerShdw sx="100000" sy="100000" kx="0" ky="0" algn="b" rotWithShape="0" blurRad="9271" dist="18542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Parental Liability for the Torts of Minor Children:</a:t>
            </a:r>
          </a:p>
        </p:txBody>
      </p:sp>
      <p:sp>
        <p:nvSpPr>
          <p:cNvPr id="155" name="Shape 155"/>
          <p:cNvSpPr/>
          <p:nvPr>
            <p:ph type="body" idx="4294967295"/>
          </p:nvPr>
        </p:nvSpPr>
        <p:spPr>
          <a:xfrm>
            <a:off x="1083733" y="3034453"/>
            <a:ext cx="11054081" cy="6719148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844061" indent="-844061" defTabSz="1300480">
              <a:spcBef>
                <a:spcPts val="800"/>
              </a:spcBef>
              <a:buClr>
                <a:srgbClr val="FFFF00"/>
              </a:buClr>
              <a:buSzPct val="80000"/>
              <a:buFont typeface="Wingdings"/>
              <a:buChar char="●"/>
              <a:defRPr b="1" i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General Rule:</a:t>
            </a:r>
          </a:p>
          <a:p>
            <a:pPr lvl="2" marL="1562100" indent="-647700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parent is not liable for the torts of a minor child by the mere fact of parentage.</a:t>
            </a:r>
          </a:p>
          <a:p>
            <a:pPr marL="866986" indent="-866986" defTabSz="1300480">
              <a:spcBef>
                <a:spcPts val="1000"/>
              </a:spcBef>
              <a:buClr>
                <a:srgbClr val="FFFF00"/>
              </a:buClr>
              <a:buSzTx/>
              <a:buFont typeface="Wingdings"/>
              <a:buNone/>
              <a:defRPr b="1" i="1"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844061" indent="-844061" defTabSz="1300480">
              <a:spcBef>
                <a:spcPts val="800"/>
              </a:spcBef>
              <a:buClr>
                <a:srgbClr val="FFFF00"/>
              </a:buClr>
              <a:buSzPct val="80000"/>
              <a:buFont typeface="Wingdings"/>
              <a:buChar char="●"/>
              <a:defRPr b="1" i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Possible Bases of Liability:</a:t>
            </a:r>
          </a:p>
          <a:p>
            <a:pPr lvl="2" marL="1562100" indent="-647700" defTabSz="1300480">
              <a:spcBef>
                <a:spcPts val="0"/>
              </a:spcBef>
              <a:buClr>
                <a:srgbClr val="FFCC66"/>
              </a:buClr>
              <a:buSzPct val="100000"/>
              <a:buAutoNum type="arabicParenR" startAt="1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Vicarious Liability                                        (</a:t>
            </a:r>
            <a:r>
              <a:rPr i="1"/>
              <a:t>e.g</a:t>
            </a:r>
            <a:r>
              <a:t>., employer/employee, principal/agent)</a:t>
            </a:r>
          </a:p>
          <a:p>
            <a:pPr lvl="2" marL="1562100" indent="-647700" defTabSz="1300480">
              <a:spcBef>
                <a:spcPts val="0"/>
              </a:spcBef>
              <a:buClr>
                <a:srgbClr val="FFCC66"/>
              </a:buClr>
              <a:buSzPct val="100000"/>
              <a:buAutoNum type="arabicParenR" startAt="1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Personal Liability                                           (</a:t>
            </a:r>
            <a:r>
              <a:rPr i="1"/>
              <a:t>e.g</a:t>
            </a:r>
            <a:r>
              <a:t>., concerted action, failure to control)</a:t>
            </a:r>
          </a:p>
          <a:p>
            <a:pPr lvl="2" marL="1562100" indent="-647700" defTabSz="1300480">
              <a:spcBef>
                <a:spcPts val="0"/>
              </a:spcBef>
              <a:buClr>
                <a:srgbClr val="FFCC66"/>
              </a:buClr>
              <a:buSzPct val="100000"/>
              <a:buAutoNum type="arabicParenR" startAt="1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Statutory Liability                                      (typically limited in amount)</a:t>
            </a:r>
          </a:p>
        </p:txBody>
      </p:sp>
      <p:sp>
        <p:nvSpPr>
          <p:cNvPr id="156" name="Shape 156"/>
          <p:cNvSpPr/>
          <p:nvPr/>
        </p:nvSpPr>
        <p:spPr>
          <a:xfrm>
            <a:off x="1083733" y="2600959"/>
            <a:ext cx="10837334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7" name="Shape 157"/>
          <p:cNvSpPr/>
          <p:nvPr/>
        </p:nvSpPr>
        <p:spPr>
          <a:xfrm>
            <a:off x="7794529" y="85979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60" name="Shape 160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>
            <a:lvl1pPr algn="l" defTabSz="1300480">
              <a:defRPr sz="6200">
                <a:solidFill>
                  <a:srgbClr val="FFCC66"/>
                </a:solidFill>
                <a:effectLst>
                  <a:outerShdw sx="100000" sy="100000" kx="0" ky="0" algn="b" rotWithShape="0" blurRad="12700" dist="25400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Why Sue a Child?</a:t>
            </a:r>
          </a:p>
        </p:txBody>
      </p:sp>
      <p:sp>
        <p:nvSpPr>
          <p:cNvPr id="161" name="Shape 161"/>
          <p:cNvSpPr/>
          <p:nvPr>
            <p:ph type="body" idx="4294967295"/>
          </p:nvPr>
        </p:nvSpPr>
        <p:spPr>
          <a:xfrm>
            <a:off x="1083733" y="3034453"/>
            <a:ext cx="11054081" cy="6285654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827314" indent="-827314" defTabSz="1300480">
              <a:spcBef>
                <a:spcPts val="900"/>
              </a:spcBef>
              <a:buClr>
                <a:srgbClr val="FFFF00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May be covered by parents’ insurance</a:t>
            </a:r>
          </a:p>
          <a:p>
            <a:pPr marL="827314" indent="-827314" defTabSz="1300480">
              <a:spcBef>
                <a:spcPts val="900"/>
              </a:spcBef>
              <a:buClr>
                <a:srgbClr val="FFFF00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May have non-exempt assets</a:t>
            </a:r>
          </a:p>
          <a:p>
            <a:pPr marL="827314" indent="-827314" defTabSz="1300480">
              <a:spcBef>
                <a:spcPts val="900"/>
              </a:spcBef>
              <a:buClr>
                <a:srgbClr val="FFFF00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May later obtain assets</a:t>
            </a:r>
          </a:p>
          <a:p>
            <a:pPr lvl="2" marL="1547446" indent="-633046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But judgment may be dischargeable in bankruptcy</a:t>
            </a:r>
          </a:p>
          <a:p>
            <a:pPr marL="827314" indent="-827314" defTabSz="1300480">
              <a:spcBef>
                <a:spcPts val="900"/>
              </a:spcBef>
              <a:buClr>
                <a:srgbClr val="FFFF00"/>
              </a:buClr>
              <a:buSzPct val="100000"/>
              <a:buAutoNum type="arabicParenR" startAt="1"/>
              <a:defRPr b="1" sz="3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Statute may transfer liability to parent in whole or in part</a:t>
            </a:r>
          </a:p>
        </p:txBody>
      </p:sp>
      <p:sp>
        <p:nvSpPr>
          <p:cNvPr id="162" name="Shape 162"/>
          <p:cNvSpPr/>
          <p:nvPr/>
        </p:nvSpPr>
        <p:spPr>
          <a:xfrm>
            <a:off x="1083733" y="2167466"/>
            <a:ext cx="10945708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3" name="Shape 163"/>
          <p:cNvSpPr/>
          <p:nvPr/>
        </p:nvSpPr>
        <p:spPr>
          <a:xfrm>
            <a:off x="3908329" y="80645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66" name="Shape 166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/>
          <a:p>
            <a:pPr algn="l" defTabSz="949350">
              <a:defRPr sz="4088">
                <a:solidFill>
                  <a:srgbClr val="FFCC66"/>
                </a:solidFill>
                <a:effectLst>
                  <a:outerShdw sx="100000" sy="100000" kx="0" ky="0" algn="b" rotWithShape="0" blurRad="9271" dist="18542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Consent</a:t>
            </a:r>
            <a:br/>
            <a:r>
              <a:t>(Volenti Non Fit Injuria)</a:t>
            </a:r>
          </a:p>
        </p:txBody>
      </p:sp>
      <p:sp>
        <p:nvSpPr>
          <p:cNvPr id="167" name="Shape 167"/>
          <p:cNvSpPr/>
          <p:nvPr>
            <p:ph type="body" idx="4294967295"/>
          </p:nvPr>
        </p:nvSpPr>
        <p:spPr>
          <a:xfrm>
            <a:off x="1192106" y="3142826"/>
            <a:ext cx="11054081" cy="6068908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723900" indent="-723900" defTabSz="1300480">
              <a:spcBef>
                <a:spcPts val="900"/>
              </a:spcBef>
              <a:buClr>
                <a:srgbClr val="FFFF00"/>
              </a:buClr>
              <a:buSzPct val="100000"/>
              <a:buAutoNum type="arabicParenR" startAt="1"/>
              <a:defRPr b="1" i="1" sz="3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Actual consent: </a:t>
            </a:r>
            <a:r>
              <a:rPr i="0" u="none"/>
              <a:t>                                 </a:t>
            </a:r>
            <a:r>
              <a:rPr i="0" sz="3600" u="none"/>
              <a:t>(consent in fact)</a:t>
            </a:r>
            <a:endParaRPr sz="3600"/>
          </a:p>
          <a:p>
            <a:pPr marL="711200" indent="-711200" defTabSz="1300480">
              <a:spcBef>
                <a:spcPts val="1000"/>
              </a:spcBef>
              <a:buClr>
                <a:srgbClr val="FFFF00"/>
              </a:buClr>
              <a:buSzPct val="100000"/>
              <a:buAutoNum type="arabicParenR" startAt="1"/>
              <a:defRPr b="1" i="1" sz="16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723900" indent="-723900" defTabSz="1300480">
              <a:spcBef>
                <a:spcPts val="900"/>
              </a:spcBef>
              <a:buClr>
                <a:srgbClr val="FFFF00"/>
              </a:buClr>
              <a:buSzPct val="100000"/>
              <a:buAutoNum type="arabicParenR" startAt="2"/>
              <a:defRPr b="1" i="1" sz="3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Apparent consent:</a:t>
            </a:r>
            <a:r>
              <a:rPr u="none"/>
              <a:t>                               </a:t>
            </a:r>
            <a:r>
              <a:rPr i="0" sz="3600" u="none"/>
              <a:t>(consent based on appearances, that is “objective manifestations”)</a:t>
            </a:r>
            <a:endParaRPr sz="3600"/>
          </a:p>
          <a:p>
            <a:pPr marL="711200" indent="-711200" defTabSz="1300480">
              <a:spcBef>
                <a:spcPts val="1000"/>
              </a:spcBef>
              <a:buClr>
                <a:srgbClr val="FFFF00"/>
              </a:buClr>
              <a:buSzPct val="100000"/>
              <a:buAutoNum type="arabicParenR" startAt="2"/>
              <a:defRPr b="1" i="1" sz="16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723900" indent="-723900" defTabSz="1300480">
              <a:spcBef>
                <a:spcPts val="900"/>
              </a:spcBef>
              <a:buClr>
                <a:srgbClr val="FFFF00"/>
              </a:buClr>
              <a:buSzPct val="100000"/>
              <a:buAutoNum type="arabicParenR" startAt="3"/>
              <a:defRPr b="1" i="1" sz="3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Implied consent:</a:t>
            </a:r>
            <a:r>
              <a:rPr i="0" u="none"/>
              <a:t>                                         </a:t>
            </a:r>
            <a:r>
              <a:rPr i="0" sz="3600" u="none"/>
              <a:t>(no consent at all; a policy determination that the invasion should not be actionable)</a:t>
            </a:r>
          </a:p>
        </p:txBody>
      </p:sp>
      <p:sp>
        <p:nvSpPr>
          <p:cNvPr id="168" name="Shape 168"/>
          <p:cNvSpPr/>
          <p:nvPr/>
        </p:nvSpPr>
        <p:spPr>
          <a:xfrm>
            <a:off x="1083733" y="2600959"/>
            <a:ext cx="10620588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9" name="Shape 169"/>
          <p:cNvSpPr/>
          <p:nvPr/>
        </p:nvSpPr>
        <p:spPr>
          <a:xfrm>
            <a:off x="3946429" y="85217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2" name="Shape 172"/>
          <p:cNvSpPr/>
          <p:nvPr>
            <p:ph type="title" idx="4294967295"/>
          </p:nvPr>
        </p:nvSpPr>
        <p:spPr>
          <a:xfrm>
            <a:off x="975359" y="866986"/>
            <a:ext cx="11054082" cy="1625601"/>
          </a:xfrm>
          <a:prstGeom prst="rect">
            <a:avLst/>
          </a:prstGeom>
        </p:spPr>
        <p:txBody>
          <a:bodyPr lIns="65476" tIns="65476" rIns="65476" bIns="65476"/>
          <a:lstStyle/>
          <a:p>
            <a:pPr algn="l" defTabSz="1209446">
              <a:defRPr sz="4092">
                <a:solidFill>
                  <a:srgbClr val="FFCC66"/>
                </a:solidFill>
                <a:effectLst>
                  <a:outerShdw sx="100000" sy="100000" kx="0" ky="0" algn="b" rotWithShape="0" blurRad="11811" dist="23622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t>Punitive Damages:</a:t>
            </a:r>
            <a:br/>
            <a:r>
              <a:t>Ratio to Compensatory Damages</a:t>
            </a:r>
          </a:p>
        </p:txBody>
      </p:sp>
      <p:sp>
        <p:nvSpPr>
          <p:cNvPr id="173" name="Shape 173"/>
          <p:cNvSpPr/>
          <p:nvPr>
            <p:ph type="body" idx="4294967295"/>
          </p:nvPr>
        </p:nvSpPr>
        <p:spPr>
          <a:xfrm>
            <a:off x="975359" y="2817706"/>
            <a:ext cx="11054082" cy="585216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87680" indent="-487680" defTabSz="1300480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SzTx/>
              <a:buFont typeface="Wingdings"/>
              <a:buNone/>
              <a:defRPr b="1" i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Campbell v. State Farm</a:t>
            </a:r>
            <a:r>
              <a:rPr i="0"/>
              <a:t> (2003):</a:t>
            </a:r>
          </a:p>
          <a:p>
            <a:pPr marL="487680" indent="-487680" defTabSz="1300480">
              <a:lnSpc>
                <a:spcPct val="80000"/>
              </a:lnSpc>
              <a:spcBef>
                <a:spcPts val="1000"/>
              </a:spcBef>
              <a:buClr>
                <a:srgbClr val="FFFF00"/>
              </a:buClr>
              <a:buSzTx/>
              <a:buFont typeface="Wingdings"/>
              <a:buNone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485775" indent="-485775" defTabSz="1300480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SzPct val="80000"/>
              <a:buFont typeface="Wingdings"/>
              <a:buChar char="●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[F]ew awards exceeding a single-digit ratio will satisfy due process....</a:t>
            </a:r>
          </a:p>
          <a:p>
            <a:pPr marL="485775" indent="-485775" defTabSz="1300480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SzPct val="80000"/>
              <a:buFont typeface="Wingdings"/>
              <a:buChar char="●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Nonetheless, there are no rigid benchmarks….</a:t>
            </a:r>
          </a:p>
          <a:p>
            <a:pPr marL="485775" indent="-485775" defTabSz="1300480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SzPct val="80000"/>
              <a:buFont typeface="Wingdings"/>
              <a:buChar char="●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Greater ratios may comport with due process where a particularly egregious act has resulted in only a small amount of economic damages. </a:t>
            </a:r>
          </a:p>
          <a:p>
            <a:pPr marL="485775" indent="-485775" defTabSz="1300480">
              <a:lnSpc>
                <a:spcPct val="80000"/>
              </a:lnSpc>
              <a:spcBef>
                <a:spcPts val="800"/>
              </a:spcBef>
              <a:buClr>
                <a:srgbClr val="FFFF00"/>
              </a:buClr>
              <a:buSzPct val="80000"/>
              <a:buFont typeface="Wingdings"/>
              <a:buChar char="●"/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When compensatory damages are substantial, a lesser ratio, perhaps only equal to compensatory damages, can reach the outermost limit of due process.</a:t>
            </a:r>
          </a:p>
        </p:txBody>
      </p:sp>
      <p:sp>
        <p:nvSpPr>
          <p:cNvPr id="174" name="Shape 174"/>
          <p:cNvSpPr/>
          <p:nvPr/>
        </p:nvSpPr>
        <p:spPr>
          <a:xfrm>
            <a:off x="3908329" y="80645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sldNum" sz="quarter" idx="2"/>
          </p:nvPr>
        </p:nvSpPr>
        <p:spPr>
          <a:xfrm>
            <a:off x="12380638" y="424233"/>
            <a:ext cx="299043" cy="4520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r"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77" name="Shape 177"/>
          <p:cNvSpPr/>
          <p:nvPr>
            <p:ph type="title" idx="4294967295"/>
          </p:nvPr>
        </p:nvSpPr>
        <p:spPr>
          <a:xfrm>
            <a:off x="975359" y="866986"/>
            <a:ext cx="11054082" cy="1192108"/>
          </a:xfrm>
          <a:prstGeom prst="rect">
            <a:avLst/>
          </a:prstGeom>
        </p:spPr>
        <p:txBody>
          <a:bodyPr lIns="65476" tIns="65476" rIns="65476" bIns="65476"/>
          <a:lstStyle>
            <a:lvl1pPr algn="l" defTabSz="858316">
              <a:defRPr sz="3696">
                <a:solidFill>
                  <a:srgbClr val="FFCC66"/>
                </a:solidFill>
                <a:effectLst>
                  <a:outerShdw sx="100000" sy="100000" kx="0" ky="0" algn="b" rotWithShape="0" blurRad="8382" dist="16764" dir="2700000">
                    <a:srgbClr val="FFFFFF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A Statute Defines the Standard of Care, if:</a:t>
            </a:r>
          </a:p>
        </p:txBody>
      </p:sp>
      <p:sp>
        <p:nvSpPr>
          <p:cNvPr id="178" name="Shape 178"/>
          <p:cNvSpPr/>
          <p:nvPr>
            <p:ph type="body" idx="4294967295"/>
          </p:nvPr>
        </p:nvSpPr>
        <p:spPr>
          <a:xfrm>
            <a:off x="975359" y="2600960"/>
            <a:ext cx="11054082" cy="7152640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853440" indent="-853440" defTabSz="1300480">
              <a:spcBef>
                <a:spcPts val="600"/>
              </a:spcBef>
              <a:buClr>
                <a:srgbClr val="FFFF00"/>
              </a:buClr>
              <a:buSzPct val="100000"/>
              <a:buAutoNum type="arabicParenR" startAt="1"/>
              <a:defRPr b="1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legislature say that it does so</a:t>
            </a:r>
          </a:p>
          <a:p>
            <a:pPr lvl="2" marL="1554479" indent="-640079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 i="1" sz="2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Consider:</a:t>
            </a:r>
          </a:p>
          <a:p>
            <a:pPr lvl="3" marL="1905000" indent="-533400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▪"/>
              <a:defRPr b="1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Definitional applicability</a:t>
            </a:r>
          </a:p>
          <a:p>
            <a:pPr lvl="3" marL="1905000" indent="-533400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▪"/>
              <a:defRPr b="1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Constitutionality                       </a:t>
            </a:r>
          </a:p>
          <a:p>
            <a:pPr marL="866986" indent="-866986" defTabSz="1300480">
              <a:spcBef>
                <a:spcPts val="600"/>
              </a:spcBef>
              <a:buClr>
                <a:srgbClr val="FFFF00"/>
              </a:buClr>
              <a:buSzTx/>
              <a:buFont typeface="Wingdings"/>
              <a:buNone/>
              <a:defRPr b="1" i="1" sz="2800" u="sng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OR</a:t>
            </a:r>
          </a:p>
          <a:p>
            <a:pPr marL="853440" indent="-853440" defTabSz="1300480">
              <a:spcBef>
                <a:spcPts val="600"/>
              </a:spcBef>
              <a:buClr>
                <a:srgbClr val="FFCC66"/>
              </a:buClr>
              <a:buSzPct val="80000"/>
              <a:buAutoNum type="arabicParenR" startAt="2"/>
              <a:defRPr b="1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court nevertheless says that it does so</a:t>
            </a:r>
          </a:p>
          <a:p>
            <a:pPr lvl="2" marL="1554479" indent="-640079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❖"/>
              <a:defRPr b="1" i="1" sz="2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Consider:</a:t>
            </a:r>
          </a:p>
          <a:p>
            <a:pPr lvl="3" marL="1905000" indent="-533400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▪"/>
              <a:defRPr b="1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Class of persons intended to be protected</a:t>
            </a:r>
          </a:p>
          <a:p>
            <a:pPr lvl="3" marL="1905000" indent="-533400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▪"/>
              <a:defRPr b="1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Type of harm intended to be prevented</a:t>
            </a:r>
          </a:p>
          <a:p>
            <a:pPr lvl="3" marL="1905000" indent="-533400" defTabSz="1300480">
              <a:spcBef>
                <a:spcPts val="0"/>
              </a:spcBef>
              <a:buClr>
                <a:srgbClr val="FFCC66"/>
              </a:buClr>
              <a:buSzPct val="100000"/>
              <a:buFont typeface="Wingdings"/>
              <a:buChar char="▪"/>
              <a:defRPr b="1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Other considerations:</a:t>
            </a:r>
          </a:p>
          <a:p>
            <a:pPr lvl="4" marL="2336800" indent="-508000" defTabSz="1300480">
              <a:spcBef>
                <a:spcPts val="0"/>
              </a:spcBef>
              <a:buClr>
                <a:srgbClr val="00FFFF"/>
              </a:buClr>
              <a:buSzPct val="100000"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Causation problems</a:t>
            </a:r>
          </a:p>
          <a:p>
            <a:pPr lvl="4" marL="2336800" indent="-508000" defTabSz="1300480">
              <a:spcBef>
                <a:spcPts val="0"/>
              </a:spcBef>
              <a:buClr>
                <a:srgbClr val="00FFFF"/>
              </a:buClr>
              <a:buSzPct val="100000"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Obsolescence</a:t>
            </a:r>
          </a:p>
          <a:p>
            <a:pPr lvl="4" marL="2336800" indent="-508000" defTabSz="1300480">
              <a:spcBef>
                <a:spcPts val="0"/>
              </a:spcBef>
              <a:buClr>
                <a:srgbClr val="00FFFF"/>
              </a:buClr>
              <a:buSzPct val="100000"/>
              <a:defRPr b="1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Exclusivity of remedy</a:t>
            </a:r>
          </a:p>
        </p:txBody>
      </p:sp>
      <p:sp>
        <p:nvSpPr>
          <p:cNvPr id="179" name="Shape 179"/>
          <p:cNvSpPr/>
          <p:nvPr/>
        </p:nvSpPr>
        <p:spPr>
          <a:xfrm>
            <a:off x="1083733" y="2384213"/>
            <a:ext cx="10620588" cy="1"/>
          </a:xfrm>
          <a:prstGeom prst="line">
            <a:avLst/>
          </a:prstGeom>
          <a:ln w="12700" cap="sq">
            <a:solidFill>
              <a:srgbClr val="99CCFF"/>
            </a:solidFill>
          </a:ln>
        </p:spPr>
        <p:txBody>
          <a:bodyPr lIns="65023" tIns="65023" rIns="65023" bIns="65023"/>
          <a:lstStyle/>
          <a:p>
            <a:pPr algn="l" defTabSz="1300480">
              <a:defRPr b="1" sz="3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0" name="Shape 180"/>
          <p:cNvSpPr/>
          <p:nvPr/>
        </p:nvSpPr>
        <p:spPr>
          <a:xfrm>
            <a:off x="3895629" y="838200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/>
            <a:r>
              <a:t>Copyright © 2022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