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844E2-AA60-8443-AD88-C4A2EACD3176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511A-ED13-114A-A10F-C6ABEE16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3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9C5A856-1AA1-AD4C-B0A0-55730B13467E}" type="slidenum">
              <a:rPr lang="en-US" altLang="en-US" b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3479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48D218-D983-374B-8E94-5476C731E645}" type="slidenum">
              <a:rPr lang="en-US" altLang="en-US" b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72037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900E0869-28A8-8F45-9AA3-1ECBDF4109C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10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56ED8220-B613-3043-8F65-849A293F54D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69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BF3A0A4B-4B36-6C49-AEEE-C8B4DD32D246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957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BA813FA0-20B9-BC42-A74B-BC47B665117E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3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45587E49-3771-054F-B99D-35BDF46C0BBD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558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1747096D-7FE6-CC43-A371-F686F3EE381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57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828800" y="1828800"/>
            <a:ext cx="9448800" cy="0"/>
          </a:xfrm>
          <a:prstGeom prst="line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3F37AC-4ABA-1E4E-B27B-2A8B965C589A}" type="datetime1">
              <a:rPr lang="en-US" smtClean="0"/>
              <a:t>9/10/18</a:t>
            </a:fld>
            <a:endParaRPr 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 b="0">
                <a:solidFill>
                  <a:schemeClr val="accent1"/>
                </a:solidFill>
              </a:defRPr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281CC-9D39-A441-AAAD-27DA7081F50C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3AEBD-5E29-9549-BB3E-ED1A0D3770E6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9AF61-3967-CE49-8BB9-3728F6828EE9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BEC5E-1DA1-8D48-8795-397ED0561750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5B7D5-E7C0-6140-B7E9-FDD984BA2062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D71BC-4E5F-4F44-BD01-2292E13D6DBD}" type="datetime1">
              <a:rPr lang="en-US" smtClean="0"/>
              <a:t>9/10/18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7A4A5-B803-C142-8CE2-7BCF4F2EB823}" type="datetime1">
              <a:rPr lang="en-US" smtClean="0"/>
              <a:t>9/10/18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64C4-60E7-B245-AED9-5062612D92CA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20DAB-5C13-1345-8AB8-B81CF0E90B20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8C172-A58D-5249-834A-BF47B2E9D2C1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144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latin typeface="Times New Roman" panose="02020603050405020304" pitchFamily="18" charset="0"/>
              </a:defRPr>
            </a:lvl1pPr>
          </a:lstStyle>
          <a:p>
            <a:fld id="{6AC17E60-398F-8E4F-9615-92F28B0171C6}" type="datetime1">
              <a:rPr lang="en-US" smtClean="0"/>
              <a:t>9/10/18</a:t>
            </a:fld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228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Arial" panose="020B0604020202020204" pitchFamily="34" charset="0"/>
              </a:defRPr>
            </a:lvl1pPr>
          </a:lstStyle>
          <a:p>
            <a:fld id="{C86E7E0C-7998-6648-8EE7-AE144916E9F9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3666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Liability of Individuals</a:t>
            </a:r>
            <a:endParaRPr lang="en-US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b="1" i="1" dirty="0" smtClean="0"/>
              <a:t>Two possibilities: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b="1" u="sng" dirty="0" smtClean="0"/>
              <a:t>Personal liability</a:t>
            </a:r>
            <a:r>
              <a:rPr lang="en-US" altLang="en-US" b="1" dirty="0" smtClean="0"/>
              <a:t> for one’s own tortious (</a:t>
            </a:r>
            <a:r>
              <a:rPr lang="en-US" altLang="en-US" b="1" i="1" dirty="0" smtClean="0"/>
              <a:t>i.e.</a:t>
            </a:r>
            <a:r>
              <a:rPr lang="en-US" altLang="en-US" b="1" dirty="0" smtClean="0"/>
              <a:t>, I/R/N/SL) conduct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b="1" u="sng" dirty="0" smtClean="0"/>
              <a:t>Vicarious liability</a:t>
            </a:r>
            <a:r>
              <a:rPr lang="en-US" altLang="en-US" b="1" dirty="0" smtClean="0"/>
              <a:t> for another’s tortious conduct</a:t>
            </a:r>
          </a:p>
          <a:p>
            <a:pPr marL="457200" lvl="1" indent="0">
              <a:buNone/>
              <a:defRPr/>
            </a:pPr>
            <a:r>
              <a:rPr lang="en-US" altLang="en-US" sz="2000" b="1" dirty="0"/>
              <a:t>	Important examples: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Respondeat superior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Principal-agent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Partners and joint venturers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Statutory vicarious liability (automobile owner laws)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30F6B640-4721-D244-B9A2-51D645BB67D1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2082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Exempt Property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22479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By statute, certain real and personal property will typically be exempt from execution to satisfy a judgment.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Texas Law Exempts</a:t>
            </a:r>
            <a:r>
              <a:rPr lang="en-US" altLang="en-US" sz="2000" b="1" i="1" dirty="0"/>
              <a:t>: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The debtor’s “homestead and one or more lots used for a place of burial of the dead.”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Specified items of </a:t>
            </a:r>
            <a:r>
              <a:rPr lang="en-US" altLang="en-US" sz="1600" b="1" dirty="0" err="1"/>
              <a:t>personalty</a:t>
            </a:r>
            <a:r>
              <a:rPr lang="en-US" altLang="en-US" sz="1600" b="1" dirty="0"/>
              <a:t>, provided they do not exceed $60,000 in value, if “the property is provided for a family,” or $30,000, in the case of a single adult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Home furnishings and wearing apparel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Provisions for consumption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Tools, equipment, or books used in a trade or profession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Household pets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Family heirlooms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Athletic and sporting equipment</a:t>
            </a:r>
          </a:p>
          <a:p>
            <a:pPr lvl="1" eaLnBrk="1" hangingPunct="1">
              <a:lnSpc>
                <a:spcPct val="90000"/>
              </a:lnSpc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sz="1600" b="1" dirty="0"/>
              <a:t>“The following animals and forage on hand for their consumption: …two horses, mules, or donkeys and a saddle, blanket, and bridle for each;…twelve head of cattle;…sixty head of other types of livestock; and…120 fowl.”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Many exemption statutes are less generous.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6500914B-90DB-B248-9930-E0FE68B07BC9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86000" y="1371600"/>
            <a:ext cx="7696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1100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95336" y="2339502"/>
            <a:ext cx="8767864" cy="1752600"/>
          </a:xfrm>
        </p:spPr>
        <p:txBody>
          <a:bodyPr/>
          <a:lstStyle/>
          <a:p>
            <a:r>
              <a:rPr lang="en-US" sz="2800" dirty="0" smtClean="0"/>
              <a:t>The full set of 269 slides is available upon adoption of this book. If you are a professor using this book for a class, please contact Beth at </a:t>
            </a:r>
            <a:r>
              <a:rPr lang="en-US" sz="2800" u="sng" dirty="0" smtClean="0"/>
              <a:t>bhall@cap-press.com</a:t>
            </a:r>
            <a:r>
              <a:rPr lang="en-US" sz="2800" dirty="0" smtClean="0"/>
              <a:t> to request your slides.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7E0C-7998-6648-8EE7-AE144916E9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350195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Liability of Entities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00073" y="1285673"/>
            <a:ext cx="81534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i="1" dirty="0"/>
              <a:t>Two possibilities: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b="1" i="1" dirty="0"/>
              <a:t>Vicarious liability</a:t>
            </a:r>
            <a:r>
              <a:rPr lang="en-US" altLang="en-US" b="1" dirty="0"/>
              <a:t> for the tortious conduct of a person who caused harm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Respondeat superior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Non-delegable duty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Principal-agent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Partners and joint venturers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en-US" b="1" i="1" dirty="0"/>
              <a:t>Vicarious liability</a:t>
            </a:r>
            <a:r>
              <a:rPr lang="en-US" altLang="en-US" b="1" dirty="0"/>
              <a:t> for the tortious conduct of a person who could have prevented harm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Negligent hiring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Negligent training</a:t>
            </a:r>
          </a:p>
          <a:p>
            <a:pPr lvl="2">
              <a:buFont typeface="Wingdings" panose="05000000000000000000" pitchFamily="2" charset="2"/>
              <a:buChar char="l"/>
              <a:defRPr/>
            </a:pPr>
            <a:r>
              <a:rPr lang="en-US" altLang="en-US" sz="1600" b="1" dirty="0"/>
              <a:t>Negligent supervision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5750B3DD-B8F3-9B40-B2A2-57781A95E149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599" y="64008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956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 txBox="1">
            <a:spLocks noGrp="1"/>
          </p:cNvSpPr>
          <p:nvPr/>
        </p:nvSpPr>
        <p:spPr bwMode="auto">
          <a:xfrm>
            <a:off x="8534400" y="228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F01FC3E2-64F2-D044-A270-1BCE039765BC}" type="slidenum">
              <a:rPr lang="en-US" altLang="en-US" sz="16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8723" y="427037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Liability Insurance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7526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/>
              <a:t>Not all defendants have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Ordinarily it cannot be mentioned to the jury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Coverage is limited in amount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Certain types of harm are excluded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May cover persons other than the purchaser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May include a duty to defend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Some policies are self-liquidating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Insurer has the right to accept or reject settlement offers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/>
              <a:t>Insurer must exercise reasonable care in settling claims within policy limits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286000" y="15240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65600" y="6400799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6775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651297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Insurance Hypothetical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1676400" y="1776987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P is injured in a “slip and fall”</a:t>
            </a:r>
          </a:p>
          <a:p>
            <a:pPr eaLnBrk="1" hangingPunct="1"/>
            <a:r>
              <a:rPr lang="en-US" altLang="en-US" sz="2400" b="1" dirty="0"/>
              <a:t>D has $10,000 of insurance</a:t>
            </a:r>
          </a:p>
          <a:p>
            <a:pPr eaLnBrk="1" hangingPunct="1"/>
            <a:r>
              <a:rPr lang="en-US" altLang="en-US" sz="2400" b="1" dirty="0"/>
              <a:t>P demands $9500 </a:t>
            </a:r>
          </a:p>
          <a:p>
            <a:pPr eaLnBrk="1" hangingPunct="1"/>
            <a:r>
              <a:rPr lang="en-US" altLang="en-US" sz="2400" b="1" dirty="0"/>
              <a:t>Jury is likely to find P comparatively negligent and to allocate a high percentage of fault to P</a:t>
            </a:r>
          </a:p>
          <a:p>
            <a:pPr eaLnBrk="1" hangingPunct="1"/>
            <a:r>
              <a:rPr lang="en-US" altLang="en-US" sz="2400" b="1" dirty="0"/>
              <a:t>Insurer refuses to pay the $9500 demand</a:t>
            </a:r>
          </a:p>
          <a:p>
            <a:pPr eaLnBrk="1" hangingPunct="1"/>
            <a:r>
              <a:rPr lang="en-US" altLang="en-US" sz="2400" b="1" dirty="0"/>
              <a:t>Jury rejects D’s comparative negligence argument and finds D liable for $20,000</a:t>
            </a:r>
          </a:p>
          <a:p>
            <a:pPr eaLnBrk="1" hangingPunct="1"/>
            <a:r>
              <a:rPr lang="en-US" altLang="en-US" sz="2400" b="1" dirty="0"/>
              <a:t>Is the insurer liable in excess of policy limits?</a:t>
            </a: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8534400" y="228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D81EEF67-B528-CA4A-B912-BEEF207CF71A}" type="slidenum">
              <a:rPr lang="en-US" altLang="en-US" sz="16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8794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Intent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05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Intent is a state of mind about consequences or results.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Intent to injure is not required.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 mistake as to the surrounding facts does not preclude a finding of intent, unless the mistake is induced by the plaintiff.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Intent produced by mental deficiency is sufficient to support tort liability.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02003777-D0BF-2F4D-B5B8-B1CF61594E10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286000" y="1524000"/>
            <a:ext cx="7315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26222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41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Transferred Intent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845012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If both the tort intended and the tort resulting are within the five torts descended from the writ of trespass (battery, assault, false imprisonment, trespass </a:t>
            </a:r>
            <a:r>
              <a:rPr lang="en-US" altLang="en-US" b="1" dirty="0" err="1"/>
              <a:t>q.c.f</a:t>
            </a:r>
            <a:r>
              <a:rPr lang="en-US" altLang="en-US" b="1" dirty="0"/>
              <a:t>., and trespass d.b.a.), there is sufficient intent to impose liability for the resulting tort.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However, the intent “transfers” only if the defendant acts wrongfully.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A86B93F5-78E7-6945-BE72-34867992FC6B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286000" y="1524000"/>
            <a:ext cx="75438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791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Tort Damages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81200"/>
            <a:ext cx="7772400" cy="4114800"/>
          </a:xfrm>
        </p:spPr>
        <p:txBody>
          <a:bodyPr/>
          <a:lstStyle/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Nominal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Compensatory</a:t>
            </a:r>
            <a:r>
              <a:rPr lang="en-US" altLang="en-US" b="1" i="1"/>
              <a:t> </a:t>
            </a:r>
            <a:r>
              <a:rPr lang="en-US" altLang="en-US" b="1"/>
              <a:t>(a.k.a. actual)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Punitive</a:t>
            </a:r>
            <a:r>
              <a:rPr lang="en-US" altLang="en-US" b="1" i="1"/>
              <a:t> </a:t>
            </a:r>
            <a:r>
              <a:rPr lang="en-US" altLang="en-US" b="1"/>
              <a:t>(a.k.a. exemplary)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3912ECB6-985E-EB47-BF95-23C955FEE351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286000" y="1524000"/>
            <a:ext cx="7315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9757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Parental Liability for the Torts of Minor Children: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21216"/>
            <a:ext cx="7772400" cy="4724400"/>
          </a:xfrm>
        </p:spPr>
        <p:txBody>
          <a:bodyPr/>
          <a:lstStyle/>
          <a:p>
            <a:pPr marL="609600" indent="-609600"/>
            <a:r>
              <a:rPr lang="en-US" altLang="en-US" sz="2600" b="1" i="1" u="sng"/>
              <a:t>General Rule:</a:t>
            </a:r>
          </a:p>
          <a:p>
            <a:pPr marL="1371600" lvl="2" indent="-457200">
              <a:buClr>
                <a:srgbClr val="FFCC66"/>
              </a:buClr>
              <a:buFont typeface="Wingdings" charset="2"/>
              <a:buChar char="v"/>
            </a:pPr>
            <a:r>
              <a:rPr lang="en-US" altLang="en-US" b="1" dirty="0"/>
              <a:t>A parent is not liable for the torts of a minor child by the mere fact of parentage.</a:t>
            </a:r>
          </a:p>
          <a:p>
            <a:pPr marL="609600" indent="-609600">
              <a:buNone/>
            </a:pPr>
            <a:endParaRPr lang="en-US" altLang="en-US" sz="1200" b="1" i="1" dirty="0"/>
          </a:p>
          <a:p>
            <a:pPr marL="609600" indent="-609600"/>
            <a:r>
              <a:rPr lang="en-US" altLang="en-US" sz="2600" b="1" i="1" u="sng" dirty="0"/>
              <a:t>Possible Bases of Liability:</a:t>
            </a:r>
          </a:p>
          <a:p>
            <a:pPr marL="1371600" lvl="2" indent="-457200">
              <a:buClr>
                <a:srgbClr val="FFCC66"/>
              </a:buClr>
              <a:buFont typeface="Wingdings" charset="2"/>
              <a:buAutoNum type="arabicParenR"/>
            </a:pPr>
            <a:r>
              <a:rPr lang="en-US" altLang="en-US" b="1" dirty="0"/>
              <a:t>Vicarious Liability                                        (</a:t>
            </a:r>
            <a:r>
              <a:rPr lang="en-US" altLang="en-US" b="1" i="1" dirty="0"/>
              <a:t>e.g</a:t>
            </a:r>
            <a:r>
              <a:rPr lang="en-US" altLang="en-US" b="1" dirty="0"/>
              <a:t>., employer/employee, principal/agent)</a:t>
            </a:r>
          </a:p>
          <a:p>
            <a:pPr marL="1371600" lvl="2" indent="-457200">
              <a:buClr>
                <a:srgbClr val="FFCC66"/>
              </a:buClr>
              <a:buFont typeface="Wingdings" charset="2"/>
              <a:buAutoNum type="arabicParenR"/>
            </a:pPr>
            <a:r>
              <a:rPr lang="en-US" altLang="en-US" b="1" dirty="0"/>
              <a:t>Personal Liability                                           (</a:t>
            </a:r>
            <a:r>
              <a:rPr lang="en-US" altLang="en-US" b="1" i="1" dirty="0"/>
              <a:t>e.g</a:t>
            </a:r>
            <a:r>
              <a:rPr lang="en-US" altLang="en-US" b="1" dirty="0"/>
              <a:t>., concerted action, failure to control)</a:t>
            </a:r>
          </a:p>
          <a:p>
            <a:pPr marL="1371600" lvl="2" indent="-457200">
              <a:buClr>
                <a:srgbClr val="FFCC66"/>
              </a:buClr>
              <a:buFont typeface="Wingdings" charset="2"/>
              <a:buAutoNum type="arabicParenR"/>
            </a:pPr>
            <a:r>
              <a:rPr lang="en-US" altLang="en-US" b="1" dirty="0"/>
              <a:t>Statutory Liability                                      (typically limited in amount)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FADBFBA4-6C8B-6345-A066-44A18898037D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2286000" y="18288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65600" y="6324602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0502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Why Sue a Child?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133600"/>
            <a:ext cx="7772400" cy="4419600"/>
          </a:xfrm>
        </p:spPr>
        <p:txBody>
          <a:bodyPr/>
          <a:lstStyle/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May be covered by parents’ insurance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May have non-exempt assets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May later obtain assets</a:t>
            </a:r>
          </a:p>
          <a:p>
            <a:pPr marL="1371600" lvl="2" indent="-457200">
              <a:buClr>
                <a:srgbClr val="FFCC66"/>
              </a:buClr>
              <a:buFont typeface="Wingdings" charset="2"/>
              <a:buChar char="v"/>
            </a:pPr>
            <a:r>
              <a:rPr lang="en-US" altLang="en-US" sz="2600" b="1"/>
              <a:t>But judgment may be dischargeable in bankruptcy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Statute may transfer liability to parent in whole or in part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A0C8F57B-09C6-2C49-819F-1CF3EA20FE09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286000" y="1524000"/>
            <a:ext cx="7696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/>
          <a:p>
            <a:r>
              <a:rPr lang="en-US" sz="1050" dirty="0" smtClean="0"/>
              <a:t>Copyright © 2018 Carolina Academic Press. All rights reserved.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751042569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SATL 6th Power Point Slides.Rev.25</Template>
  <TotalTime>9</TotalTime>
  <Words>790</Words>
  <Application>Microsoft Macintosh PowerPoint</Application>
  <PresentationFormat>Widescreen</PresentationFormat>
  <Paragraphs>112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Arial</vt:lpstr>
      <vt:lpstr>Arial Black</vt:lpstr>
      <vt:lpstr>Times New Roman</vt:lpstr>
      <vt:lpstr>Wingdings</vt:lpstr>
      <vt:lpstr>Soaring</vt:lpstr>
      <vt:lpstr>Liability of Individuals</vt:lpstr>
      <vt:lpstr>Liability of Entities</vt:lpstr>
      <vt:lpstr>Liability Insurance</vt:lpstr>
      <vt:lpstr>Insurance Hypothetical</vt:lpstr>
      <vt:lpstr>Intent</vt:lpstr>
      <vt:lpstr>Transferred Intent</vt:lpstr>
      <vt:lpstr>Tort Damages</vt:lpstr>
      <vt:lpstr>Parental Liability for the Torts of Minor Children:</vt:lpstr>
      <vt:lpstr>Why Sue a Child?</vt:lpstr>
      <vt:lpstr>Exempt Property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Liability of Individuals</dc:title>
  <dc:creator>Microsoft Office User</dc:creator>
  <cp:lastModifiedBy>Microsoft Office User</cp:lastModifiedBy>
  <cp:revision>3</cp:revision>
  <dcterms:created xsi:type="dcterms:W3CDTF">2018-09-10T15:07:38Z</dcterms:created>
  <dcterms:modified xsi:type="dcterms:W3CDTF">2018-09-10T15:17:28Z</dcterms:modified>
</cp:coreProperties>
</file>