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0E7C-0D99-B744-82B3-BF7F46681E5B}" type="datetimeFigureOut">
              <a:rPr lang="en-US" smtClean="0"/>
              <a:t>5/24/19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9A39-66FE-4049-81C0-0842C0C7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23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304800"/>
            <a:ext cx="11122925" cy="9144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>
                <a:latin typeface="Garamond" panose="02020404030301010803" pitchFamily="18" charset="0"/>
              </a:rPr>
              <a:t>Economic Damages: Basics</a:t>
            </a:r>
            <a:endParaRPr lang="en-US" sz="4200" b="1" cap="none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64172"/>
            <a:ext cx="10945504" cy="5565228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effectLst/>
                <a:latin typeface="Garamond" panose="02020404030301010803" pitchFamily="18" charset="0"/>
              </a:rPr>
              <a:t>Tinari, </a:t>
            </a:r>
            <a:r>
              <a:rPr lang="en-US" sz="2600" b="1" i="1" dirty="0" smtClean="0">
                <a:effectLst/>
                <a:latin typeface="Garamond" panose="02020404030301010803" pitchFamily="18" charset="0"/>
              </a:rPr>
              <a:t>An Introduction to the Field of Forensic Economics </a:t>
            </a:r>
            <a:r>
              <a:rPr lang="en-US" sz="2600" dirty="0" smtClean="0">
                <a:effectLst/>
                <a:latin typeface="Garamond" panose="02020404030301010803" pitchFamily="18" charset="0"/>
              </a:rPr>
              <a:t>(2016)</a:t>
            </a:r>
            <a:endParaRPr lang="en-US" sz="2600" dirty="0">
              <a:effectLst/>
              <a:latin typeface="Garamond" panose="02020404030301010803" pitchFamily="18" charset="0"/>
            </a:endParaRPr>
          </a:p>
          <a:p>
            <a:pPr lvl="1"/>
            <a:r>
              <a:rPr lang="en-US" sz="2200" dirty="0" smtClean="0">
                <a:latin typeface="Garamond" pitchFamily="18" charset="0"/>
              </a:rPr>
              <a:t>Detailed review of dames calculations, including the components in the calculations</a:t>
            </a:r>
          </a:p>
          <a:p>
            <a:pPr lvl="1"/>
            <a:r>
              <a:rPr lang="en-US" sz="2200" dirty="0" smtClean="0">
                <a:latin typeface="Garamond" pitchFamily="18" charset="0"/>
              </a:rPr>
              <a:t>Inputs include work life expectancy, raises, job improvements, taxes, cost of living offset, retirement age, benefits, etc.</a:t>
            </a:r>
          </a:p>
          <a:p>
            <a:pPr lvl="1"/>
            <a:r>
              <a:rPr lang="en-US" sz="2200" dirty="0" smtClean="0">
                <a:latin typeface="Garamond" pitchFamily="18" charset="0"/>
              </a:rPr>
              <a:t>Work-life expectancy, consistency of work, and benefits all based on published statistics in economic journals like </a:t>
            </a:r>
            <a:r>
              <a:rPr lang="en-US" sz="2200" b="1" i="1" dirty="0" smtClean="0">
                <a:latin typeface="Garamond" pitchFamily="18" charset="0"/>
              </a:rPr>
              <a:t>Journal of Forensic Economics</a:t>
            </a:r>
          </a:p>
          <a:p>
            <a:pPr lvl="2"/>
            <a:r>
              <a:rPr lang="en-US" sz="2000" dirty="0" smtClean="0">
                <a:latin typeface="Garamond" pitchFamily="18" charset="0"/>
              </a:rPr>
              <a:t>Leads to deposition questions about the assumptions made by the economist</a:t>
            </a:r>
          </a:p>
          <a:p>
            <a:pPr lvl="2"/>
            <a:r>
              <a:rPr lang="en-US" sz="2000" dirty="0" smtClean="0">
                <a:latin typeface="Garamond" pitchFamily="18" charset="0"/>
              </a:rPr>
              <a:t>Ex: “If you calculated work-life expectancy to 85, where did you get that number? Consistent with data on construction workers in the U.S.?” etc. etc.</a:t>
            </a:r>
            <a:endParaRPr lang="en-US" sz="2000" dirty="0">
              <a:latin typeface="Garamond" pitchFamily="18" charset="0"/>
            </a:endParaRPr>
          </a:p>
          <a:p>
            <a:pPr lvl="1"/>
            <a:r>
              <a:rPr lang="en-US" sz="2200" dirty="0" smtClean="0">
                <a:latin typeface="Garamond" pitchFamily="18" charset="0"/>
              </a:rPr>
              <a:t>All calculations must be offset to present-day dollars:</a:t>
            </a:r>
          </a:p>
          <a:p>
            <a:pPr lvl="2"/>
            <a:r>
              <a:rPr lang="en-US" sz="2000" b="1" dirty="0" smtClean="0">
                <a:latin typeface="Garamond" pitchFamily="18" charset="0"/>
              </a:rPr>
              <a:t>Prejudgment Interest</a:t>
            </a:r>
            <a:r>
              <a:rPr lang="en-US" sz="2000" dirty="0" smtClean="0">
                <a:latin typeface="Garamond" pitchFamily="18" charset="0"/>
              </a:rPr>
              <a:t>: takes past losses, adds time-</a:t>
            </a:r>
            <a:r>
              <a:rPr lang="en-US" sz="2000" dirty="0">
                <a:latin typeface="Garamond" pitchFamily="18" charset="0"/>
              </a:rPr>
              <a:t>v</a:t>
            </a:r>
            <a:r>
              <a:rPr lang="en-US" sz="2000" dirty="0" smtClean="0">
                <a:latin typeface="Garamond" pitchFamily="18" charset="0"/>
              </a:rPr>
              <a:t>alue of money to fully compensate today</a:t>
            </a:r>
          </a:p>
          <a:p>
            <a:pPr lvl="2"/>
            <a:r>
              <a:rPr lang="en-US" sz="2000" b="1" dirty="0" smtClean="0">
                <a:latin typeface="Garamond" pitchFamily="18" charset="0"/>
              </a:rPr>
              <a:t>Discount Rate</a:t>
            </a:r>
            <a:r>
              <a:rPr lang="en-US" sz="2000" dirty="0" smtClean="0">
                <a:latin typeface="Garamond" pitchFamily="18" charset="0"/>
              </a:rPr>
              <a:t>: takes future losses, reduces them due to added value of time-value of money</a:t>
            </a:r>
            <a:endParaRPr lang="en-US" sz="2000" b="1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sz="2400" i="1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8113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127 slides is available upon adoption. If you are a professor using this book for a class, please contact Beth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135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304800"/>
            <a:ext cx="11122925" cy="9144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>
                <a:latin typeface="Garamond" panose="02020404030301010803" pitchFamily="18" charset="0"/>
              </a:rPr>
              <a:t>Economic Damages: Lost Wages</a:t>
            </a:r>
            <a:endParaRPr lang="en-US" sz="4200" b="1" cap="none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64172"/>
            <a:ext cx="10945504" cy="5565228"/>
          </a:xfrm>
        </p:spPr>
        <p:txBody>
          <a:bodyPr>
            <a:normAutofit/>
          </a:bodyPr>
          <a:lstStyle/>
          <a:p>
            <a:pPr algn="just"/>
            <a:r>
              <a:rPr lang="en-US" sz="2600" b="1" i="1" u="sng" dirty="0" smtClean="0">
                <a:effectLst/>
                <a:latin typeface="Garamond" panose="02020404030301010803" pitchFamily="18" charset="0"/>
              </a:rPr>
              <a:t>Johnson v. Walden University, Inc.</a:t>
            </a:r>
            <a:r>
              <a:rPr lang="en-US" sz="2600" b="1" dirty="0" smtClean="0">
                <a:effectLst/>
                <a:latin typeface="Garamond" panose="02020404030301010803" pitchFamily="18" charset="0"/>
              </a:rPr>
              <a:t>, </a:t>
            </a:r>
            <a:r>
              <a:rPr lang="en-US" sz="2600" dirty="0" smtClean="0">
                <a:effectLst/>
                <a:latin typeface="Garamond" panose="02020404030301010803" pitchFamily="18" charset="0"/>
              </a:rPr>
              <a:t>D. Conn. 2012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P claims lost earnings from inability to practice psychology after completing D’s program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P/expert: 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Dr. Brett Steinberg, a practicing neuropsychologist, to calculate damages based on the APA annual survey of psychologist earnings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Issue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does Dr. Steinberg meet the requirements of Rule 702 to testify here?</a:t>
            </a:r>
          </a:p>
          <a:p>
            <a:pPr lvl="1"/>
            <a:endParaRPr lang="en-US" sz="2200" b="1" dirty="0" smtClean="0">
              <a:effectLst/>
              <a:latin typeface="Garamond" panose="02020404030301010803" pitchFamily="18" charset="0"/>
            </a:endParaRP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HELD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P’s expert is not qualified to give an opinion on damages, not is his opinion reliable</a:t>
            </a:r>
          </a:p>
          <a:p>
            <a:pPr lvl="2"/>
            <a:r>
              <a:rPr lang="en-US" sz="2200" dirty="0" smtClean="0">
                <a:effectLst/>
                <a:latin typeface="Garamond" panose="02020404030301010803" pitchFamily="18" charset="0"/>
              </a:rPr>
              <a:t>Expert is a qualified neuropsychologist, but lacks and economic background</a:t>
            </a:r>
          </a:p>
          <a:p>
            <a:pPr lvl="2"/>
            <a:r>
              <a:rPr lang="en-US" sz="2200" dirty="0" smtClean="0">
                <a:effectLst/>
                <a:latin typeface="Garamond" panose="02020404030301010803" pitchFamily="18" charset="0"/>
              </a:rPr>
              <a:t>As for reliability, use of the APA survey alone is not enough to establish reliable methodology and so fails </a:t>
            </a:r>
            <a:r>
              <a:rPr lang="en-US" sz="2200" b="1" i="1" dirty="0" smtClean="0">
                <a:effectLst/>
                <a:latin typeface="Garamond" panose="02020404030301010803" pitchFamily="18" charset="0"/>
              </a:rPr>
              <a:t>Daubert</a:t>
            </a:r>
            <a:r>
              <a:rPr lang="en-US" sz="2200" dirty="0">
                <a:effectLst/>
                <a:latin typeface="Garamond" panose="02020404030301010803" pitchFamily="18" charset="0"/>
              </a:rPr>
              <a:t> 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analysis as well</a:t>
            </a:r>
          </a:p>
          <a:p>
            <a:pPr lvl="2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sz="2400" i="1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7849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304800"/>
            <a:ext cx="11122925" cy="9144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>
                <a:latin typeface="Garamond" panose="02020404030301010803" pitchFamily="18" charset="0"/>
              </a:rPr>
              <a:t>Economic Damages: Lost Wages</a:t>
            </a:r>
            <a:endParaRPr lang="en-US" sz="4200" b="1" cap="none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64172"/>
            <a:ext cx="10945504" cy="5565228"/>
          </a:xfrm>
        </p:spPr>
        <p:txBody>
          <a:bodyPr>
            <a:normAutofit/>
          </a:bodyPr>
          <a:lstStyle/>
          <a:p>
            <a:pPr algn="just"/>
            <a:r>
              <a:rPr lang="en-US" sz="2600" b="1" i="1" u="sng" dirty="0" smtClean="0">
                <a:effectLst/>
                <a:latin typeface="Garamond" panose="02020404030301010803" pitchFamily="18" charset="0"/>
              </a:rPr>
              <a:t>Vincent v. American Honda Motor Co.</a:t>
            </a:r>
            <a:r>
              <a:rPr lang="en-US" sz="2600" b="1" dirty="0" smtClean="0">
                <a:effectLst/>
                <a:latin typeface="Garamond" panose="02020404030301010803" pitchFamily="18" charset="0"/>
              </a:rPr>
              <a:t>, </a:t>
            </a:r>
            <a:r>
              <a:rPr lang="en-US" sz="2600" dirty="0" smtClean="0">
                <a:effectLst/>
                <a:latin typeface="Garamond" panose="02020404030301010803" pitchFamily="18" charset="0"/>
              </a:rPr>
              <a:t>S.D. Ga. 2010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Products liability claim where P sues auto manufacturer, asking for lost wages as carpenter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Economist found base income from P/C, then calculated total work-life loss: $2 Million</a:t>
            </a:r>
          </a:p>
          <a:p>
            <a:pPr lvl="1"/>
            <a:r>
              <a:rPr lang="en-US" sz="2200" b="1" dirty="0">
                <a:effectLst/>
                <a:latin typeface="Garamond" panose="02020404030301010803" pitchFamily="18" charset="0"/>
              </a:rPr>
              <a:t>Issue</a:t>
            </a:r>
            <a:r>
              <a:rPr lang="en-US" sz="2200" dirty="0">
                <a:effectLst/>
                <a:latin typeface="Garamond" panose="02020404030301010803" pitchFamily="18" charset="0"/>
              </a:rPr>
              <a:t>: does Dr. 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Coston </a:t>
            </a:r>
            <a:r>
              <a:rPr lang="en-US" sz="2200" dirty="0">
                <a:effectLst/>
                <a:latin typeface="Garamond" panose="02020404030301010803" pitchFamily="18" charset="0"/>
              </a:rPr>
              <a:t>meet the requirements of Rule 702 to testify here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?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HELD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the expert calculation is reliable = opinion is admissible</a:t>
            </a:r>
          </a:p>
          <a:p>
            <a:pPr lvl="2"/>
            <a:r>
              <a:rPr lang="en-US" sz="2200" dirty="0" smtClean="0">
                <a:effectLst/>
                <a:latin typeface="Garamond" panose="02020404030301010803" pitchFamily="18" charset="0"/>
              </a:rPr>
              <a:t>P/exp took base earnings and calculated out using assumptions of 40/hours of work a week, 50 weeks/year, for remainder of work life</a:t>
            </a:r>
          </a:p>
          <a:p>
            <a:pPr lvl="2"/>
            <a:r>
              <a:rPr lang="en-US" sz="2200" dirty="0" smtClean="0">
                <a:effectLst/>
                <a:latin typeface="Garamond" panose="02020404030301010803" pitchFamily="18" charset="0"/>
              </a:rPr>
              <a:t>Although would have been better to have W-2’s and verified income for base of calculation (and cannot consider supplemental materials), still reliable enough</a:t>
            </a:r>
          </a:p>
          <a:p>
            <a:pPr lvl="1"/>
            <a:r>
              <a:rPr lang="en-US" sz="2200" b="1" dirty="0">
                <a:effectLst/>
                <a:latin typeface="Garamond" panose="02020404030301010803" pitchFamily="18" charset="0"/>
              </a:rPr>
              <a:t>Q: </a:t>
            </a:r>
            <a:r>
              <a:rPr lang="en-US" sz="2200" dirty="0">
                <a:effectLst/>
                <a:latin typeface="Garamond" panose="02020404030301010803" pitchFamily="18" charset="0"/>
              </a:rPr>
              <a:t>why is the calculation of lost income in </a:t>
            </a:r>
            <a:r>
              <a:rPr lang="en-US" sz="2200" b="1" i="1" dirty="0">
                <a:effectLst/>
                <a:latin typeface="Garamond" panose="02020404030301010803" pitchFamily="18" charset="0"/>
              </a:rPr>
              <a:t>Johnson</a:t>
            </a:r>
            <a:r>
              <a:rPr lang="en-US" sz="2200" dirty="0">
                <a:effectLst/>
                <a:latin typeface="Garamond" panose="02020404030301010803" pitchFamily="18" charset="0"/>
              </a:rPr>
              <a:t> not admissible when the calculation in </a:t>
            </a:r>
            <a:r>
              <a:rPr lang="en-US" sz="2200" b="1" i="1" dirty="0">
                <a:effectLst/>
                <a:latin typeface="Garamond" panose="02020404030301010803" pitchFamily="18" charset="0"/>
              </a:rPr>
              <a:t>Vincent </a:t>
            </a:r>
            <a:r>
              <a:rPr lang="en-US" sz="2200" dirty="0">
                <a:effectLst/>
                <a:latin typeface="Garamond" panose="02020404030301010803" pitchFamily="18" charset="0"/>
              </a:rPr>
              <a:t>is? </a:t>
            </a:r>
            <a:endParaRPr lang="en-US" sz="2200" dirty="0" smtClean="0">
              <a:effectLst/>
              <a:latin typeface="Garamond" panose="02020404030301010803" pitchFamily="18" charset="0"/>
            </a:endParaRP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NOTE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small changes in assumptions (work-life from 60 to 62.9) leads to large changes in $</a:t>
            </a:r>
            <a:endParaRPr lang="en-US" sz="2200" dirty="0">
              <a:effectLst/>
              <a:latin typeface="Garamond" panose="02020404030301010803" pitchFamily="18" charset="0"/>
            </a:endParaRPr>
          </a:p>
          <a:p>
            <a:pPr lvl="2"/>
            <a:endParaRPr lang="en-US" sz="2200" dirty="0">
              <a:effectLst/>
              <a:latin typeface="Garamond" panose="02020404030301010803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sz="2400" i="1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5521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304800"/>
            <a:ext cx="11122925" cy="9144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>
                <a:latin typeface="Garamond" panose="02020404030301010803" pitchFamily="18" charset="0"/>
              </a:rPr>
              <a:t>Economic Damages: Lost Wages</a:t>
            </a:r>
            <a:endParaRPr lang="en-US" sz="4200" b="1" cap="none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64172"/>
            <a:ext cx="10945504" cy="5565228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Garamond" panose="02020404030301010803" pitchFamily="18" charset="0"/>
              </a:rPr>
              <a:t>Allen, Hall &amp; Lazear, </a:t>
            </a:r>
            <a:r>
              <a:rPr lang="en-US" sz="2600" b="1" i="1" dirty="0">
                <a:effectLst/>
                <a:latin typeface="Garamond" panose="02020404030301010803" pitchFamily="18" charset="0"/>
              </a:rPr>
              <a:t>Reference Guide on Estimation of Economic Damages </a:t>
            </a:r>
            <a:r>
              <a:rPr lang="en-US" sz="2600" dirty="0">
                <a:effectLst/>
                <a:latin typeface="Garamond" panose="02020404030301010803" pitchFamily="18" charset="0"/>
              </a:rPr>
              <a:t>(3d ed. 2011)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Damage values must be adjusted for the time-value of money, using Discount Rate/PJI:</a:t>
            </a:r>
          </a:p>
          <a:p>
            <a:pPr lvl="2"/>
            <a:r>
              <a:rPr lang="en-US" sz="2000" b="1" dirty="0">
                <a:latin typeface="Garamond" pitchFamily="18" charset="0"/>
              </a:rPr>
              <a:t>Prejudgment Interest</a:t>
            </a:r>
            <a:r>
              <a:rPr lang="en-US" sz="2000" dirty="0">
                <a:latin typeface="Garamond" pitchFamily="18" charset="0"/>
              </a:rPr>
              <a:t>: takes past losses, adds time-value of money to fully compensate today</a:t>
            </a:r>
          </a:p>
          <a:p>
            <a:pPr lvl="2"/>
            <a:r>
              <a:rPr lang="en-US" sz="2000" b="1" dirty="0">
                <a:latin typeface="Garamond" pitchFamily="18" charset="0"/>
              </a:rPr>
              <a:t>Discount Rate</a:t>
            </a:r>
            <a:r>
              <a:rPr lang="en-US" sz="2000" dirty="0">
                <a:latin typeface="Garamond" pitchFamily="18" charset="0"/>
              </a:rPr>
              <a:t>: takes future losses, reduces them due to added value of time-value of money</a:t>
            </a:r>
            <a:endParaRPr lang="en-US" sz="2000" b="1" dirty="0">
              <a:latin typeface="Garamond" pitchFamily="18" charset="0"/>
            </a:endParaRPr>
          </a:p>
          <a:p>
            <a:pPr lvl="8"/>
            <a:r>
              <a:rPr lang="en-US" sz="2200" b="1" dirty="0" smtClean="0">
                <a:effectLst/>
                <a:latin typeface="Garamond" panose="02020404030301010803" pitchFamily="18" charset="0"/>
              </a:rPr>
              <a:t>Prejudgment Interest Example</a:t>
            </a:r>
            <a:endParaRPr lang="en-US" sz="2200" b="1" dirty="0">
              <a:effectLst/>
              <a:latin typeface="Garamond" panose="02020404030301010803" pitchFamily="18" charset="0"/>
            </a:endParaRPr>
          </a:p>
          <a:p>
            <a:pPr lvl="1"/>
            <a:endParaRPr lang="en-US" dirty="0" smtClean="0">
              <a:latin typeface="Garamond" pitchFamily="18" charset="0"/>
            </a:endParaRPr>
          </a:p>
          <a:p>
            <a:pPr lvl="5"/>
            <a:endParaRPr lang="en-US" dirty="0" smtClean="0">
              <a:latin typeface="Garamond" pitchFamily="18" charset="0"/>
            </a:endParaRPr>
          </a:p>
          <a:p>
            <a:pPr marL="3657600" lvl="8" indent="0" algn="ctr">
              <a:buNone/>
            </a:pPr>
            <a:r>
              <a:rPr lang="en-US" sz="2200" b="1" dirty="0" smtClean="0">
                <a:latin typeface="Garamond" pitchFamily="18" charset="0"/>
              </a:rPr>
              <a:t>Discount Rate Example</a:t>
            </a:r>
            <a:endParaRPr lang="en-US" sz="2200" b="1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sz="2400" i="1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9" t="8996" r="24536" b="58367"/>
          <a:stretch/>
        </p:blipFill>
        <p:spPr>
          <a:xfrm>
            <a:off x="818866" y="3475141"/>
            <a:ext cx="3944204" cy="3287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4" r="26057" b="84478"/>
          <a:stretch/>
        </p:blipFill>
        <p:spPr>
          <a:xfrm>
            <a:off x="6530764" y="4932774"/>
            <a:ext cx="5465619" cy="1829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0978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304800"/>
            <a:ext cx="11122925" cy="9144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>
                <a:latin typeface="Garamond" panose="02020404030301010803" pitchFamily="18" charset="0"/>
              </a:rPr>
              <a:t>Economic Damages: Lost Wages</a:t>
            </a:r>
            <a:endParaRPr lang="en-US" sz="4200" b="1" cap="none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64172"/>
            <a:ext cx="10945504" cy="5565228"/>
          </a:xfrm>
        </p:spPr>
        <p:txBody>
          <a:bodyPr>
            <a:normAutofit/>
          </a:bodyPr>
          <a:lstStyle/>
          <a:p>
            <a:pPr algn="just"/>
            <a:r>
              <a:rPr lang="en-US" sz="2600" b="1" i="1" u="sng" dirty="0" smtClean="0">
                <a:effectLst/>
                <a:latin typeface="Garamond" panose="02020404030301010803" pitchFamily="18" charset="0"/>
              </a:rPr>
              <a:t>Wiradihardja v. Bermuda Star Line, Inc.</a:t>
            </a:r>
            <a:r>
              <a:rPr lang="en-US" sz="2600" b="1" dirty="0" smtClean="0">
                <a:effectLst/>
                <a:latin typeface="Garamond" panose="02020404030301010803" pitchFamily="18" charset="0"/>
              </a:rPr>
              <a:t>, </a:t>
            </a:r>
            <a:r>
              <a:rPr lang="en-US" sz="2600" dirty="0" smtClean="0">
                <a:effectLst/>
                <a:latin typeface="Garamond" panose="02020404030301010803" pitchFamily="18" charset="0"/>
              </a:rPr>
              <a:t>S.D. N.Y. 1993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Jury awarded past earnings, future earnings, and pain and suffering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Issue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should the awards be adjusted for the time-value of money?</a:t>
            </a:r>
          </a:p>
          <a:p>
            <a:pPr lvl="1"/>
            <a:endParaRPr lang="en-US" sz="2200" b="1" dirty="0" smtClean="0">
              <a:effectLst/>
              <a:latin typeface="Garamond" panose="02020404030301010803" pitchFamily="18" charset="0"/>
            </a:endParaRP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HELD: 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adjustment is necessary to fully compensate for the loss (to make the plaintiff whole), so will be done unless defense can show “extraordinary circumstances” (not here)</a:t>
            </a:r>
          </a:p>
          <a:p>
            <a:pPr lvl="2"/>
            <a:r>
              <a:rPr lang="en-US" sz="2000" b="1" dirty="0" smtClean="0">
                <a:effectLst/>
                <a:latin typeface="Garamond" panose="02020404030301010803" pitchFamily="18" charset="0"/>
              </a:rPr>
              <a:t>Prejudgment Interest</a:t>
            </a:r>
            <a:r>
              <a:rPr lang="en-US" sz="2000" dirty="0" smtClean="0">
                <a:effectLst/>
                <a:latin typeface="Garamond" panose="02020404030301010803" pitchFamily="18" charset="0"/>
              </a:rPr>
              <a:t>: easier to determine by looking at past interest rates or statutory rates</a:t>
            </a:r>
          </a:p>
          <a:p>
            <a:pPr lvl="2"/>
            <a:r>
              <a:rPr lang="en-US" sz="2000" b="1" dirty="0" smtClean="0">
                <a:effectLst/>
                <a:latin typeface="Garamond" panose="02020404030301010803" pitchFamily="18" charset="0"/>
              </a:rPr>
              <a:t>Discount Rate</a:t>
            </a:r>
            <a:r>
              <a:rPr lang="en-US" sz="2000" dirty="0" smtClean="0">
                <a:effectLst/>
                <a:latin typeface="Garamond" panose="02020404030301010803" pitchFamily="18" charset="0"/>
              </a:rPr>
              <a:t>: more difficult to calculate and may require additional evidence to determine</a:t>
            </a:r>
          </a:p>
          <a:p>
            <a:pPr lvl="2"/>
            <a:r>
              <a:rPr lang="en-US" sz="2000" b="1" dirty="0" smtClean="0">
                <a:effectLst/>
                <a:latin typeface="Garamond" panose="02020404030301010803" pitchFamily="18" charset="0"/>
              </a:rPr>
              <a:t>Default Rate</a:t>
            </a:r>
            <a:r>
              <a:rPr lang="en-US" sz="2000" dirty="0" smtClean="0">
                <a:effectLst/>
                <a:latin typeface="Garamond" panose="02020404030301010803" pitchFamily="18" charset="0"/>
              </a:rPr>
              <a:t>: courts will use a default rate of 2%. </a:t>
            </a:r>
            <a:r>
              <a:rPr lang="en-US" sz="2000" b="1" i="1" dirty="0" smtClean="0">
                <a:effectLst/>
                <a:latin typeface="Garamond" panose="02020404030301010803" pitchFamily="18" charset="0"/>
              </a:rPr>
              <a:t>McCrann v. U.S. Lines</a:t>
            </a:r>
            <a:r>
              <a:rPr lang="en-US" sz="2000" dirty="0" smtClean="0">
                <a:effectLst/>
                <a:latin typeface="Garamond" panose="02020404030301010803" pitchFamily="18" charset="0"/>
              </a:rPr>
              <a:t>, 2d Cir 1986</a:t>
            </a:r>
            <a:endParaRPr lang="en-US" sz="2000" b="1" dirty="0" smtClean="0">
              <a:effectLst/>
              <a:latin typeface="Garamond" panose="02020404030301010803" pitchFamily="18" charset="0"/>
            </a:endParaRPr>
          </a:p>
          <a:p>
            <a:pPr lvl="1"/>
            <a:endParaRPr lang="en-US" dirty="0" smtClean="0">
              <a:latin typeface="Garamond" pitchFamily="18" charset="0"/>
            </a:endParaRPr>
          </a:p>
          <a:p>
            <a:pPr lvl="1"/>
            <a:r>
              <a:rPr lang="en-US" sz="2200" b="1" dirty="0" smtClean="0">
                <a:latin typeface="Garamond" pitchFamily="18" charset="0"/>
              </a:rPr>
              <a:t>NOTE</a:t>
            </a:r>
            <a:r>
              <a:rPr lang="en-US" sz="2200" dirty="0" smtClean="0">
                <a:latin typeface="Garamond" pitchFamily="18" charset="0"/>
              </a:rPr>
              <a:t>: whether earnings should be offset for tax liability varies by jurisdiction. Federal tort claims do offset for taxes (see </a:t>
            </a:r>
            <a:r>
              <a:rPr lang="en-US" sz="2200" b="1" i="1" dirty="0" smtClean="0">
                <a:latin typeface="Garamond" pitchFamily="18" charset="0"/>
              </a:rPr>
              <a:t>Shaw</a:t>
            </a:r>
            <a:r>
              <a:rPr lang="en-US" sz="2200" dirty="0" smtClean="0">
                <a:latin typeface="Garamond" pitchFamily="18" charset="0"/>
              </a:rPr>
              <a:t>, at Note 2), while in states in depends on state law issues</a:t>
            </a:r>
            <a:endParaRPr lang="en-US" sz="2200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sz="2400" i="1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9252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304800"/>
            <a:ext cx="11122925" cy="9144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>
                <a:latin typeface="Garamond" panose="02020404030301010803" pitchFamily="18" charset="0"/>
              </a:rPr>
              <a:t>Damages: Non-Wage Economic Losses</a:t>
            </a:r>
            <a:endParaRPr lang="en-US" sz="4200" b="1" cap="none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64172"/>
            <a:ext cx="10945504" cy="5565228"/>
          </a:xfrm>
        </p:spPr>
        <p:txBody>
          <a:bodyPr>
            <a:normAutofit/>
          </a:bodyPr>
          <a:lstStyle/>
          <a:p>
            <a:pPr algn="just"/>
            <a:r>
              <a:rPr lang="en-US" sz="2600" b="1" i="1" u="sng" dirty="0" smtClean="0">
                <a:effectLst/>
                <a:latin typeface="Garamond" panose="02020404030301010803" pitchFamily="18" charset="0"/>
              </a:rPr>
              <a:t>Hedgepeth v. Diamond Offshore Drilling, Inc.</a:t>
            </a:r>
            <a:r>
              <a:rPr lang="en-US" sz="2600" b="1" dirty="0" smtClean="0">
                <a:effectLst/>
                <a:latin typeface="Garamond" panose="02020404030301010803" pitchFamily="18" charset="0"/>
              </a:rPr>
              <a:t>, </a:t>
            </a:r>
            <a:r>
              <a:rPr lang="en-US" sz="2600" dirty="0" smtClean="0">
                <a:effectLst/>
                <a:latin typeface="Garamond" panose="02020404030301010803" pitchFamily="18" charset="0"/>
              </a:rPr>
              <a:t>Texas App. 2013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After husband killed in offshore oil rig accident, P sues for wrongful death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P/expert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Thomas Mayor, included three components of non-wage economic loss (past and future lost support, and loss of household services), leading to total losses of $1.64 Million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D/expert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Stuart Wood calculates total loss much lower. Jury finds loss of $280,000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Issue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did the jury err in awarding a damage calculation lower than even the D/expert one?</a:t>
            </a:r>
          </a:p>
          <a:p>
            <a:pPr lvl="1"/>
            <a:endParaRPr lang="en-US" sz="2200" b="1" dirty="0" smtClean="0">
              <a:effectLst/>
              <a:latin typeface="Garamond" panose="02020404030301010803" pitchFamily="18" charset="0"/>
            </a:endParaRP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HELD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there is sufficient evidence exists to uphold the jury determination. Appeal denied</a:t>
            </a:r>
          </a:p>
          <a:p>
            <a:pPr lvl="2"/>
            <a:r>
              <a:rPr lang="en-US" sz="2000" dirty="0" smtClean="0">
                <a:effectLst/>
                <a:latin typeface="Garamond" panose="02020404030301010803" pitchFamily="18" charset="0"/>
              </a:rPr>
              <a:t>Jury verdicts presumed to be correct, only overturned when “clearly wrong or unjust”</a:t>
            </a:r>
          </a:p>
          <a:p>
            <a:pPr lvl="2"/>
            <a:r>
              <a:rPr lang="en-US" sz="2000" dirty="0" smtClean="0">
                <a:effectLst/>
                <a:latin typeface="Garamond" panose="02020404030301010803" pitchFamily="18" charset="0"/>
              </a:rPr>
              <a:t>Jury could have decided loss numbers off because offshore work only periodic, or that it didn’t properly take into account consumption. </a:t>
            </a:r>
          </a:p>
          <a:p>
            <a:pPr lvl="1"/>
            <a:endParaRPr lang="en-US" sz="2200" dirty="0">
              <a:effectLst/>
              <a:latin typeface="Garamond" panose="02020404030301010803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sz="2400" i="1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9966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304800"/>
            <a:ext cx="11122925" cy="9144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>
                <a:latin typeface="Garamond" panose="02020404030301010803" pitchFamily="18" charset="0"/>
              </a:rPr>
              <a:t>Damages: Non-Wage Economic Losses</a:t>
            </a:r>
            <a:endParaRPr lang="en-US" sz="4200" b="1" cap="none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64172"/>
            <a:ext cx="10945504" cy="5565228"/>
          </a:xfrm>
        </p:spPr>
        <p:txBody>
          <a:bodyPr>
            <a:normAutofit/>
          </a:bodyPr>
          <a:lstStyle/>
          <a:p>
            <a:pPr algn="just"/>
            <a:r>
              <a:rPr lang="en-US" sz="2600" b="1" i="1" u="sng" dirty="0" smtClean="0">
                <a:effectLst/>
                <a:latin typeface="Garamond" panose="02020404030301010803" pitchFamily="18" charset="0"/>
              </a:rPr>
              <a:t>Lind v. Slowinski</a:t>
            </a:r>
            <a:r>
              <a:rPr lang="en-US" sz="2600" b="1" dirty="0" smtClean="0">
                <a:effectLst/>
                <a:latin typeface="Garamond" panose="02020404030301010803" pitchFamily="18" charset="0"/>
              </a:rPr>
              <a:t>, </a:t>
            </a:r>
            <a:r>
              <a:rPr lang="en-US" sz="2600" dirty="0" smtClean="0">
                <a:effectLst/>
                <a:latin typeface="Garamond" panose="02020404030301010803" pitchFamily="18" charset="0"/>
              </a:rPr>
              <a:t>Minnesota App. 1990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P sues after injured in an accident, jury apportioned fault: 55% to driver, 40% to Bunnell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Damages included $63,000 in future expenses, based on Dr. Fielden’s opinion on care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Issue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since Bunnell and Lind were not married at the time of the accident, did he owe her a duty which would allow for assignment of fault to him? Were damages properly calculated?</a:t>
            </a:r>
          </a:p>
          <a:p>
            <a:pPr lvl="1"/>
            <a:endParaRPr lang="en-US" sz="2200" b="1" dirty="0" smtClean="0">
              <a:effectLst/>
              <a:latin typeface="Garamond" panose="02020404030301010803" pitchFamily="18" charset="0"/>
            </a:endParaRP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HELD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since unmarried at the time, no “special relationship” which allows duty to attach, so assignment of liability to Bunnell improper. </a:t>
            </a:r>
          </a:p>
          <a:p>
            <a:pPr lvl="2"/>
            <a:r>
              <a:rPr lang="en-US" sz="2200" dirty="0" smtClean="0">
                <a:effectLst/>
                <a:latin typeface="Garamond" panose="02020404030301010803" pitchFamily="18" charset="0"/>
              </a:rPr>
              <a:t>As for damages, court finds the expert testimony was speculative so reduced to $17K</a:t>
            </a:r>
          </a:p>
          <a:p>
            <a:pPr lvl="1"/>
            <a:endParaRPr lang="en-US" sz="2200" b="1" dirty="0" smtClean="0">
              <a:effectLst/>
              <a:latin typeface="Garamond" panose="02020404030301010803" pitchFamily="18" charset="0"/>
            </a:endParaRP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Compare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 </a:t>
            </a:r>
            <a:r>
              <a:rPr lang="en-US" sz="2200" b="1" i="1" dirty="0" smtClean="0">
                <a:effectLst/>
                <a:latin typeface="Garamond" panose="02020404030301010803" pitchFamily="18" charset="0"/>
              </a:rPr>
              <a:t>Hedgepeth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why was jury verdict (based on speculation) upheld there while the verdict here was overturned (even if based on Dr. Fielden’s testimony?</a:t>
            </a:r>
            <a:endParaRPr lang="en-US" sz="2200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sz="2400" i="1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1684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304800"/>
            <a:ext cx="11122925" cy="9144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>
                <a:latin typeface="Garamond" panose="02020404030301010803" pitchFamily="18" charset="0"/>
              </a:rPr>
              <a:t>Damages: Non-Economic Losses</a:t>
            </a:r>
            <a:endParaRPr lang="en-US" sz="4200" b="1" cap="none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64172"/>
            <a:ext cx="10945504" cy="556522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b="1" i="1" u="sng" dirty="0" smtClean="0">
                <a:effectLst/>
                <a:latin typeface="Garamond" panose="02020404030301010803" pitchFamily="18" charset="0"/>
              </a:rPr>
              <a:t>Mississippi Baptist Health Systems v. Kelly</a:t>
            </a:r>
            <a:r>
              <a:rPr lang="en-US" sz="2600" b="1" dirty="0" smtClean="0">
                <a:effectLst/>
                <a:latin typeface="Garamond" panose="02020404030301010803" pitchFamily="18" charset="0"/>
              </a:rPr>
              <a:t>, </a:t>
            </a:r>
            <a:r>
              <a:rPr lang="en-US" sz="2600" dirty="0" smtClean="0">
                <a:effectLst/>
                <a:latin typeface="Garamond" panose="02020404030301010803" pitchFamily="18" charset="0"/>
              </a:rPr>
              <a:t>Mississippi App. 2011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Wrongful death case after latex allergy leads to complications after surgery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P/expert: Glenda Glover, dean, CPA and attorney, who calculated economic losses of $2.4M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Award of $2.44 Million in economic losses plus $2.25 Million for pain/suffering. D appeals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Issue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Is a noneconomic damage award of this magnitude permissible under the law?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HELD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the award is consistent with other prior awards that were upheld, so affirmed</a:t>
            </a:r>
          </a:p>
          <a:p>
            <a:pPr lvl="2"/>
            <a:r>
              <a:rPr lang="en-US" sz="2000" dirty="0" smtClean="0">
                <a:effectLst/>
                <a:latin typeface="Garamond" panose="02020404030301010803" pitchFamily="18" charset="0"/>
              </a:rPr>
              <a:t>For damages of this magnitude, MS law requires “substantial proof” of consciousness of injury</a:t>
            </a:r>
          </a:p>
          <a:p>
            <a:pPr lvl="2"/>
            <a:r>
              <a:rPr lang="en-US" sz="2000" dirty="0" smtClean="0">
                <a:effectLst/>
                <a:latin typeface="Garamond" panose="02020404030301010803" pitchFamily="18" charset="0"/>
              </a:rPr>
              <a:t>Clear evidence that decedent was aware of the severity of her situation, causing mental anguish</a:t>
            </a:r>
          </a:p>
          <a:p>
            <a:pPr lvl="2"/>
            <a:r>
              <a:rPr lang="en-US" sz="2000" dirty="0" smtClean="0">
                <a:effectLst/>
                <a:latin typeface="Garamond" panose="02020404030301010803" pitchFamily="18" charset="0"/>
              </a:rPr>
              <a:t>Prior cases have upheld awards where NE damages exceeded economic ones by 4, 10, or 38 times</a:t>
            </a:r>
          </a:p>
          <a:p>
            <a:pPr lvl="2"/>
            <a:r>
              <a:rPr lang="en-US" sz="2000" dirty="0" smtClean="0">
                <a:effectLst/>
                <a:latin typeface="Garamond" panose="02020404030301010803" pitchFamily="18" charset="0"/>
              </a:rPr>
              <a:t>This award is less than the economic losses, and clearly reasonable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NOTE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Consider effect or tort reform limits on damages, contained in Note 3 after </a:t>
            </a:r>
            <a:r>
              <a:rPr lang="en-US" sz="2200" b="1" i="1" dirty="0" smtClean="0">
                <a:effectLst/>
                <a:latin typeface="Garamond" panose="02020404030301010803" pitchFamily="18" charset="0"/>
              </a:rPr>
              <a:t>Blake</a:t>
            </a:r>
            <a:endParaRPr lang="en-US" sz="2200" dirty="0">
              <a:effectLst/>
              <a:latin typeface="Garamond" panose="02020404030301010803" pitchFamily="18" charset="0"/>
            </a:endParaRPr>
          </a:p>
          <a:p>
            <a:pPr lvl="2"/>
            <a:r>
              <a:rPr lang="en-US" sz="2200" dirty="0" smtClean="0">
                <a:latin typeface="Garamond" pitchFamily="18" charset="0"/>
              </a:rPr>
              <a:t>Effect on award here? Why might some states find tort reform limits unconstitutional?</a:t>
            </a:r>
            <a:endParaRPr lang="en-US" sz="2200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sz="2400" i="1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7763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304800"/>
            <a:ext cx="11122925" cy="9144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>
                <a:latin typeface="Garamond" panose="02020404030301010803" pitchFamily="18" charset="0"/>
              </a:rPr>
              <a:t>Damages: Non-Economic Losses</a:t>
            </a:r>
            <a:endParaRPr lang="en-US" sz="4200" b="1" cap="none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64172"/>
            <a:ext cx="10945504" cy="5565228"/>
          </a:xfrm>
        </p:spPr>
        <p:txBody>
          <a:bodyPr>
            <a:normAutofit/>
          </a:bodyPr>
          <a:lstStyle/>
          <a:p>
            <a:pPr algn="just"/>
            <a:r>
              <a:rPr lang="en-US" sz="2600" b="1" i="1" u="sng" dirty="0" smtClean="0">
                <a:effectLst/>
                <a:latin typeface="Garamond" panose="02020404030301010803" pitchFamily="18" charset="0"/>
              </a:rPr>
              <a:t>Blake v. Neurological Specialists, P.C.</a:t>
            </a:r>
            <a:r>
              <a:rPr lang="en-US" sz="2600" b="1" dirty="0" smtClean="0">
                <a:effectLst/>
                <a:latin typeface="Garamond" panose="02020404030301010803" pitchFamily="18" charset="0"/>
              </a:rPr>
              <a:t>, </a:t>
            </a:r>
            <a:r>
              <a:rPr lang="en-US" sz="2600" dirty="0" smtClean="0">
                <a:effectLst/>
                <a:latin typeface="Garamond" panose="02020404030301010803" pitchFamily="18" charset="0"/>
              </a:rPr>
              <a:t>Conn. Super. Ct. 2003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Blake suffers a stroke, went to Ds for treatment but later died. Family sues for med mal</a:t>
            </a:r>
          </a:p>
          <a:p>
            <a:pPr lvl="1"/>
            <a:r>
              <a:rPr lang="en-US" sz="2200" dirty="0" smtClean="0">
                <a:effectLst/>
                <a:latin typeface="Garamond" panose="02020404030301010803" pitchFamily="18" charset="0"/>
              </a:rPr>
              <a:t>Damages awarded: $1 Million for noneconomic losses and $2 Million for loss of consortium</a:t>
            </a: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Issue</a:t>
            </a:r>
            <a:r>
              <a:rPr lang="en-US" sz="2200" dirty="0">
                <a:effectLst/>
                <a:latin typeface="Garamond" panose="02020404030301010803" pitchFamily="18" charset="0"/>
              </a:rPr>
              <a:t>: Is a 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loss of consortium award </a:t>
            </a:r>
            <a:r>
              <a:rPr lang="en-US" sz="2200" dirty="0">
                <a:effectLst/>
                <a:latin typeface="Garamond" panose="02020404030301010803" pitchFamily="18" charset="0"/>
              </a:rPr>
              <a:t>of this magnitude permissible under the law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?</a:t>
            </a:r>
          </a:p>
          <a:p>
            <a:pPr lvl="1"/>
            <a:endParaRPr lang="en-US" sz="2200" b="1" dirty="0" smtClean="0">
              <a:effectLst/>
              <a:latin typeface="Garamond" panose="02020404030301010803" pitchFamily="18" charset="0"/>
            </a:endParaRPr>
          </a:p>
          <a:p>
            <a:pPr lvl="1"/>
            <a:r>
              <a:rPr lang="en-US" sz="2200" b="1" dirty="0" smtClean="0">
                <a:effectLst/>
                <a:latin typeface="Garamond" panose="02020404030301010803" pitchFamily="18" charset="0"/>
              </a:rPr>
              <a:t>HELD</a:t>
            </a:r>
            <a:r>
              <a:rPr lang="en-US" sz="2200" dirty="0" smtClean="0">
                <a:effectLst/>
                <a:latin typeface="Garamond" panose="02020404030301010803" pitchFamily="18" charset="0"/>
              </a:rPr>
              <a:t>: LOC awards can be upheld with valid evidence, but this one must be reduced to the level of the $1 Million in noneconomic losses</a:t>
            </a:r>
          </a:p>
          <a:p>
            <a:pPr lvl="2"/>
            <a:r>
              <a:rPr lang="en-US" sz="2000" dirty="0" smtClean="0">
                <a:effectLst/>
                <a:latin typeface="Garamond" panose="02020404030301010803" pitchFamily="18" charset="0"/>
              </a:rPr>
              <a:t>LOC claims encompass a variety of connections within a marriage, independent of other losses</a:t>
            </a:r>
          </a:p>
          <a:p>
            <a:pPr lvl="2"/>
            <a:r>
              <a:rPr lang="en-US" sz="2000" dirty="0" smtClean="0">
                <a:effectLst/>
                <a:latin typeface="Garamond" panose="02020404030301010803" pitchFamily="18" charset="0"/>
              </a:rPr>
              <a:t>LOC claim can be upheld where clear record of affection between the spouses, as here</a:t>
            </a:r>
          </a:p>
          <a:p>
            <a:pPr lvl="2"/>
            <a:r>
              <a:rPr lang="en-US" sz="2000" b="1" dirty="0" smtClean="0">
                <a:effectLst/>
                <a:latin typeface="Garamond" panose="02020404030301010803" pitchFamily="18" charset="0"/>
              </a:rPr>
              <a:t>Problem</a:t>
            </a:r>
            <a:r>
              <a:rPr lang="en-US" sz="2000" dirty="0" smtClean="0">
                <a:effectLst/>
                <a:latin typeface="Garamond" panose="02020404030301010803" pitchFamily="18" charset="0"/>
              </a:rPr>
              <a:t>: the damage for loss of life to </a:t>
            </a:r>
            <a:r>
              <a:rPr lang="en-US" sz="2000" b="1" i="1" dirty="0" smtClean="0">
                <a:effectLst/>
                <a:latin typeface="Garamond" panose="02020404030301010803" pitchFamily="18" charset="0"/>
              </a:rPr>
              <a:t>Mr.</a:t>
            </a:r>
            <a:r>
              <a:rPr lang="en-US" sz="2000" dirty="0" smtClean="0">
                <a:effectLst/>
                <a:latin typeface="Garamond" panose="02020404030301010803" pitchFamily="18" charset="0"/>
              </a:rPr>
              <a:t> Blake was $1 Million, and so the LOC claim for damages to </a:t>
            </a:r>
            <a:r>
              <a:rPr lang="en-US" sz="2000" b="1" i="1" dirty="0" smtClean="0">
                <a:effectLst/>
                <a:latin typeface="Garamond" panose="02020404030301010803" pitchFamily="18" charset="0"/>
              </a:rPr>
              <a:t>Mrs. </a:t>
            </a:r>
            <a:r>
              <a:rPr lang="en-US" sz="2000" dirty="0" smtClean="0">
                <a:effectLst/>
                <a:latin typeface="Garamond" panose="02020404030301010803" pitchFamily="18" charset="0"/>
              </a:rPr>
              <a:t>Blake cannot exceed his personal interest in his own life = reduced to $1 M</a:t>
            </a:r>
          </a:p>
          <a:p>
            <a:pPr lvl="2"/>
            <a:endParaRPr lang="en-US" sz="2000" dirty="0">
              <a:effectLst/>
              <a:latin typeface="Garamond" panose="02020404030301010803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 lvl="1"/>
            <a:endParaRPr lang="en-US" dirty="0">
              <a:latin typeface="Garamond" pitchFamily="18" charset="0"/>
            </a:endParaRPr>
          </a:p>
          <a:p>
            <a:pPr>
              <a:buNone/>
            </a:pPr>
            <a:endParaRPr lang="en-US" sz="2400" i="1" dirty="0">
              <a:latin typeface="Garamond" pitchFamily="18" charset="0"/>
            </a:endParaRP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6485" y="173995"/>
            <a:ext cx="3810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@ 2019 Andrew W. </a:t>
            </a:r>
            <a:r>
              <a:rPr lang="en-US" sz="1100" dirty="0" err="1" smtClean="0"/>
              <a:t>Jurs</a:t>
            </a:r>
            <a:r>
              <a:rPr lang="en-US" sz="1100" dirty="0" smtClean="0"/>
              <a:t>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161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DA98556-143C-1F43-B582-26082E100E08}" vid="{EB2F4A07-685C-CA40-829C-BB51DC5B6F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</TotalTime>
  <Words>1521</Words>
  <Application>Microsoft Macintosh PowerPoint</Application>
  <PresentationFormat>Widescreen</PresentationFormat>
  <Paragraphs>152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Bookman Old Style</vt:lpstr>
      <vt:lpstr>Garamond</vt:lpstr>
      <vt:lpstr>Rockwell</vt:lpstr>
      <vt:lpstr>Arial</vt:lpstr>
      <vt:lpstr>Theme1</vt:lpstr>
      <vt:lpstr>Economic Damages: Basics</vt:lpstr>
      <vt:lpstr>Economic Damages: Lost Wages</vt:lpstr>
      <vt:lpstr>Economic Damages: Lost Wages</vt:lpstr>
      <vt:lpstr>Economic Damages: Lost Wages</vt:lpstr>
      <vt:lpstr>Economic Damages: Lost Wages</vt:lpstr>
      <vt:lpstr>Damages: Non-Wage Economic Losses</vt:lpstr>
      <vt:lpstr>Damages: Non-Wage Economic Losses</vt:lpstr>
      <vt:lpstr>Damages: Non-Economic Losses</vt:lpstr>
      <vt:lpstr>Damages: Non-Economic Losses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Damages: Basics</dc:title>
  <dc:creator>Microsoft Office User</dc:creator>
  <cp:lastModifiedBy>Microsoft Office User</cp:lastModifiedBy>
  <cp:revision>1</cp:revision>
  <dcterms:created xsi:type="dcterms:W3CDTF">2019-05-24T18:12:47Z</dcterms:created>
  <dcterms:modified xsi:type="dcterms:W3CDTF">2019-05-24T18:16:23Z</dcterms:modified>
</cp:coreProperties>
</file>