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Shape 1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This week we are discussing overview of the business structure. Every week there will be at least 2 modules.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Click – The first module provided you an overview of a corporation, the creation of the corporation, corporate purpose and corporate management.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Click - The second module will discuss this in more detail. This session is going to provide you an overview of accounting. </a:t>
            </a:r>
            <a:r>
              <a:rPr>
                <a:effectLst>
                  <a:outerShdw sx="100000" sy="100000" kx="0" ky="0" algn="b" rotWithShape="0" blurRad="0" dist="0" dir="0">
                    <a:srgbClr val="000000"/>
                  </a:outerShdw>
                </a:effectLst>
              </a:rPr>
              <a:t>Accounting is how the business tracks its income, expenses and determines its profit.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Click – Let’s get started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3" name="Shape 20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Of the 4 major financial statements, today we will spend time going through the Cash Flow Statement.</a:t>
            </a:r>
          </a:p>
          <a:p>
            <a:pPr marL="2286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It tells the viewer how the company generated and expended its cash.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9" name="Shape 21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Reminder of basic Balance Sheet formula.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Basic Income Statement formula.</a:t>
            </a: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Basic Cash Flow Statement formula.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2" name="Shape 2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6858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Start with the top of the Cash Flow Statement. 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Title of the Financial Statement telling you which financial statement you’re viewing.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Next, name of company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Next, fiscal period.</a:t>
            </a:r>
          </a:p>
          <a:p>
            <a:pPr lvl="1" marL="6858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Thinking of the Cash Statement formula, you 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Start with Cash balance from end of previous fiscal year (same as cash balance at end of current fiscal year)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Then the three major sections of Cash Flow Statement</a:t>
            </a:r>
          </a:p>
          <a:p>
            <a:pPr lvl="3" marL="16002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Cash flow from operations</a:t>
            </a:r>
          </a:p>
          <a:p>
            <a:pPr lvl="3" marL="16002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Cash flow from investing</a:t>
            </a:r>
          </a:p>
          <a:p>
            <a:pPr lvl="3" marL="16002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Cash flow from financing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End with the cash balance at the end of the current fiscal year</a:t>
            </a:r>
          </a:p>
          <a:p>
            <a:pPr lvl="3" marL="16002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9" name="Shape 2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6858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Three major sections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Operations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Investing activities</a:t>
            </a:r>
          </a:p>
          <a:p>
            <a:pPr lvl="2" marL="1143000" indent="-228600" defTabSz="914400">
              <a:lnSpc>
                <a:spcPct val="100000"/>
              </a:lnSpc>
              <a:buSzPct val="100000"/>
              <a:buAutoNum type="arabicPeriod" startAt="1"/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Financing activities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7" name="Shape 27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What are the Financial Statements?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solidFill>
          <a:srgbClr val="242D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20"/>
          <p:cNvGrpSpPr/>
          <p:nvPr/>
        </p:nvGrpSpPr>
        <p:grpSpPr>
          <a:xfrm>
            <a:off x="258566" y="2017236"/>
            <a:ext cx="957737" cy="996355"/>
            <a:chOff x="0" y="0"/>
            <a:chExt cx="957735" cy="996354"/>
          </a:xfrm>
        </p:grpSpPr>
        <p:sp>
          <p:nvSpPr>
            <p:cNvPr id="117" name="Shape 117"/>
            <p:cNvSpPr/>
            <p:nvPr/>
          </p:nvSpPr>
          <p:spPr>
            <a:xfrm rot="1800000">
              <a:off x="242395" y="139571"/>
              <a:ext cx="662493" cy="38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40" y="0"/>
                  </a:moveTo>
                  <a:lnTo>
                    <a:pt x="0" y="10766"/>
                  </a:lnTo>
                  <a:lnTo>
                    <a:pt x="10640" y="21600"/>
                  </a:lnTo>
                  <a:lnTo>
                    <a:pt x="21600" y="10766"/>
                  </a:lnTo>
                  <a:lnTo>
                    <a:pt x="1064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18" name="Shape 118"/>
            <p:cNvSpPr/>
            <p:nvPr/>
          </p:nvSpPr>
          <p:spPr>
            <a:xfrm rot="1800000">
              <a:off x="121679" y="210994"/>
              <a:ext cx="326339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4308"/>
                  </a:lnTo>
                  <a:lnTo>
                    <a:pt x="0" y="0"/>
                  </a:lnTo>
                  <a:lnTo>
                    <a:pt x="21600" y="733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19" name="Shape 119"/>
            <p:cNvSpPr/>
            <p:nvPr/>
          </p:nvSpPr>
          <p:spPr>
            <a:xfrm rot="1800000">
              <a:off x="403640" y="376617"/>
              <a:ext cx="336154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4308"/>
                  </a:lnTo>
                  <a:lnTo>
                    <a:pt x="0" y="21600"/>
                  </a:lnTo>
                  <a:lnTo>
                    <a:pt x="0" y="73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sp>
        <p:nvSpPr>
          <p:cNvPr id="121" name="Shape 121"/>
          <p:cNvSpPr/>
          <p:nvPr>
            <p:ph type="title"/>
          </p:nvPr>
        </p:nvSpPr>
        <p:spPr>
          <a:xfrm>
            <a:off x="601133" y="1725167"/>
            <a:ext cx="11816081" cy="3151633"/>
          </a:xfrm>
          <a:prstGeom prst="rect">
            <a:avLst/>
          </a:prstGeom>
        </p:spPr>
        <p:txBody>
          <a:bodyPr lIns="0" tIns="0" rIns="0" bIns="0" anchor="b"/>
          <a:lstStyle>
            <a:lvl1pPr algn="l" defTabSz="1300480">
              <a:defRPr sz="9000">
                <a:latin typeface="Walbaum Display"/>
                <a:ea typeface="Walbaum Display"/>
                <a:cs typeface="Walbaum Display"/>
                <a:sym typeface="Walbaum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xfrm>
            <a:off x="12226713" y="8140700"/>
            <a:ext cx="190501" cy="203201"/>
          </a:xfrm>
          <a:prstGeom prst="rect">
            <a:avLst/>
          </a:prstGeom>
        </p:spPr>
        <p:txBody>
          <a:bodyPr lIns="0" tIns="0" rIns="0" bIns="0" anchor="ctr"/>
          <a:lstStyle>
            <a:lvl1pPr algn="r" defTabSz="650240">
              <a:defRPr sz="1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23" name="Shape 123"/>
          <p:cNvSpPr/>
          <p:nvPr>
            <p:ph type="body" sz="half" idx="1"/>
          </p:nvPr>
        </p:nvSpPr>
        <p:spPr>
          <a:xfrm>
            <a:off x="604022" y="5090956"/>
            <a:ext cx="11813191" cy="2857551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1300480">
              <a:lnSpc>
                <a:spcPct val="110000"/>
              </a:lnSpc>
              <a:spcBef>
                <a:spcPts val="1100"/>
              </a:spcBef>
              <a:buSzTx/>
              <a:buNone/>
              <a:defRPr sz="3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0" indent="457200" defTabSz="1300480">
              <a:lnSpc>
                <a:spcPct val="110000"/>
              </a:lnSpc>
              <a:spcBef>
                <a:spcPts val="1100"/>
              </a:spcBef>
              <a:buSzTx/>
              <a:buNone/>
              <a:defRPr sz="3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0" indent="914400" defTabSz="1300480">
              <a:lnSpc>
                <a:spcPct val="110000"/>
              </a:lnSpc>
              <a:spcBef>
                <a:spcPts val="1100"/>
              </a:spcBef>
              <a:buSzTx/>
              <a:buNone/>
              <a:defRPr sz="3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0" indent="1371600" defTabSz="1300480">
              <a:lnSpc>
                <a:spcPct val="110000"/>
              </a:lnSpc>
              <a:spcBef>
                <a:spcPts val="1100"/>
              </a:spcBef>
              <a:buSzTx/>
              <a:buNone/>
              <a:defRPr sz="3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0" indent="1828800" defTabSz="1300480">
              <a:lnSpc>
                <a:spcPct val="110000"/>
              </a:lnSpc>
              <a:spcBef>
                <a:spcPts val="1100"/>
              </a:spcBef>
              <a:buSzTx/>
              <a:buNone/>
              <a:defRPr sz="3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hape 124"/>
          <p:cNvSpPr/>
          <p:nvPr/>
        </p:nvSpPr>
        <p:spPr>
          <a:xfrm rot="18900000">
            <a:off x="11956407" y="5963934"/>
            <a:ext cx="1065815" cy="1347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673" y="0"/>
                </a:moveTo>
                <a:lnTo>
                  <a:pt x="21600" y="13944"/>
                </a:lnTo>
                <a:lnTo>
                  <a:pt x="11937" y="21589"/>
                </a:lnTo>
                <a:lnTo>
                  <a:pt x="11673" y="21600"/>
                </a:lnTo>
                <a:cubicBezTo>
                  <a:pt x="5226" y="21600"/>
                  <a:pt x="0" y="19533"/>
                  <a:pt x="0" y="16982"/>
                </a:cubicBezTo>
                <a:cubicBezTo>
                  <a:pt x="0" y="16663"/>
                  <a:pt x="82" y="16352"/>
                  <a:pt x="237" y="16052"/>
                </a:cubicBezTo>
                <a:lnTo>
                  <a:pt x="338" y="15923"/>
                </a:lnTo>
                <a:close/>
              </a:path>
            </a:pathLst>
          </a:custGeom>
          <a:gradFill>
            <a:gsLst>
              <a:gs pos="30000">
                <a:srgbClr val="333F5B"/>
              </a:gs>
              <a:gs pos="40000">
                <a:srgbClr val="485B83"/>
              </a:gs>
              <a:gs pos="60000">
                <a:srgbClr val="333F5B"/>
              </a:gs>
              <a:gs pos="100000">
                <a:srgbClr val="242D41"/>
              </a:gs>
            </a:gsLst>
            <a:lin ang="10200000"/>
          </a:gra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25" name="Shape 125"/>
          <p:cNvSpPr/>
          <p:nvPr/>
        </p:nvSpPr>
        <p:spPr>
          <a:xfrm rot="2700000">
            <a:off x="12466066" y="6396283"/>
            <a:ext cx="576001" cy="104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532" y="0"/>
                </a:moveTo>
                <a:lnTo>
                  <a:pt x="21575" y="9408"/>
                </a:lnTo>
                <a:lnTo>
                  <a:pt x="21600" y="9677"/>
                </a:lnTo>
                <a:cubicBezTo>
                  <a:pt x="21600" y="16262"/>
                  <a:pt x="16765" y="21600"/>
                  <a:pt x="10800" y="21600"/>
                </a:cubicBezTo>
                <a:cubicBezTo>
                  <a:pt x="4835" y="21600"/>
                  <a:pt x="0" y="16262"/>
                  <a:pt x="0" y="9677"/>
                </a:cubicBezTo>
                <a:cubicBezTo>
                  <a:pt x="0" y="6385"/>
                  <a:pt x="1209" y="3404"/>
                  <a:pt x="3163" y="1246"/>
                </a:cubicBezTo>
                <a:close/>
              </a:path>
            </a:pathLst>
          </a:custGeom>
          <a:solidFill>
            <a:srgbClr val="333F5B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242D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6"/>
          <p:cNvGrpSpPr/>
          <p:nvPr/>
        </p:nvGrpSpPr>
        <p:grpSpPr>
          <a:xfrm>
            <a:off x="388146" y="6896597"/>
            <a:ext cx="1098993" cy="1098992"/>
            <a:chOff x="0" y="0"/>
            <a:chExt cx="1098991" cy="1098991"/>
          </a:xfrm>
        </p:grpSpPr>
        <p:sp>
          <p:nvSpPr>
            <p:cNvPr id="132" name="Shape 132"/>
            <p:cNvSpPr/>
            <p:nvPr/>
          </p:nvSpPr>
          <p:spPr>
            <a:xfrm rot="13500000">
              <a:off x="29991" y="327412"/>
              <a:ext cx="988785" cy="4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5635"/>
                    <a:pt x="13782" y="10800"/>
                    <a:pt x="10800" y="10800"/>
                  </a:cubicBezTo>
                  <a:cubicBezTo>
                    <a:pt x="7818" y="10800"/>
                    <a:pt x="5400" y="15635"/>
                    <a:pt x="5400" y="21600"/>
                  </a:cubicBezTo>
                  <a:lnTo>
                    <a:pt x="0" y="21600"/>
                  </a:lnTo>
                  <a:cubicBezTo>
                    <a:pt x="0" y="9671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242D41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 rot="18900000">
              <a:off x="933009" y="536214"/>
              <a:ext cx="57121" cy="248850"/>
            </a:xfrm>
            <a:prstGeom prst="ellipse">
              <a:avLst/>
            </a:prstGeom>
            <a:solidFill>
              <a:srgbClr val="333F5B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 rot="18900000">
              <a:off x="409795" y="13000"/>
              <a:ext cx="57121" cy="248850"/>
            </a:xfrm>
            <a:prstGeom prst="ellipse">
              <a:avLst/>
            </a:prstGeom>
            <a:solidFill>
              <a:srgbClr val="333F5B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 rot="13500000">
              <a:off x="55103" y="266783"/>
              <a:ext cx="988785" cy="56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5635"/>
                    <a:pt x="13782" y="10800"/>
                    <a:pt x="10800" y="10800"/>
                  </a:cubicBezTo>
                  <a:cubicBezTo>
                    <a:pt x="7818" y="10800"/>
                    <a:pt x="5400" y="15635"/>
                    <a:pt x="5400" y="21600"/>
                  </a:cubicBezTo>
                  <a:lnTo>
                    <a:pt x="0" y="21600"/>
                  </a:lnTo>
                  <a:cubicBezTo>
                    <a:pt x="0" y="9671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7B8EB6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sp>
        <p:nvSpPr>
          <p:cNvPr id="137" name="Shape 137"/>
          <p:cNvSpPr/>
          <p:nvPr>
            <p:ph type="title"/>
          </p:nvPr>
        </p:nvSpPr>
        <p:spPr>
          <a:xfrm>
            <a:off x="587585" y="1805093"/>
            <a:ext cx="11831042" cy="1420801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defRPr sz="6800">
                <a:latin typeface="Walbaum Display"/>
                <a:ea typeface="Walbaum Display"/>
                <a:cs typeface="Walbaum Display"/>
                <a:sym typeface="Walbaum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8" name="Shape 138"/>
          <p:cNvSpPr/>
          <p:nvPr>
            <p:ph type="body" sz="half" idx="1"/>
          </p:nvPr>
        </p:nvSpPr>
        <p:spPr>
          <a:xfrm>
            <a:off x="587586" y="3473278"/>
            <a:ext cx="11829628" cy="4244935"/>
          </a:xfrm>
          <a:prstGeom prst="rect">
            <a:avLst/>
          </a:prstGeom>
        </p:spPr>
        <p:txBody>
          <a:bodyPr lIns="0" tIns="0" rIns="0" bIns="0" anchor="t"/>
          <a:lstStyle>
            <a:lvl1pPr marL="323850" indent="-323850" defTabSz="1300480">
              <a:lnSpc>
                <a:spcPct val="110000"/>
              </a:lnSpc>
              <a:spcBef>
                <a:spcPts val="1400"/>
              </a:spcBef>
              <a:buSzPct val="100000"/>
              <a:buFont typeface="Arial"/>
              <a:defRPr sz="34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942975" indent="-485775" defTabSz="1300480">
              <a:lnSpc>
                <a:spcPct val="110000"/>
              </a:lnSpc>
              <a:spcBef>
                <a:spcPts val="1400"/>
              </a:spcBef>
              <a:buSzPct val="100000"/>
              <a:buFont typeface="Arial"/>
              <a:defRPr sz="34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1400175" indent="-485775" defTabSz="1300480">
              <a:lnSpc>
                <a:spcPct val="110000"/>
              </a:lnSpc>
              <a:spcBef>
                <a:spcPts val="1400"/>
              </a:spcBef>
              <a:buSzPct val="100000"/>
              <a:buFont typeface="Arial"/>
              <a:defRPr sz="34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1857375" indent="-485775" defTabSz="1300480">
              <a:lnSpc>
                <a:spcPct val="110000"/>
              </a:lnSpc>
              <a:spcBef>
                <a:spcPts val="1400"/>
              </a:spcBef>
              <a:buSzPct val="100000"/>
              <a:buFont typeface="Arial"/>
              <a:defRPr sz="34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2314575" indent="-485775" defTabSz="1300480">
              <a:lnSpc>
                <a:spcPct val="110000"/>
              </a:lnSpc>
              <a:spcBef>
                <a:spcPts val="1400"/>
              </a:spcBef>
              <a:buSzPct val="100000"/>
              <a:buFont typeface="Arial"/>
              <a:defRPr sz="34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hape 139"/>
          <p:cNvSpPr/>
          <p:nvPr>
            <p:ph type="sldNum" sz="quarter" idx="2"/>
          </p:nvPr>
        </p:nvSpPr>
        <p:spPr>
          <a:xfrm>
            <a:off x="12226713" y="8140700"/>
            <a:ext cx="190501" cy="203201"/>
          </a:xfrm>
          <a:prstGeom prst="rect">
            <a:avLst/>
          </a:prstGeom>
        </p:spPr>
        <p:txBody>
          <a:bodyPr lIns="0" tIns="0" rIns="0" bIns="0" anchor="ctr"/>
          <a:lstStyle>
            <a:lvl1pPr algn="r" defTabSz="650240">
              <a:defRPr sz="1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solidFill>
          <a:srgbClr val="242D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3583091" y="1806718"/>
            <a:ext cx="8835536" cy="5911495"/>
          </a:xfrm>
          <a:prstGeom prst="rect">
            <a:avLst/>
          </a:prstGeom>
        </p:spPr>
        <p:txBody>
          <a:bodyPr lIns="0" tIns="0" rIns="0" bIns="0"/>
          <a:lstStyle>
            <a:lvl1pPr algn="l" defTabSz="1300480">
              <a:defRPr sz="6800">
                <a:latin typeface="Walbaum Display"/>
                <a:ea typeface="Walbaum Display"/>
                <a:cs typeface="Walbaum Display"/>
                <a:sym typeface="Walbaum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7" name="Shape 147"/>
          <p:cNvSpPr/>
          <p:nvPr>
            <p:ph type="sldNum" sz="quarter" idx="2"/>
          </p:nvPr>
        </p:nvSpPr>
        <p:spPr>
          <a:xfrm>
            <a:off x="12226713" y="8140700"/>
            <a:ext cx="190501" cy="203201"/>
          </a:xfrm>
          <a:prstGeom prst="rect">
            <a:avLst/>
          </a:prstGeom>
        </p:spPr>
        <p:txBody>
          <a:bodyPr lIns="0" tIns="0" rIns="0" bIns="0" anchor="ctr"/>
          <a:lstStyle>
            <a:lvl1pPr algn="r" defTabSz="650240">
              <a:defRPr sz="1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8" name="Shape 148"/>
          <p:cNvSpPr/>
          <p:nvPr/>
        </p:nvSpPr>
        <p:spPr>
          <a:xfrm flipH="1" rot="8100000">
            <a:off x="-438110" y="5441510"/>
            <a:ext cx="3772086" cy="19775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1600" y="9671"/>
                  <a:pt x="16530" y="0"/>
                  <a:pt x="10276" y="0"/>
                </a:cubicBezTo>
                <a:cubicBezTo>
                  <a:pt x="5976" y="0"/>
                  <a:pt x="2236" y="4571"/>
                  <a:pt x="319" y="11304"/>
                </a:cubicBezTo>
                <a:lnTo>
                  <a:pt x="0" y="12566"/>
                </a:lnTo>
                <a:lnTo>
                  <a:pt x="4625" y="21388"/>
                </a:lnTo>
                <a:lnTo>
                  <a:pt x="4729" y="19423"/>
                </a:lnTo>
                <a:cubicBezTo>
                  <a:pt x="5257" y="14502"/>
                  <a:pt x="7540" y="10800"/>
                  <a:pt x="10276" y="10800"/>
                </a:cubicBezTo>
                <a:cubicBezTo>
                  <a:pt x="13403" y="10800"/>
                  <a:pt x="15938" y="15635"/>
                  <a:pt x="15938" y="21600"/>
                </a:cubicBezTo>
                <a:close/>
              </a:path>
            </a:pathLst>
          </a:custGeom>
          <a:gradFill>
            <a:gsLst>
              <a:gs pos="31000">
                <a:srgbClr val="333F5B"/>
              </a:gs>
              <a:gs pos="97000">
                <a:srgbClr val="242D41"/>
              </a:gs>
            </a:gsLst>
            <a:lin ang="15000000"/>
          </a:gra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49" name="Shape 149"/>
          <p:cNvSpPr/>
          <p:nvPr/>
        </p:nvSpPr>
        <p:spPr>
          <a:xfrm flipH="1" rot="8100000">
            <a:off x="-513229" y="5112221"/>
            <a:ext cx="3710616" cy="230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1600" y="9671"/>
                  <a:pt x="16446" y="0"/>
                  <a:pt x="10088" y="0"/>
                </a:cubicBezTo>
                <a:cubicBezTo>
                  <a:pt x="6115" y="0"/>
                  <a:pt x="2611" y="3778"/>
                  <a:pt x="543" y="9523"/>
                </a:cubicBezTo>
                <a:lnTo>
                  <a:pt x="0" y="11199"/>
                </a:lnTo>
                <a:lnTo>
                  <a:pt x="4570" y="18543"/>
                </a:lnTo>
                <a:lnTo>
                  <a:pt x="4591" y="18388"/>
                </a:lnTo>
                <a:cubicBezTo>
                  <a:pt x="5320" y="13992"/>
                  <a:pt x="7505" y="10800"/>
                  <a:pt x="10088" y="10800"/>
                </a:cubicBezTo>
                <a:cubicBezTo>
                  <a:pt x="13267" y="10800"/>
                  <a:pt x="15844" y="15635"/>
                  <a:pt x="15844" y="21600"/>
                </a:cubicBezTo>
                <a:close/>
              </a:path>
            </a:pathLst>
          </a:custGeom>
          <a:solidFill>
            <a:srgbClr val="7B8EB6">
              <a:alpha val="40000"/>
            </a:srgbClr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50" name="Shape 150"/>
          <p:cNvSpPr/>
          <p:nvPr/>
        </p:nvSpPr>
        <p:spPr>
          <a:xfrm flipH="1" rot="2700000">
            <a:off x="1613095" y="4248578"/>
            <a:ext cx="228476" cy="995390"/>
          </a:xfrm>
          <a:prstGeom prst="ellipse">
            <a:avLst/>
          </a:prstGeom>
          <a:solidFill>
            <a:srgbClr val="333F5B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51" name="Shape 151"/>
          <p:cNvSpPr/>
          <p:nvPr/>
        </p:nvSpPr>
        <p:spPr>
          <a:xfrm>
            <a:off x="1899371" y="1630118"/>
            <a:ext cx="1152001" cy="1152001"/>
          </a:xfrm>
          <a:prstGeom prst="ellipse">
            <a:avLst/>
          </a:prstGeom>
          <a:gradFill>
            <a:gsLst>
              <a:gs pos="60000">
                <a:srgbClr val="242D41"/>
              </a:gs>
              <a:gs pos="100000">
                <a:srgbClr val="7B8EB6"/>
              </a:gs>
            </a:gsLst>
            <a:path path="circle">
              <a:fillToRect l="119636" t="37721" r="-19636" b="62278"/>
            </a:path>
          </a:gra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155" name="Group 155"/>
          <p:cNvGrpSpPr/>
          <p:nvPr/>
        </p:nvGrpSpPr>
        <p:grpSpPr>
          <a:xfrm>
            <a:off x="543046" y="2694569"/>
            <a:ext cx="957737" cy="996356"/>
            <a:chOff x="0" y="0"/>
            <a:chExt cx="957735" cy="996354"/>
          </a:xfrm>
        </p:grpSpPr>
        <p:sp>
          <p:nvSpPr>
            <p:cNvPr id="152" name="Shape 152"/>
            <p:cNvSpPr/>
            <p:nvPr/>
          </p:nvSpPr>
          <p:spPr>
            <a:xfrm rot="1800000">
              <a:off x="242395" y="139571"/>
              <a:ext cx="662493" cy="38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40" y="0"/>
                  </a:moveTo>
                  <a:lnTo>
                    <a:pt x="0" y="10766"/>
                  </a:lnTo>
                  <a:lnTo>
                    <a:pt x="10640" y="21600"/>
                  </a:lnTo>
                  <a:lnTo>
                    <a:pt x="21600" y="10766"/>
                  </a:lnTo>
                  <a:lnTo>
                    <a:pt x="1064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 rot="1800000">
              <a:off x="121679" y="210994"/>
              <a:ext cx="326339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4308"/>
                  </a:lnTo>
                  <a:lnTo>
                    <a:pt x="0" y="0"/>
                  </a:lnTo>
                  <a:lnTo>
                    <a:pt x="21600" y="733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 rot="1800000">
              <a:off x="403640" y="376617"/>
              <a:ext cx="336154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4308"/>
                  </a:lnTo>
                  <a:lnTo>
                    <a:pt x="0" y="21600"/>
                  </a:lnTo>
                  <a:lnTo>
                    <a:pt x="0" y="73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solidFill>
          <a:srgbClr val="242D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65"/>
          <p:cNvGrpSpPr/>
          <p:nvPr/>
        </p:nvGrpSpPr>
        <p:grpSpPr>
          <a:xfrm>
            <a:off x="235615" y="6536181"/>
            <a:ext cx="957736" cy="996356"/>
            <a:chOff x="0" y="0"/>
            <a:chExt cx="957735" cy="996354"/>
          </a:xfrm>
        </p:grpSpPr>
        <p:sp>
          <p:nvSpPr>
            <p:cNvPr id="162" name="Shape 162"/>
            <p:cNvSpPr/>
            <p:nvPr/>
          </p:nvSpPr>
          <p:spPr>
            <a:xfrm rot="1800000">
              <a:off x="242395" y="139571"/>
              <a:ext cx="662493" cy="38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40" y="0"/>
                  </a:moveTo>
                  <a:lnTo>
                    <a:pt x="0" y="10766"/>
                  </a:lnTo>
                  <a:lnTo>
                    <a:pt x="10640" y="21600"/>
                  </a:lnTo>
                  <a:lnTo>
                    <a:pt x="21600" y="10766"/>
                  </a:lnTo>
                  <a:lnTo>
                    <a:pt x="1064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 rot="1800000">
              <a:off x="121679" y="210994"/>
              <a:ext cx="326339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4308"/>
                  </a:lnTo>
                  <a:lnTo>
                    <a:pt x="0" y="0"/>
                  </a:lnTo>
                  <a:lnTo>
                    <a:pt x="21600" y="733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403640" y="376617"/>
              <a:ext cx="336154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4308"/>
                  </a:lnTo>
                  <a:lnTo>
                    <a:pt x="0" y="21600"/>
                  </a:lnTo>
                  <a:lnTo>
                    <a:pt x="0" y="73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sp>
        <p:nvSpPr>
          <p:cNvPr id="166" name="Shape 166"/>
          <p:cNvSpPr/>
          <p:nvPr>
            <p:ph type="title"/>
          </p:nvPr>
        </p:nvSpPr>
        <p:spPr>
          <a:xfrm>
            <a:off x="587586" y="1832969"/>
            <a:ext cx="4800601" cy="1050545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defRPr sz="4400">
                <a:latin typeface="Walbaum Display"/>
                <a:ea typeface="Walbaum Display"/>
                <a:cs typeface="Walbaum Display"/>
                <a:sym typeface="Walbaum Display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7" name="Shape 167"/>
          <p:cNvSpPr/>
          <p:nvPr>
            <p:ph type="pic" sz="half" idx="13"/>
          </p:nvPr>
        </p:nvSpPr>
        <p:spPr>
          <a:xfrm>
            <a:off x="5618478" y="1832969"/>
            <a:ext cx="6798735" cy="6115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8" name="Shape 168"/>
          <p:cNvSpPr/>
          <p:nvPr>
            <p:ph type="body" sz="quarter" idx="1"/>
          </p:nvPr>
        </p:nvSpPr>
        <p:spPr>
          <a:xfrm>
            <a:off x="587586" y="3113807"/>
            <a:ext cx="4800601" cy="48347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1300480">
              <a:lnSpc>
                <a:spcPct val="110000"/>
              </a:lnSpc>
              <a:spcBef>
                <a:spcPts val="1400"/>
              </a:spcBef>
              <a:buSzTx/>
              <a:buNone/>
              <a:defRPr sz="22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0" indent="457200" defTabSz="1300480">
              <a:lnSpc>
                <a:spcPct val="110000"/>
              </a:lnSpc>
              <a:spcBef>
                <a:spcPts val="1400"/>
              </a:spcBef>
              <a:buSzTx/>
              <a:buNone/>
              <a:defRPr sz="22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0" indent="914400" defTabSz="1300480">
              <a:lnSpc>
                <a:spcPct val="110000"/>
              </a:lnSpc>
              <a:spcBef>
                <a:spcPts val="1400"/>
              </a:spcBef>
              <a:buSzTx/>
              <a:buNone/>
              <a:defRPr sz="22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0" indent="1371600" defTabSz="1300480">
              <a:lnSpc>
                <a:spcPct val="110000"/>
              </a:lnSpc>
              <a:spcBef>
                <a:spcPts val="1400"/>
              </a:spcBef>
              <a:buSzTx/>
              <a:buNone/>
              <a:defRPr sz="22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0" indent="1828800" defTabSz="1300480">
              <a:lnSpc>
                <a:spcPct val="110000"/>
              </a:lnSpc>
              <a:spcBef>
                <a:spcPts val="1400"/>
              </a:spcBef>
              <a:buSzTx/>
              <a:buNone/>
              <a:defRPr sz="2200">
                <a:solidFill>
                  <a:srgbClr val="FFFFFF">
                    <a:alpha val="6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hape 169"/>
          <p:cNvSpPr/>
          <p:nvPr>
            <p:ph type="sldNum" sz="quarter" idx="2"/>
          </p:nvPr>
        </p:nvSpPr>
        <p:spPr>
          <a:xfrm>
            <a:off x="12226713" y="8140700"/>
            <a:ext cx="190501" cy="203201"/>
          </a:xfrm>
          <a:prstGeom prst="rect">
            <a:avLst/>
          </a:prstGeom>
        </p:spPr>
        <p:txBody>
          <a:bodyPr lIns="0" tIns="0" rIns="0" bIns="0" anchor="ctr"/>
          <a:lstStyle>
            <a:lvl1pPr algn="r" defTabSz="650240">
              <a:defRPr sz="1400">
                <a:solidFill>
                  <a:srgbClr val="FFFFFF">
                    <a:alpha val="80000"/>
                  </a:srgbClr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bmp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Relationship Id="rId4" Type="http://schemas.openxmlformats.org/officeDocument/2006/relationships/image" Target="../media/image7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Num" sz="quarter" idx="2"/>
          </p:nvPr>
        </p:nvSpPr>
        <p:spPr>
          <a:xfrm>
            <a:off x="12290213" y="8140700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85" name="Group 185"/>
          <p:cNvGrpSpPr/>
          <p:nvPr/>
        </p:nvGrpSpPr>
        <p:grpSpPr>
          <a:xfrm>
            <a:off x="604022" y="5090956"/>
            <a:ext cx="11813191" cy="2857551"/>
            <a:chOff x="0" y="0"/>
            <a:chExt cx="11813190" cy="2857549"/>
          </a:xfrm>
        </p:grpSpPr>
        <p:grpSp>
          <p:nvGrpSpPr>
            <p:cNvPr id="181" name="Group 181"/>
            <p:cNvGrpSpPr/>
            <p:nvPr/>
          </p:nvGrpSpPr>
          <p:grpSpPr>
            <a:xfrm>
              <a:off x="0" y="0"/>
              <a:ext cx="11813191" cy="1310644"/>
              <a:chOff x="0" y="0"/>
              <a:chExt cx="11813190" cy="1310643"/>
            </a:xfrm>
          </p:grpSpPr>
          <p:sp>
            <p:nvSpPr>
              <p:cNvPr id="179" name="Shape 179"/>
              <p:cNvSpPr/>
              <p:nvPr/>
            </p:nvSpPr>
            <p:spPr>
              <a:xfrm>
                <a:off x="0" y="0"/>
                <a:ext cx="11813191" cy="1310644"/>
              </a:xfrm>
              <a:prstGeom prst="roundRect">
                <a:avLst>
                  <a:gd name="adj" fmla="val 7500"/>
                </a:avLst>
              </a:prstGeom>
              <a:blipFill rotWithShape="1">
                <a:blip r:embed="rId3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/>
            </p:spPr>
            <p:txBody>
              <a:bodyPr wrap="square" lIns="48767" tIns="48767" rIns="48767" bIns="48767" numCol="1" anchor="ctr">
                <a:noAutofit/>
              </a:bodyPr>
              <a:lstStyle/>
              <a:p>
                <a:pPr defTabSz="1300480">
                  <a:defRPr sz="2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28761" y="416053"/>
                <a:ext cx="11755669" cy="4785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8767" tIns="48767" rIns="48767" bIns="48767" numCol="1" anchor="ctr">
                <a:spAutoFit/>
              </a:bodyPr>
              <a:lstStyle>
                <a:lvl1pPr defTabSz="1300480">
                  <a:buSzPct val="100000"/>
                  <a:buAutoNum type="arabicPeriod" startAt="1"/>
                  <a:defRPr sz="2600"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Cash Flow Statement - Overview Module</a:t>
                </a:r>
              </a:p>
            </p:txBody>
          </p:sp>
        </p:grpSp>
        <p:grpSp>
          <p:nvGrpSpPr>
            <p:cNvPr id="184" name="Group 184"/>
            <p:cNvGrpSpPr/>
            <p:nvPr/>
          </p:nvGrpSpPr>
          <p:grpSpPr>
            <a:xfrm>
              <a:off x="0" y="1546906"/>
              <a:ext cx="11813191" cy="1310644"/>
              <a:chOff x="0" y="0"/>
              <a:chExt cx="11813190" cy="1310643"/>
            </a:xfrm>
          </p:grpSpPr>
          <p:sp>
            <p:nvSpPr>
              <p:cNvPr id="182" name="Shape 182"/>
              <p:cNvSpPr/>
              <p:nvPr/>
            </p:nvSpPr>
            <p:spPr>
              <a:xfrm>
                <a:off x="0" y="0"/>
                <a:ext cx="11813191" cy="1310644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625AED"/>
                  </a:gs>
                  <a:gs pos="50000">
                    <a:srgbClr val="4131F2"/>
                  </a:gs>
                  <a:gs pos="100000">
                    <a:srgbClr val="3122E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8767" tIns="48767" rIns="48767" bIns="48767" numCol="1" anchor="ctr">
                <a:noAutofit/>
              </a:bodyPr>
              <a:lstStyle/>
              <a:p>
                <a:pPr defTabSz="1300480">
                  <a:defRPr sz="2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28761" y="416053"/>
                <a:ext cx="11755669" cy="4785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8767" tIns="48767" rIns="48767" bIns="48767" numCol="1" anchor="ctr">
                <a:spAutoFit/>
              </a:bodyPr>
              <a:lstStyle>
                <a:lvl1pPr defTabSz="1300480">
                  <a:buSzPct val="100000"/>
                  <a:buAutoNum type="arabicPeriod" startAt="2"/>
                  <a:defRPr sz="2600"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Cash Flow Statement - Detailed Module</a:t>
                </a:r>
              </a:p>
            </p:txBody>
          </p:sp>
        </p:grpSp>
      </p:grpSp>
      <p:sp>
        <p:nvSpPr>
          <p:cNvPr id="186" name="Shape 186"/>
          <p:cNvSpPr/>
          <p:nvPr>
            <p:ph type="title"/>
          </p:nvPr>
        </p:nvSpPr>
        <p:spPr>
          <a:xfrm>
            <a:off x="8217" y="1239471"/>
            <a:ext cx="13004801" cy="763502"/>
          </a:xfrm>
          <a:prstGeom prst="rect">
            <a:avLst/>
          </a:prstGeom>
        </p:spPr>
        <p:txBody>
          <a:bodyPr/>
          <a:lstStyle>
            <a:lvl1pPr algn="ctr" defTabSz="1144422">
              <a:defRPr sz="3872"/>
            </a:lvl1pPr>
          </a:lstStyle>
          <a:p>
            <a:pPr/>
            <a:r>
              <a:t>Business Fundamentals for Law Students: Current Session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mph" nodeType="clickEffect" presetSubtype="0" presetID="26" grpId="2" fill="hold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id="12" dur="500" fill="hold" tmFilter="0, 0; .2, .5; .8, .5; 1, 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fill="hold" autoRev="1"/>
                                        <p:tgtEl>
                                          <p:spTgt spid="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1"/>
      <p:bldP build="whole" bldLvl="1" animBg="1" rev="0" advAuto="0" spid="18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-1" y="1219199"/>
            <a:ext cx="13004802" cy="7315202"/>
          </a:xfrm>
          <a:prstGeom prst="rect">
            <a:avLst/>
          </a:prstGeom>
          <a:solidFill>
            <a:srgbClr val="242D4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91" name="Shape 191"/>
          <p:cNvSpPr/>
          <p:nvPr>
            <p:ph type="title"/>
          </p:nvPr>
        </p:nvSpPr>
        <p:spPr>
          <a:xfrm>
            <a:off x="587586" y="1806719"/>
            <a:ext cx="7796108" cy="1052160"/>
          </a:xfrm>
          <a:prstGeom prst="rect">
            <a:avLst/>
          </a:prstGeom>
        </p:spPr>
        <p:txBody>
          <a:bodyPr anchor="ctr"/>
          <a:lstStyle>
            <a:lvl1pPr defTabSz="1053388">
              <a:defRPr sz="4212"/>
            </a:lvl1pPr>
          </a:lstStyle>
          <a:p>
            <a:pPr/>
            <a:r>
              <a:t>Four Major Financial Statements</a:t>
            </a:r>
          </a:p>
        </p:txBody>
      </p:sp>
      <p:sp>
        <p:nvSpPr>
          <p:cNvPr id="192" name="Shape 192"/>
          <p:cNvSpPr/>
          <p:nvPr/>
        </p:nvSpPr>
        <p:spPr>
          <a:xfrm>
            <a:off x="-1" y="3441530"/>
            <a:ext cx="13004802" cy="5092870"/>
          </a:xfrm>
          <a:prstGeom prst="rect">
            <a:avLst/>
          </a:prstGeom>
          <a:solidFill>
            <a:srgbClr val="E5E8F0">
              <a:alpha val="5000"/>
            </a:srgbClr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xfrm>
            <a:off x="12290213" y="8140700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spcBef>
                <a:spcPts val="800"/>
              </a:spcBef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201" name="Group 201"/>
          <p:cNvGrpSpPr/>
          <p:nvPr/>
        </p:nvGrpSpPr>
        <p:grpSpPr>
          <a:xfrm>
            <a:off x="624183" y="4549477"/>
            <a:ext cx="11756437" cy="2637537"/>
            <a:chOff x="0" y="-484293"/>
            <a:chExt cx="11756435" cy="2637535"/>
          </a:xfrm>
        </p:grpSpPr>
        <p:sp>
          <p:nvSpPr>
            <p:cNvPr id="194" name="Shape 194"/>
            <p:cNvSpPr/>
            <p:nvPr/>
          </p:nvSpPr>
          <p:spPr>
            <a:xfrm>
              <a:off x="0" y="277706"/>
              <a:ext cx="2150421" cy="1113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cap="all" sz="3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Balance Sheet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2431615" y="589877"/>
              <a:ext cx="489196" cy="489196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1756D5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3202005" y="23706"/>
              <a:ext cx="2150421" cy="1621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cap="all" sz="3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Income Statement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5633620" y="589877"/>
              <a:ext cx="489196" cy="489196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483AE9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6404010" y="-230294"/>
              <a:ext cx="2150421" cy="2129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cap="all" sz="3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Cash Flow Statement</a:t>
              </a:r>
            </a:p>
          </p:txBody>
        </p:sp>
        <p:sp>
          <p:nvSpPr>
            <p:cNvPr id="199" name="Shape 199"/>
            <p:cNvSpPr/>
            <p:nvPr/>
          </p:nvSpPr>
          <p:spPr>
            <a:xfrm>
              <a:off x="8835625" y="589877"/>
              <a:ext cx="489196" cy="489196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7C21D7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>
              <a:off x="9606015" y="-484294"/>
              <a:ext cx="2150421" cy="2637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cap="all" sz="34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Statement of Stockholder's Equity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2" presetID="18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xit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  <p:bldP build="whole" bldLvl="1" animBg="1" rev="0" advAuto="0" spid="20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Num" sz="quarter" idx="2"/>
          </p:nvPr>
        </p:nvSpPr>
        <p:spPr>
          <a:xfrm>
            <a:off x="12290213" y="8140700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08" name="Group 208"/>
          <p:cNvGrpSpPr/>
          <p:nvPr/>
        </p:nvGrpSpPr>
        <p:grpSpPr>
          <a:xfrm>
            <a:off x="5940671" y="2717031"/>
            <a:ext cx="1871282" cy="5126736"/>
            <a:chOff x="0" y="-1430866"/>
            <a:chExt cx="1871281" cy="5126735"/>
          </a:xfrm>
        </p:grpSpPr>
        <p:sp>
          <p:nvSpPr>
            <p:cNvPr id="206" name="Shape 206"/>
            <p:cNvSpPr/>
            <p:nvPr/>
          </p:nvSpPr>
          <p:spPr>
            <a:xfrm>
              <a:off x="0" y="196860"/>
              <a:ext cx="1871282" cy="1871283"/>
            </a:xfrm>
            <a:prstGeom prst="roundRect">
              <a:avLst>
                <a:gd name="adj" fmla="val 7500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rgbClr val="7C21D7"/>
                </a:gs>
              </a:gsLst>
              <a:path path="circle">
                <a:fillToRect l="37721" t="-19636" r="62278" b="119636"/>
              </a:path>
            </a:gra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1300480">
                <a:defRPr sz="3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>
              <a:off x="41064" y="-1430867"/>
              <a:ext cx="1789154" cy="51267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b="1" sz="3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Revenue - COGS - Expenses = Net Income</a:t>
              </a:r>
            </a:p>
          </p:txBody>
        </p:sp>
      </p:grpSp>
      <p:grpSp>
        <p:nvGrpSpPr>
          <p:cNvPr id="211" name="Group 211"/>
          <p:cNvGrpSpPr/>
          <p:nvPr/>
        </p:nvGrpSpPr>
        <p:grpSpPr>
          <a:xfrm>
            <a:off x="5940671" y="814491"/>
            <a:ext cx="1871282" cy="4009137"/>
            <a:chOff x="0" y="-872066"/>
            <a:chExt cx="1871281" cy="4009135"/>
          </a:xfrm>
        </p:grpSpPr>
        <p:sp>
          <p:nvSpPr>
            <p:cNvPr id="209" name="Shape 209"/>
            <p:cNvSpPr/>
            <p:nvPr/>
          </p:nvSpPr>
          <p:spPr>
            <a:xfrm>
              <a:off x="0" y="196860"/>
              <a:ext cx="1871282" cy="1871283"/>
            </a:xfrm>
            <a:prstGeom prst="roundRect">
              <a:avLst>
                <a:gd name="adj" fmla="val 7500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rgbClr val="7C21D7"/>
                </a:gs>
              </a:gsLst>
              <a:path path="circle">
                <a:fillToRect l="37721" t="-19636" r="62278" b="119636"/>
              </a:path>
            </a:gra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1300480">
                <a:defRPr sz="3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41064" y="-872067"/>
              <a:ext cx="1789154" cy="4009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b="1" sz="3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Assets = Liabilities + Owner's Equity</a:t>
              </a:r>
            </a:p>
          </p:txBody>
        </p:sp>
      </p:grpSp>
      <p:sp>
        <p:nvSpPr>
          <p:cNvPr id="212" name="Shape 212"/>
          <p:cNvSpPr/>
          <p:nvPr/>
        </p:nvSpPr>
        <p:spPr>
          <a:xfrm>
            <a:off x="-1003763" y="3803070"/>
            <a:ext cx="12679045" cy="1227837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7C21D7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defTabSz="650240">
              <a:defRPr b="1" sz="7600">
                <a:ln w="13405">
                  <a:solidFill>
                    <a:srgbClr val="000000"/>
                  </a:solidFill>
                </a:ln>
                <a:solidFill>
                  <a:srgbClr val="D729E7"/>
                </a:solidFill>
                <a:effectLst>
                  <a:outerShdw sx="100000" sy="100000" kx="0" ky="0" algn="b" rotWithShape="0" blurRad="12700" dist="38100" dir="2700000">
                    <a:srgbClr val="E77FF1"/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Income Statement Formula</a:t>
            </a:r>
          </a:p>
        </p:txBody>
      </p:sp>
      <p:sp>
        <p:nvSpPr>
          <p:cNvPr id="213" name="Shape 213"/>
          <p:cNvSpPr/>
          <p:nvPr/>
        </p:nvSpPr>
        <p:spPr>
          <a:xfrm>
            <a:off x="-759808" y="1362662"/>
            <a:ext cx="10599247" cy="1227837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7C21D7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defTabSz="650240">
              <a:defRPr b="1" sz="7600">
                <a:ln w="13405">
                  <a:solidFill>
                    <a:srgbClr val="000000"/>
                  </a:solidFill>
                </a:ln>
                <a:solidFill>
                  <a:srgbClr val="D729E7"/>
                </a:solidFill>
                <a:effectLst>
                  <a:outerShdw sx="100000" sy="100000" kx="0" ky="0" algn="b" rotWithShape="0" blurRad="12700" dist="38100" dir="2700000">
                    <a:srgbClr val="E77FF1"/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Balance Sheet Formula</a:t>
            </a:r>
          </a:p>
        </p:txBody>
      </p:sp>
      <p:grpSp>
        <p:nvGrpSpPr>
          <p:cNvPr id="216" name="Group 216"/>
          <p:cNvGrpSpPr/>
          <p:nvPr/>
        </p:nvGrpSpPr>
        <p:grpSpPr>
          <a:xfrm>
            <a:off x="5703943" y="1218399"/>
            <a:ext cx="1871282" cy="12949937"/>
            <a:chOff x="0" y="-2091266"/>
            <a:chExt cx="1871281" cy="12949935"/>
          </a:xfrm>
        </p:grpSpPr>
        <p:sp>
          <p:nvSpPr>
            <p:cNvPr id="214" name="Shape 214"/>
            <p:cNvSpPr/>
            <p:nvPr/>
          </p:nvSpPr>
          <p:spPr>
            <a:xfrm>
              <a:off x="0" y="3448060"/>
              <a:ext cx="1871282" cy="1871283"/>
            </a:xfrm>
            <a:prstGeom prst="roundRect">
              <a:avLst>
                <a:gd name="adj" fmla="val 7500"/>
              </a:avLst>
            </a:prstGeom>
            <a:gradFill flip="none" rotWithShape="1">
              <a:gsLst>
                <a:gs pos="0">
                  <a:srgbClr val="FFFFFF"/>
                </a:gs>
                <a:gs pos="100000">
                  <a:srgbClr val="7C21D7"/>
                </a:gs>
              </a:gsLst>
              <a:path path="circle">
                <a:fillToRect l="37721" t="-19636" r="62278" b="119636"/>
              </a:path>
            </a:gra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1300480">
                <a:defRPr sz="38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41064" y="-2091267"/>
              <a:ext cx="1789154" cy="12949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ctr">
              <a:spAutoFit/>
            </a:bodyPr>
            <a:lstStyle>
              <a:lvl1pPr defTabSz="1300480">
                <a:defRPr b="1" sz="3800"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Cash Balance at beginning of fiscal year + Cash flow from Operations, Financing and Investments = Cash Balance at end of current fiscal year</a:t>
              </a:r>
            </a:p>
          </p:txBody>
        </p:sp>
      </p:grpSp>
      <p:sp>
        <p:nvSpPr>
          <p:cNvPr id="217" name="Shape 217"/>
          <p:cNvSpPr/>
          <p:nvPr/>
        </p:nvSpPr>
        <p:spPr>
          <a:xfrm>
            <a:off x="756083" y="6216039"/>
            <a:ext cx="10106278" cy="2358137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7C21D7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defTabSz="650240">
              <a:defRPr b="1" sz="7600">
                <a:ln w="13405">
                  <a:solidFill>
                    <a:srgbClr val="000000"/>
                  </a:solidFill>
                </a:ln>
                <a:solidFill>
                  <a:srgbClr val="D729E7"/>
                </a:solidFill>
                <a:effectLst>
                  <a:outerShdw sx="100000" sy="100000" kx="0" ky="0" algn="b" rotWithShape="0" blurRad="12700" dist="38100" dir="2700000">
                    <a:srgbClr val="E77FF1"/>
                  </a:outerShdw>
                </a:effectLst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Cash Flow Statement Formula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F4FBFD"/>
            </a:gs>
            <a:gs pos="74000">
              <a:srgbClr val="9CDAEF"/>
            </a:gs>
            <a:gs pos="83000">
              <a:srgbClr val="9CDAEF"/>
            </a:gs>
            <a:gs pos="100000">
              <a:srgbClr val="BDE6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xfrm>
            <a:off x="924465" y="2842310"/>
            <a:ext cx="2348090" cy="2013442"/>
          </a:xfrm>
          <a:prstGeom prst="rect">
            <a:avLst/>
          </a:prstGeom>
        </p:spPr>
        <p:txBody>
          <a:bodyPr/>
          <a:lstStyle/>
          <a:p>
            <a:pPr defTabSz="962355">
              <a:defRPr sz="3256">
                <a:solidFill>
                  <a:srgbClr val="242D41"/>
                </a:solidFill>
              </a:defRPr>
            </a:pPr>
            <a:r>
              <a:t>Cash Flow </a:t>
            </a:r>
            <a:br/>
            <a:r>
              <a:t>Statement </a:t>
            </a:r>
            <a:br/>
            <a:r>
              <a:t>Big Picture</a:t>
            </a:r>
            <a:br/>
          </a:p>
        </p:txBody>
      </p:sp>
      <p:sp>
        <p:nvSpPr>
          <p:cNvPr id="222" name="Shape 222"/>
          <p:cNvSpPr/>
          <p:nvPr>
            <p:ph type="sldNum" sz="quarter" idx="2"/>
          </p:nvPr>
        </p:nvSpPr>
        <p:spPr>
          <a:xfrm>
            <a:off x="10769211" y="8182983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23" name="image30.png" descr="Red Straight arrow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1322011">
            <a:off x="3759542" y="1463447"/>
            <a:ext cx="1421288" cy="4875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31.png" descr="Red Straight arrow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1189787">
            <a:off x="3763258" y="2069165"/>
            <a:ext cx="1386399" cy="4370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31.png" descr="Red Straight arrow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1322011">
            <a:off x="3757559" y="2591268"/>
            <a:ext cx="1386399" cy="437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31.png" descr="Red Straight arrow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1322011">
            <a:off x="3757558" y="3161317"/>
            <a:ext cx="1386399" cy="437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31.png" descr="Red Straight arrow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1322011">
            <a:off x="3757384" y="7854461"/>
            <a:ext cx="1386399" cy="437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32.png" descr="Red Straight arrow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322011">
            <a:off x="3733144" y="4845492"/>
            <a:ext cx="1434878" cy="4875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33.pdf"/>
          <p:cNvPicPr>
            <a:picLocks noChangeAspect="1"/>
          </p:cNvPicPr>
          <p:nvPr/>
        </p:nvPicPr>
        <p:blipFill>
          <a:blip r:embed="rId6">
            <a:extLst/>
          </a:blip>
          <a:srcRect l="5278" t="5555" r="3774" b="35834"/>
          <a:stretch>
            <a:fillRect/>
          </a:stretch>
        </p:blipFill>
        <p:spPr>
          <a:xfrm>
            <a:off x="5170738" y="1637385"/>
            <a:ext cx="7834063" cy="653354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age31.png" descr="Red Straight arrow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1322011">
            <a:off x="3757385" y="6168663"/>
            <a:ext cx="1386399" cy="4370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0" presetID="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0" presetID="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5"/>
      <p:bldP build="whole" bldLvl="1" animBg="1" rev="0" advAuto="0" spid="223" grpId="1"/>
      <p:bldP build="whole" bldLvl="1" animBg="1" rev="0" advAuto="0" spid="226" grpId="4"/>
      <p:bldP build="whole" bldLvl="1" animBg="1" rev="0" advAuto="0" spid="227" grpId="7"/>
      <p:bldP build="whole" bldLvl="1" animBg="1" rev="0" advAuto="0" spid="224" grpId="2"/>
      <p:bldP build="whole" bldLvl="1" animBg="1" rev="0" advAuto="0" spid="230" grpId="6"/>
      <p:bldP build="whole" bldLvl="1" animBg="1" rev="0" advAuto="0" spid="225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F4FBFD"/>
            </a:gs>
            <a:gs pos="74000">
              <a:srgbClr val="9CDAEF"/>
            </a:gs>
            <a:gs pos="83000">
              <a:srgbClr val="9CDAEF"/>
            </a:gs>
            <a:gs pos="100000">
              <a:srgbClr val="BDE6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/>
          </p:nvPr>
        </p:nvSpPr>
        <p:spPr>
          <a:xfrm>
            <a:off x="10132906" y="1826596"/>
            <a:ext cx="2763522" cy="1246294"/>
          </a:xfrm>
          <a:prstGeom prst="rect">
            <a:avLst/>
          </a:prstGeom>
        </p:spPr>
        <p:txBody>
          <a:bodyPr/>
          <a:lstStyle/>
          <a:p>
            <a:pPr defTabSz="585215">
              <a:defRPr sz="2250">
                <a:solidFill>
                  <a:srgbClr val="242D41"/>
                </a:solidFill>
              </a:defRPr>
            </a:pPr>
            <a:r>
              <a:t>Cash Flow Statement</a:t>
            </a:r>
            <a:br/>
            <a:r>
              <a:t>Three Major Sections  </a:t>
            </a:r>
          </a:p>
        </p:txBody>
      </p:sp>
      <p:sp>
        <p:nvSpPr>
          <p:cNvPr id="235" name="Shape 235"/>
          <p:cNvSpPr/>
          <p:nvPr>
            <p:ph type="sldNum" sz="quarter" idx="2"/>
          </p:nvPr>
        </p:nvSpPr>
        <p:spPr>
          <a:xfrm>
            <a:off x="12290213" y="8140700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247" name="Group 247"/>
          <p:cNvGrpSpPr/>
          <p:nvPr/>
        </p:nvGrpSpPr>
        <p:grpSpPr>
          <a:xfrm>
            <a:off x="-641208" y="3905783"/>
            <a:ext cx="11253330" cy="15690073"/>
            <a:chOff x="0" y="0"/>
            <a:chExt cx="11253329" cy="15690071"/>
          </a:xfrm>
        </p:grpSpPr>
        <p:grpSp>
          <p:nvGrpSpPr>
            <p:cNvPr id="238" name="Group 238"/>
            <p:cNvGrpSpPr/>
            <p:nvPr/>
          </p:nvGrpSpPr>
          <p:grpSpPr>
            <a:xfrm>
              <a:off x="0" y="-1"/>
              <a:ext cx="2900343" cy="13099273"/>
              <a:chOff x="0" y="0"/>
              <a:chExt cx="2900342" cy="13099271"/>
            </a:xfrm>
          </p:grpSpPr>
          <p:sp>
            <p:nvSpPr>
              <p:cNvPr id="236" name="Shape 236"/>
              <p:cNvSpPr/>
              <p:nvPr/>
            </p:nvSpPr>
            <p:spPr>
              <a:xfrm>
                <a:off x="0" y="0"/>
                <a:ext cx="2900343" cy="2175258"/>
              </a:xfrm>
              <a:prstGeom prst="roundRect">
                <a:avLst>
                  <a:gd name="adj" fmla="val 7500"/>
                </a:avLst>
              </a:prstGeom>
              <a:solidFill>
                <a:srgbClr val="483AE9"/>
              </a:solidFill>
              <a:ln w="3175" cap="flat">
                <a:solidFill>
                  <a:srgbClr val="483AE9"/>
                </a:solidFill>
                <a:prstDash val="solid"/>
                <a:miter lim="800000"/>
              </a:ln>
              <a:effectLst/>
            </p:spPr>
            <p:txBody>
              <a:bodyPr wrap="square" lIns="48767" tIns="48767" rIns="48767" bIns="48767" numCol="1" anchor="t">
                <a:noAutofit/>
              </a:bodyPr>
              <a:lstStyle/>
              <a:p>
                <a:pPr algn="l" defTabSz="1300480">
                  <a:defRPr sz="4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237" name="Shape 237"/>
              <p:cNvSpPr/>
              <p:nvPr/>
            </p:nvSpPr>
            <p:spPr>
              <a:xfrm>
                <a:off x="47734" y="47734"/>
                <a:ext cx="2804874" cy="130515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8767" tIns="48767" rIns="48767" bIns="48767" numCol="1" anchor="t">
                <a:spAutoFit/>
              </a:bodyPr>
              <a:lstStyle/>
              <a:p>
                <a:pPr algn="l" defTabSz="1300480">
                  <a:defRPr sz="4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Operating Activities</a:t>
                </a:r>
              </a:p>
              <a:p>
                <a:pPr marL="558800" indent="-558800" algn="l" defTabSz="1300480">
                  <a:buSzPct val="100000"/>
                  <a:buChar char="•"/>
                  <a:defRPr sz="4400">
                    <a:solidFill>
                      <a:srgbClr val="0B2B6B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Cash generated and expended by company's day-to day operations. </a:t>
                </a:r>
                <a:endParaRPr>
                  <a:solidFill>
                    <a:srgbClr val="FFFFFF"/>
                  </a:solidFill>
                </a:endParaRPr>
              </a:p>
              <a:p>
                <a:pPr marL="885088" indent="-558800" algn="l" defTabSz="1300480">
                  <a:buSzPct val="100000"/>
                  <a:buChar char="•"/>
                  <a:defRPr sz="4400">
                    <a:solidFill>
                      <a:srgbClr val="0B2B6B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Items that generated Revenue and Expenses</a:t>
                </a:r>
              </a:p>
            </p:txBody>
          </p:sp>
        </p:grpSp>
        <p:sp>
          <p:nvSpPr>
            <p:cNvPr id="239" name="Shape 239"/>
            <p:cNvSpPr/>
            <p:nvPr/>
          </p:nvSpPr>
          <p:spPr>
            <a:xfrm>
              <a:off x="3219380" y="768590"/>
              <a:ext cx="638076" cy="638077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483AE9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242" name="Group 242"/>
            <p:cNvGrpSpPr/>
            <p:nvPr/>
          </p:nvGrpSpPr>
          <p:grpSpPr>
            <a:xfrm>
              <a:off x="4176493" y="-1"/>
              <a:ext cx="2900344" cy="15690073"/>
              <a:chOff x="0" y="0"/>
              <a:chExt cx="2900342" cy="15690071"/>
            </a:xfrm>
          </p:grpSpPr>
          <p:sp>
            <p:nvSpPr>
              <p:cNvPr id="240" name="Shape 240"/>
              <p:cNvSpPr/>
              <p:nvPr/>
            </p:nvSpPr>
            <p:spPr>
              <a:xfrm>
                <a:off x="0" y="0"/>
                <a:ext cx="2900343" cy="2175258"/>
              </a:xfrm>
              <a:prstGeom prst="roundRect">
                <a:avLst>
                  <a:gd name="adj" fmla="val 7500"/>
                </a:avLst>
              </a:prstGeom>
              <a:solidFill>
                <a:srgbClr val="3D1F87"/>
              </a:solidFill>
              <a:ln w="3175" cap="flat">
                <a:solidFill>
                  <a:srgbClr val="3D1F87"/>
                </a:solidFill>
                <a:prstDash val="solid"/>
                <a:miter lim="800000"/>
              </a:ln>
              <a:effectLst/>
            </p:spPr>
            <p:txBody>
              <a:bodyPr wrap="square" lIns="48767" tIns="48767" rIns="48767" bIns="48767" numCol="1" anchor="t">
                <a:noAutofit/>
              </a:bodyPr>
              <a:lstStyle/>
              <a:p>
                <a:pPr algn="l" defTabSz="1300480">
                  <a:defRPr sz="4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47734" y="47734"/>
                <a:ext cx="2804874" cy="156423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8767" tIns="48767" rIns="48767" bIns="48767" numCol="1" anchor="t">
                <a:spAutoFit/>
              </a:bodyPr>
              <a:lstStyle/>
              <a:p>
                <a:pPr algn="l" defTabSz="1300480">
                  <a:defRPr sz="4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Investing Activities</a:t>
                </a:r>
              </a:p>
              <a:p>
                <a:pPr marL="558800" indent="-558800" algn="l" defTabSz="1300480">
                  <a:buSzPct val="100000"/>
                  <a:buChar char="•"/>
                  <a:defRPr sz="4400">
                    <a:solidFill>
                      <a:srgbClr val="1141A0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Cash generated and expended by company’s investments.</a:t>
                </a:r>
                <a:endParaRPr>
                  <a:solidFill>
                    <a:srgbClr val="FFFFFF"/>
                  </a:solidFill>
                </a:endParaRPr>
              </a:p>
              <a:p>
                <a:pPr marL="885088" indent="-558800" algn="l" defTabSz="1300480">
                  <a:buSzPct val="100000"/>
                  <a:buChar char="•"/>
                  <a:defRPr sz="4400">
                    <a:solidFill>
                      <a:srgbClr val="1141A0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Purchase of property and equipment</a:t>
                </a:r>
                <a:endParaRPr>
                  <a:solidFill>
                    <a:srgbClr val="FFFFFF"/>
                  </a:solidFill>
                </a:endParaRPr>
              </a:p>
              <a:p>
                <a:pPr marL="885088" indent="-558800" algn="l" defTabSz="1300480">
                  <a:buSzPct val="100000"/>
                  <a:buChar char="•"/>
                  <a:defRPr sz="4400">
                    <a:solidFill>
                      <a:srgbClr val="1141A0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Purchase and sale of marketable securities</a:t>
                </a:r>
              </a:p>
            </p:txBody>
          </p:sp>
        </p:grpSp>
        <p:sp>
          <p:nvSpPr>
            <p:cNvPr id="243" name="Shape 243"/>
            <p:cNvSpPr/>
            <p:nvPr/>
          </p:nvSpPr>
          <p:spPr>
            <a:xfrm>
              <a:off x="7395874" y="768590"/>
              <a:ext cx="638076" cy="638077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3D1F87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246" name="Group 246"/>
            <p:cNvGrpSpPr/>
            <p:nvPr/>
          </p:nvGrpSpPr>
          <p:grpSpPr>
            <a:xfrm>
              <a:off x="8352987" y="-1"/>
              <a:ext cx="2900343" cy="13099273"/>
              <a:chOff x="0" y="0"/>
              <a:chExt cx="2900342" cy="13099271"/>
            </a:xfrm>
          </p:grpSpPr>
          <p:sp>
            <p:nvSpPr>
              <p:cNvPr id="244" name="Shape 244"/>
              <p:cNvSpPr/>
              <p:nvPr/>
            </p:nvSpPr>
            <p:spPr>
              <a:xfrm>
                <a:off x="0" y="0"/>
                <a:ext cx="2900343" cy="2175258"/>
              </a:xfrm>
              <a:prstGeom prst="roundRect">
                <a:avLst>
                  <a:gd name="adj" fmla="val 7500"/>
                </a:avLst>
              </a:prstGeom>
              <a:solidFill>
                <a:srgbClr val="7C21D7"/>
              </a:solidFill>
              <a:ln w="3175" cap="flat">
                <a:solidFill>
                  <a:srgbClr val="7C21D7"/>
                </a:solidFill>
                <a:prstDash val="solid"/>
                <a:miter lim="800000"/>
              </a:ln>
              <a:effectLst/>
            </p:spPr>
            <p:txBody>
              <a:bodyPr wrap="square" lIns="48767" tIns="48767" rIns="48767" bIns="48767" numCol="1" anchor="t">
                <a:noAutofit/>
              </a:bodyPr>
              <a:lstStyle/>
              <a:p>
                <a:pPr algn="l" defTabSz="1300480">
                  <a:defRPr sz="4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47734" y="47734"/>
                <a:ext cx="2804874" cy="130515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8767" tIns="48767" rIns="48767" bIns="48767" numCol="1" anchor="t">
                <a:spAutoFit/>
              </a:bodyPr>
              <a:lstStyle/>
              <a:p>
                <a:pPr algn="l" defTabSz="1300480">
                  <a:defRPr sz="4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Financing Activities</a:t>
                </a:r>
              </a:p>
              <a:p>
                <a:pPr marL="558800" indent="-558800" algn="l" defTabSz="1300480">
                  <a:buSzPct val="100000"/>
                  <a:buChar char="•"/>
                  <a:defRPr sz="4400">
                    <a:solidFill>
                      <a:srgbClr val="1141A0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Cash generated and expended by company’s financing. </a:t>
                </a:r>
                <a:endParaRPr>
                  <a:solidFill>
                    <a:srgbClr val="FFFFFF"/>
                  </a:solidFill>
                </a:endParaRPr>
              </a:p>
              <a:p>
                <a:pPr marL="885088" indent="-558800" algn="l" defTabSz="1300480">
                  <a:buSzPct val="100000"/>
                  <a:buChar char="•"/>
                  <a:defRPr sz="4400">
                    <a:solidFill>
                      <a:srgbClr val="1141A0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Borrowing and repayment of Debt</a:t>
                </a:r>
                <a:endParaRPr>
                  <a:solidFill>
                    <a:srgbClr val="FFFFFF"/>
                  </a:solidFill>
                </a:endParaRPr>
              </a:p>
              <a:p>
                <a:pPr marL="885088" indent="-558800" algn="l" defTabSz="1300480">
                  <a:buSzPct val="100000"/>
                  <a:buChar char="•"/>
                  <a:defRPr sz="4400">
                    <a:solidFill>
                      <a:srgbClr val="1141A0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Issuance and purchase of Equity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F4FBFD"/>
            </a:gs>
            <a:gs pos="74000">
              <a:srgbClr val="9CDAEF"/>
            </a:gs>
            <a:gs pos="83000">
              <a:srgbClr val="9CDAEF"/>
            </a:gs>
            <a:gs pos="100000">
              <a:srgbClr val="BDE6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title"/>
          </p:nvPr>
        </p:nvSpPr>
        <p:spPr>
          <a:xfrm>
            <a:off x="162559" y="2745955"/>
            <a:ext cx="2564837" cy="1471575"/>
          </a:xfrm>
          <a:prstGeom prst="rect">
            <a:avLst/>
          </a:prstGeom>
        </p:spPr>
        <p:txBody>
          <a:bodyPr/>
          <a:lstStyle/>
          <a:p>
            <a:pPr defTabSz="962355">
              <a:defRPr sz="3256">
                <a:solidFill>
                  <a:srgbClr val="242D41"/>
                </a:solidFill>
              </a:defRPr>
            </a:pPr>
            <a:r>
              <a:t>Cash Flow </a:t>
            </a:r>
            <a:br/>
            <a:r>
              <a:t>Statement in Detail</a:t>
            </a:r>
          </a:p>
        </p:txBody>
      </p:sp>
      <p:sp>
        <p:nvSpPr>
          <p:cNvPr id="252" name="Shape 252"/>
          <p:cNvSpPr/>
          <p:nvPr>
            <p:ph type="sldNum" sz="quarter" idx="2"/>
          </p:nvPr>
        </p:nvSpPr>
        <p:spPr>
          <a:xfrm>
            <a:off x="12290213" y="8140700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3" name="Shape 253"/>
          <p:cNvSpPr/>
          <p:nvPr/>
        </p:nvSpPr>
        <p:spPr>
          <a:xfrm>
            <a:off x="2947929" y="2332859"/>
            <a:ext cx="2969920" cy="116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2400">
                <a:solidFill>
                  <a:srgbClr val="180F83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Start with cash balance at beginning of current fiscal year</a:t>
            </a:r>
          </a:p>
        </p:txBody>
      </p:sp>
      <p:sp>
        <p:nvSpPr>
          <p:cNvPr id="254" name="Shape 254"/>
          <p:cNvSpPr/>
          <p:nvPr/>
        </p:nvSpPr>
        <p:spPr>
          <a:xfrm>
            <a:off x="2881431" y="3263435"/>
            <a:ext cx="3102916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2400">
                <a:solidFill>
                  <a:srgbClr val="180F83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Add in cash flow from operations</a:t>
            </a:r>
          </a:p>
        </p:txBody>
      </p:sp>
      <p:sp>
        <p:nvSpPr>
          <p:cNvPr id="255" name="Shape 255"/>
          <p:cNvSpPr/>
          <p:nvPr/>
        </p:nvSpPr>
        <p:spPr>
          <a:xfrm>
            <a:off x="2947929" y="4595943"/>
            <a:ext cx="3102916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2400">
                <a:solidFill>
                  <a:srgbClr val="180F83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Add in cash flow from Investing</a:t>
            </a:r>
          </a:p>
        </p:txBody>
      </p:sp>
      <p:sp>
        <p:nvSpPr>
          <p:cNvPr id="256" name="Shape 256"/>
          <p:cNvSpPr/>
          <p:nvPr/>
        </p:nvSpPr>
        <p:spPr>
          <a:xfrm>
            <a:off x="2947929" y="5747657"/>
            <a:ext cx="2564836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2400">
                <a:solidFill>
                  <a:srgbClr val="180F83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Add in cash flow from financing</a:t>
            </a:r>
          </a:p>
        </p:txBody>
      </p:sp>
      <p:sp>
        <p:nvSpPr>
          <p:cNvPr id="257" name="Shape 257"/>
          <p:cNvSpPr/>
          <p:nvPr/>
        </p:nvSpPr>
        <p:spPr>
          <a:xfrm>
            <a:off x="2947929" y="6859656"/>
            <a:ext cx="2969920" cy="116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2400">
                <a:solidFill>
                  <a:srgbClr val="180F83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Results in cash balance at end of current fiscal period</a:t>
            </a:r>
          </a:p>
        </p:txBody>
      </p:sp>
      <p:pic>
        <p:nvPicPr>
          <p:cNvPr id="258" name="image34.pdf"/>
          <p:cNvPicPr>
            <a:picLocks noChangeAspect="1"/>
          </p:cNvPicPr>
          <p:nvPr/>
        </p:nvPicPr>
        <p:blipFill>
          <a:blip r:embed="rId2">
            <a:extLst/>
          </a:blip>
          <a:srcRect l="6861" t="5278" r="6144" b="31944"/>
          <a:stretch>
            <a:fillRect/>
          </a:stretch>
        </p:blipFill>
        <p:spPr>
          <a:xfrm>
            <a:off x="5677467" y="1542960"/>
            <a:ext cx="7139727" cy="66676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9" presetID="15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9" presetID="15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9" presetID="15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5"/>
      <p:bldP build="whole" bldLvl="1" animBg="1" rev="0" advAuto="0" spid="256" grpId="4"/>
      <p:bldP build="whole" bldLvl="1" animBg="1" rev="0" advAuto="0" spid="254" grpId="2"/>
      <p:bldP build="whole" bldLvl="1" animBg="1" rev="0" advAuto="0" spid="255" grpId="3"/>
      <p:bldP build="whole" bldLvl="1" animBg="1" rev="0" advAuto="0" spid="25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roup 264"/>
          <p:cNvGrpSpPr/>
          <p:nvPr/>
        </p:nvGrpSpPr>
        <p:grpSpPr>
          <a:xfrm>
            <a:off x="388146" y="6896597"/>
            <a:ext cx="1098993" cy="1098992"/>
            <a:chOff x="0" y="0"/>
            <a:chExt cx="1098991" cy="1098991"/>
          </a:xfrm>
        </p:grpSpPr>
        <p:sp>
          <p:nvSpPr>
            <p:cNvPr id="260" name="Shape 260"/>
            <p:cNvSpPr/>
            <p:nvPr/>
          </p:nvSpPr>
          <p:spPr>
            <a:xfrm rot="13500000">
              <a:off x="29991" y="327412"/>
              <a:ext cx="988785" cy="4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5635"/>
                    <a:pt x="13782" y="10800"/>
                    <a:pt x="10800" y="10800"/>
                  </a:cubicBezTo>
                  <a:cubicBezTo>
                    <a:pt x="7818" y="10800"/>
                    <a:pt x="5400" y="15635"/>
                    <a:pt x="5400" y="21600"/>
                  </a:cubicBezTo>
                  <a:lnTo>
                    <a:pt x="0" y="21600"/>
                  </a:lnTo>
                  <a:cubicBezTo>
                    <a:pt x="0" y="9671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242D41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61" name="Shape 261"/>
            <p:cNvSpPr/>
            <p:nvPr/>
          </p:nvSpPr>
          <p:spPr>
            <a:xfrm rot="18900000">
              <a:off x="933009" y="536214"/>
              <a:ext cx="57121" cy="248850"/>
            </a:xfrm>
            <a:prstGeom prst="ellipse">
              <a:avLst/>
            </a:prstGeom>
            <a:solidFill>
              <a:srgbClr val="333F5B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62" name="Shape 262"/>
            <p:cNvSpPr/>
            <p:nvPr/>
          </p:nvSpPr>
          <p:spPr>
            <a:xfrm rot="18900000">
              <a:off x="409795" y="13000"/>
              <a:ext cx="57121" cy="248850"/>
            </a:xfrm>
            <a:prstGeom prst="ellipse">
              <a:avLst/>
            </a:prstGeom>
            <a:solidFill>
              <a:srgbClr val="333F5B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63" name="Shape 263"/>
            <p:cNvSpPr/>
            <p:nvPr/>
          </p:nvSpPr>
          <p:spPr>
            <a:xfrm rot="13500000">
              <a:off x="55103" y="266783"/>
              <a:ext cx="988785" cy="56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5635"/>
                    <a:pt x="13782" y="10800"/>
                    <a:pt x="10800" y="10800"/>
                  </a:cubicBezTo>
                  <a:cubicBezTo>
                    <a:pt x="7818" y="10800"/>
                    <a:pt x="5400" y="15635"/>
                    <a:pt x="5400" y="21600"/>
                  </a:cubicBezTo>
                  <a:lnTo>
                    <a:pt x="0" y="21600"/>
                  </a:lnTo>
                  <a:cubicBezTo>
                    <a:pt x="0" y="9671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7B8EB6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sp>
        <p:nvSpPr>
          <p:cNvPr id="265" name="Shape 265"/>
          <p:cNvSpPr/>
          <p:nvPr/>
        </p:nvSpPr>
        <p:spPr>
          <a:xfrm>
            <a:off x="-1" y="1219199"/>
            <a:ext cx="13004802" cy="7315202"/>
          </a:xfrm>
          <a:prstGeom prst="rect">
            <a:avLst/>
          </a:prstGeom>
          <a:solidFill>
            <a:srgbClr val="242D41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266" name="Shape 266"/>
          <p:cNvSpPr/>
          <p:nvPr>
            <p:ph type="title"/>
          </p:nvPr>
        </p:nvSpPr>
        <p:spPr>
          <a:xfrm>
            <a:off x="7458359" y="1331780"/>
            <a:ext cx="3803226" cy="690881"/>
          </a:xfrm>
          <a:prstGeom prst="rect">
            <a:avLst/>
          </a:prstGeom>
        </p:spPr>
        <p:txBody>
          <a:bodyPr anchor="b"/>
          <a:lstStyle>
            <a:lvl1pPr defTabSz="988364">
              <a:defRPr sz="4560"/>
            </a:lvl1pPr>
          </a:lstStyle>
          <a:p>
            <a:pPr/>
            <a:r>
              <a:t>Highlights</a:t>
            </a:r>
          </a:p>
        </p:txBody>
      </p:sp>
      <p:pic>
        <p:nvPicPr>
          <p:cNvPr id="267" name="image35.jpg" descr="A picture containing room&#10;&#10;Description automatically generated"/>
          <p:cNvPicPr>
            <a:picLocks noChangeAspect="1"/>
          </p:cNvPicPr>
          <p:nvPr>
            <p:ph type="pic" idx="13"/>
          </p:nvPr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6622698" y="2243666"/>
            <a:ext cx="5474495" cy="5474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</p:spPr>
      </p:pic>
      <p:grpSp>
        <p:nvGrpSpPr>
          <p:cNvPr id="271" name="Group 271"/>
          <p:cNvGrpSpPr/>
          <p:nvPr/>
        </p:nvGrpSpPr>
        <p:grpSpPr>
          <a:xfrm>
            <a:off x="11421953" y="5499312"/>
            <a:ext cx="957737" cy="996355"/>
            <a:chOff x="0" y="0"/>
            <a:chExt cx="957735" cy="996354"/>
          </a:xfrm>
        </p:grpSpPr>
        <p:sp>
          <p:nvSpPr>
            <p:cNvPr id="268" name="Shape 268"/>
            <p:cNvSpPr/>
            <p:nvPr/>
          </p:nvSpPr>
          <p:spPr>
            <a:xfrm rot="1800000">
              <a:off x="242395" y="139571"/>
              <a:ext cx="662493" cy="38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40" y="0"/>
                  </a:moveTo>
                  <a:lnTo>
                    <a:pt x="0" y="10766"/>
                  </a:lnTo>
                  <a:lnTo>
                    <a:pt x="10640" y="21600"/>
                  </a:lnTo>
                  <a:lnTo>
                    <a:pt x="21600" y="10766"/>
                  </a:lnTo>
                  <a:lnTo>
                    <a:pt x="1064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 rot="1800000">
              <a:off x="121679" y="210994"/>
              <a:ext cx="326339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14308"/>
                  </a:lnTo>
                  <a:lnTo>
                    <a:pt x="0" y="0"/>
                  </a:lnTo>
                  <a:lnTo>
                    <a:pt x="21600" y="733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270" name="Shape 270"/>
            <p:cNvSpPr/>
            <p:nvPr/>
          </p:nvSpPr>
          <p:spPr>
            <a:xfrm rot="1800000">
              <a:off x="403640" y="376617"/>
              <a:ext cx="336154" cy="57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4308"/>
                  </a:lnTo>
                  <a:lnTo>
                    <a:pt x="0" y="21600"/>
                  </a:lnTo>
                  <a:lnTo>
                    <a:pt x="0" y="7338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333F5B">
                    <a:alpha val="20000"/>
                  </a:srgbClr>
                </a:gs>
                <a:gs pos="100000">
                  <a:srgbClr val="7BCEEA">
                    <a:alpha val="20000"/>
                  </a:srgbClr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pPr defTabSz="650240"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sp>
        <p:nvSpPr>
          <p:cNvPr id="272" name="Shape 272"/>
          <p:cNvSpPr/>
          <p:nvPr/>
        </p:nvSpPr>
        <p:spPr>
          <a:xfrm>
            <a:off x="6046698" y="6615476"/>
            <a:ext cx="1152001" cy="1152001"/>
          </a:xfrm>
          <a:prstGeom prst="ellipse">
            <a:avLst/>
          </a:prstGeom>
          <a:gradFill>
            <a:gsLst>
              <a:gs pos="60000">
                <a:srgbClr val="242D41"/>
              </a:gs>
              <a:gs pos="100000">
                <a:srgbClr val="7B8EB6"/>
              </a:gs>
            </a:gsLst>
            <a:path path="circle">
              <a:fillToRect l="119636" t="37721" r="-19636" b="62278"/>
            </a:path>
          </a:gradFill>
          <a:ln w="12700">
            <a:miter lim="400000"/>
          </a:ln>
        </p:spPr>
        <p:txBody>
          <a:bodyPr lIns="48767" tIns="48767" rIns="48767" bIns="48767" anchor="ctr"/>
          <a:lstStyle/>
          <a:p>
            <a:pPr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273" name="Shape 273"/>
          <p:cNvSpPr/>
          <p:nvPr>
            <p:ph type="sldNum" sz="quarter" idx="2"/>
          </p:nvPr>
        </p:nvSpPr>
        <p:spPr>
          <a:xfrm>
            <a:off x="12290213" y="8140700"/>
            <a:ext cx="127001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1300480">
              <a:spcBef>
                <a:spcPts val="800"/>
              </a:spcBef>
            </a:lvl1pPr>
          </a:lstStyle>
          <a:p>
            <a:pPr/>
            <a:fld id="{86CB4B4D-7CA3-9044-876B-883B54F8677D}" type="slidenum"/>
          </a:p>
        </p:txBody>
      </p:sp>
      <p:pic>
        <p:nvPicPr>
          <p:cNvPr id="274" name="image36.png" descr="Celebration balloons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95650" y="1219199"/>
            <a:ext cx="1742818" cy="5483370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Shape 275"/>
          <p:cNvSpPr/>
          <p:nvPr>
            <p:ph type="body" sz="half" idx="1"/>
          </p:nvPr>
        </p:nvSpPr>
        <p:spPr>
          <a:xfrm>
            <a:off x="587585" y="1445370"/>
            <a:ext cx="6035113" cy="6714857"/>
          </a:xfrm>
          <a:prstGeom prst="rect">
            <a:avLst/>
          </a:prstGeom>
        </p:spPr>
        <p:txBody>
          <a:bodyPr/>
          <a:lstStyle/>
          <a:p>
            <a:pPr marL="369331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Four Major Financial Statements</a:t>
            </a:r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Balance Sheet</a:t>
            </a:r>
            <a:endParaRPr sz="1692"/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Income Statement</a:t>
            </a:r>
            <a:endParaRPr sz="1692"/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Statement of Cash Flows</a:t>
            </a:r>
            <a:endParaRPr sz="1692"/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Statement of Stockholder’s Equity</a:t>
            </a:r>
            <a:endParaRPr sz="1692"/>
          </a:p>
          <a:p>
            <a:pPr marL="369331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Cash Flow Statement shows a company’s cash flow from:</a:t>
            </a:r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Operations</a:t>
            </a:r>
            <a:endParaRPr sz="1692"/>
          </a:p>
          <a:p>
            <a:pPr lvl="2" marL="1013983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From company’s day to day business</a:t>
            </a:r>
            <a:endParaRPr sz="1504"/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Investments</a:t>
            </a:r>
            <a:endParaRPr sz="1692"/>
          </a:p>
          <a:p>
            <a:pPr lvl="2" marL="1013983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From company’s purchase and sale of PPE and marketable securities</a:t>
            </a:r>
            <a:endParaRPr sz="1504"/>
          </a:p>
          <a:p>
            <a:pPr lvl="1" marL="584215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Financing</a:t>
            </a:r>
            <a:endParaRPr sz="1692"/>
          </a:p>
          <a:p>
            <a:pPr lvl="2" marL="1013983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From sale and repurchase of Equity and receipt and repayment of Debt</a:t>
            </a:r>
            <a:endParaRPr sz="1504"/>
          </a:p>
          <a:p>
            <a:pPr marL="369331" indent="-369331" defTabSz="1222451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2068">
                <a:solidFill>
                  <a:srgbClr val="FFFFFF"/>
                </a:solidFill>
                <a:latin typeface="Walbaum Display"/>
                <a:ea typeface="Walbaum Display"/>
                <a:cs typeface="Walbaum Display"/>
                <a:sym typeface="Walbaum Display"/>
              </a:defRPr>
            </a:pPr>
            <a:r>
              <a:t>Company’s gotta have cash to survive.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0" name="Shape 28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The full set of 243 slides is available upon adoption. If you are a professor using this book for a course, please contact Rachael Meier at </a:t>
            </a:r>
            <a:r>
              <a:rPr u="sng">
                <a:hlinkClick r:id="rId2" invalidUrl="" action="" tgtFrame="" tooltip="" history="1" highlightClick="0" endSnd="0"/>
              </a:rPr>
              <a:t>remeier@cap-press.com</a:t>
            </a:r>
            <a:r>
              <a:t> to request your slides.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