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p:nvPr>
            <p:ph type="sldImg"/>
          </p:nvPr>
        </p:nvSpPr>
        <p:spPr>
          <a:xfrm>
            <a:off x="1143000" y="685800"/>
            <a:ext cx="4572000" cy="3429000"/>
          </a:xfrm>
          <a:prstGeom prst="rect">
            <a:avLst/>
          </a:prstGeom>
        </p:spPr>
        <p:txBody>
          <a:bodyPr/>
          <a:lstStyle/>
          <a:p>
            <a:pPr/>
          </a:p>
        </p:txBody>
      </p:sp>
      <p:sp>
        <p:nvSpPr>
          <p:cNvPr id="126" name="Shape 1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stStyle>
          <a:p>
            <a:pPr/>
            <a:r>
              <a:t>–Johnny Appleseed</a:t>
            </a:r>
          </a:p>
        </p:txBody>
      </p:sp>
      <p:sp>
        <p:nvSpPr>
          <p:cNvPr id="94" name="Shape 94"/>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7" name="Shape 117"/>
          <p:cNvSpPr/>
          <p:nvPr>
            <p:ph type="title"/>
          </p:nvPr>
        </p:nvSpPr>
        <p:spPr>
          <a:xfrm>
            <a:off x="650238" y="390595"/>
            <a:ext cx="11704324" cy="1625603"/>
          </a:xfrm>
          <a:prstGeom prst="rect">
            <a:avLst/>
          </a:prstGeom>
        </p:spPr>
        <p:txBody>
          <a:bodyPr lIns="65022" tIns="65022" rIns="65022" bIns="65022"/>
          <a:lstStyle>
            <a:lvl1pPr defTabSz="1300480">
              <a:defRPr sz="6200">
                <a:latin typeface="Calibri"/>
                <a:ea typeface="Calibri"/>
                <a:cs typeface="Calibri"/>
                <a:sym typeface="Calibri"/>
              </a:defRPr>
            </a:lvl1pPr>
          </a:lstStyle>
          <a:p>
            <a:pPr/>
            <a:r>
              <a:t>Title Text</a:t>
            </a:r>
          </a:p>
        </p:txBody>
      </p:sp>
      <p:sp>
        <p:nvSpPr>
          <p:cNvPr id="118" name="Shape 118"/>
          <p:cNvSpPr/>
          <p:nvPr>
            <p:ph type="body" idx="1"/>
          </p:nvPr>
        </p:nvSpPr>
        <p:spPr>
          <a:xfrm>
            <a:off x="650238" y="2275838"/>
            <a:ext cx="11704324" cy="6436928"/>
          </a:xfrm>
          <a:prstGeom prst="rect">
            <a:avLst/>
          </a:prstGeom>
        </p:spPr>
        <p:txBody>
          <a:bodyPr lIns="65022" tIns="65022" rIns="65022" bIns="65022" anchor="t"/>
          <a:lstStyle>
            <a:lvl1pPr marL="471487" indent="-471487" defTabSz="1300480">
              <a:spcBef>
                <a:spcPts val="900"/>
              </a:spcBef>
              <a:buSzPct val="100000"/>
              <a:buFont typeface="Arial"/>
              <a:defRPr sz="4400">
                <a:latin typeface="Calibri"/>
                <a:ea typeface="Calibri"/>
                <a:cs typeface="Calibri"/>
                <a:sym typeface="Calibri"/>
              </a:defRPr>
            </a:lvl1pPr>
            <a:lvl2pPr marL="906234" indent="-449034" defTabSz="1300480">
              <a:spcBef>
                <a:spcPts val="900"/>
              </a:spcBef>
              <a:buSzPct val="100000"/>
              <a:buFont typeface="Arial"/>
              <a:buChar char="–"/>
              <a:defRPr sz="4400">
                <a:latin typeface="Calibri"/>
                <a:ea typeface="Calibri"/>
                <a:cs typeface="Calibri"/>
                <a:sym typeface="Calibri"/>
              </a:defRPr>
            </a:lvl2pPr>
            <a:lvl3pPr indent="-419100" defTabSz="1300480">
              <a:spcBef>
                <a:spcPts val="900"/>
              </a:spcBef>
              <a:buSzPct val="100000"/>
              <a:buFont typeface="Arial"/>
              <a:defRPr sz="4400">
                <a:latin typeface="Calibri"/>
                <a:ea typeface="Calibri"/>
                <a:cs typeface="Calibri"/>
                <a:sym typeface="Calibri"/>
              </a:defRPr>
            </a:lvl3pPr>
            <a:lvl4pPr marL="1874520" indent="-502919" defTabSz="1300480">
              <a:spcBef>
                <a:spcPts val="900"/>
              </a:spcBef>
              <a:buSzPct val="100000"/>
              <a:buFont typeface="Arial"/>
              <a:buChar char="–"/>
              <a:defRPr sz="4400">
                <a:latin typeface="Calibri"/>
                <a:ea typeface="Calibri"/>
                <a:cs typeface="Calibri"/>
                <a:sym typeface="Calibri"/>
              </a:defRPr>
            </a:lvl4pPr>
            <a:lvl5pPr marL="2331720" indent="-502920" defTabSz="1300480">
              <a:spcBef>
                <a:spcPts val="900"/>
              </a:spcBef>
              <a:buSzPct val="100000"/>
              <a:buFont typeface="Arial"/>
              <a:buChar char="»"/>
              <a:defRPr sz="4400">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2"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remeier@cap-press.com"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xfrm>
            <a:off x="650238" y="390596"/>
            <a:ext cx="11704323" cy="1625602"/>
          </a:xfrm>
          <a:prstGeom prst="rect">
            <a:avLst/>
          </a:prstGeom>
        </p:spPr>
        <p:txBody>
          <a:bodyPr/>
          <a:lstStyle/>
          <a:p>
            <a:pPr/>
            <a:r>
              <a:t>Section 2-201</a:t>
            </a:r>
          </a:p>
        </p:txBody>
      </p:sp>
      <p:sp>
        <p:nvSpPr>
          <p:cNvPr id="129" name="Shape 129"/>
          <p:cNvSpPr/>
          <p:nvPr>
            <p:ph type="body" idx="1"/>
          </p:nvPr>
        </p:nvSpPr>
        <p:spPr>
          <a:xfrm>
            <a:off x="650238" y="2275839"/>
            <a:ext cx="11704323" cy="6436928"/>
          </a:xfrm>
          <a:prstGeom prst="rect">
            <a:avLst/>
          </a:prstGeom>
        </p:spPr>
        <p:txBody>
          <a:bodyPr/>
          <a:lstStyle/>
          <a:p>
            <a:pPr marL="0" indent="0">
              <a:spcBef>
                <a:spcPts val="800"/>
              </a:spcBef>
              <a:buSzTx/>
              <a:buNone/>
              <a:defRPr sz="3600"/>
            </a:pPr>
            <a:r>
              <a:t>§ 2-102. </a:t>
            </a:r>
            <a:r>
              <a:rPr>
                <a:solidFill>
                  <a:srgbClr val="FF0000"/>
                </a:solidFill>
              </a:rPr>
              <a:t>Scope; </a:t>
            </a:r>
            <a:r>
              <a:t>Certain Security and Other Transactions Excluded From This Article.</a:t>
            </a:r>
          </a:p>
          <a:p>
            <a:pPr marL="474784" indent="-474784">
              <a:defRPr sz="3600"/>
            </a:pPr>
          </a:p>
          <a:p>
            <a:pPr marL="0" indent="0">
              <a:spcBef>
                <a:spcPts val="800"/>
              </a:spcBef>
              <a:buSzTx/>
              <a:buNone/>
              <a:defRPr sz="3600"/>
            </a:pPr>
            <a:r>
              <a:t>	Unless the context otherwise requires, </a:t>
            </a:r>
            <a:r>
              <a:rPr>
                <a:solidFill>
                  <a:srgbClr val="FF0000"/>
                </a:solidFill>
              </a:rPr>
              <a:t>this article applies to transactions in goods; </a:t>
            </a:r>
            <a:r>
              <a:t>it does not apply to any transaction which although in the form of an unconditional contract  to sell or present sale is intended to operate only as a security transaction nor does this article impair or repeal any statute regulating sales to consumers, farmers or other specified classes of buyers</a:t>
            </a:r>
            <a:r>
              <a:rPr b="1"/>
              <a:t>.</a:t>
            </a:r>
          </a:p>
        </p:txBody>
      </p:sp>
      <p:sp>
        <p:nvSpPr>
          <p:cNvPr id="130" name="Shape 130"/>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31" name="Shape 131"/>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ctrTitle"/>
          </p:nvPr>
        </p:nvSpPr>
        <p:spPr>
          <a:prstGeom prst="rect">
            <a:avLst/>
          </a:prstGeom>
        </p:spPr>
        <p:txBody>
          <a:bodyPr/>
          <a:lstStyle/>
          <a:p>
            <a:pPr/>
          </a:p>
        </p:txBody>
      </p:sp>
      <p:sp>
        <p:nvSpPr>
          <p:cNvPr id="174" name="Shape 174"/>
          <p:cNvSpPr/>
          <p:nvPr>
            <p:ph type="subTitle" sz="quarter" idx="1"/>
          </p:nvPr>
        </p:nvSpPr>
        <p:spPr>
          <a:prstGeom prst="rect">
            <a:avLst/>
          </a:prstGeom>
        </p:spPr>
        <p:txBody>
          <a:bodyPr/>
          <a:lstStyle/>
          <a:p>
            <a:pPr defTabSz="414780">
              <a:defRPr sz="2200"/>
            </a:pPr>
            <a:r>
              <a:t>The full set of 906 slides is available upon adoption. If you are a professor using this book for a class, please contact Rachael Meier at </a:t>
            </a:r>
            <a:r>
              <a:rPr u="sng">
                <a:solidFill>
                  <a:srgbClr val="0000FF"/>
                </a:solidFill>
                <a:uFill>
                  <a:solidFill>
                    <a:srgbClr val="0000FF"/>
                  </a:solidFill>
                </a:uFill>
                <a:hlinkClick r:id="rId2" invalidUrl="" action="" tgtFrame="" tooltip="" history="1" highlightClick="0" endSnd="0"/>
              </a:rPr>
              <a:t>remeier@cap-press.com</a:t>
            </a:r>
            <a:r>
              <a:t> to request your slides.</a:t>
            </a:r>
          </a:p>
        </p:txBody>
      </p:sp>
      <p:sp>
        <p:nvSpPr>
          <p:cNvPr id="175" name="Shape 175"/>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xfrm>
            <a:off x="650238" y="390596"/>
            <a:ext cx="11704323" cy="1625602"/>
          </a:xfrm>
          <a:prstGeom prst="rect">
            <a:avLst/>
          </a:prstGeom>
        </p:spPr>
        <p:txBody>
          <a:bodyPr/>
          <a:lstStyle/>
          <a:p>
            <a:pPr defTabSz="1131416">
              <a:defRPr sz="4600"/>
            </a:pPr>
            <a:r>
              <a:t>Section 2-105</a:t>
            </a:r>
            <a:br/>
            <a:r>
              <a:t>PROBLEM 1-1</a:t>
            </a:r>
          </a:p>
        </p:txBody>
      </p:sp>
      <p:sp>
        <p:nvSpPr>
          <p:cNvPr id="134" name="Shape 134"/>
          <p:cNvSpPr/>
          <p:nvPr>
            <p:ph type="body" idx="1"/>
          </p:nvPr>
        </p:nvSpPr>
        <p:spPr>
          <a:xfrm>
            <a:off x="650238" y="2275839"/>
            <a:ext cx="11704323" cy="6436928"/>
          </a:xfrm>
          <a:prstGeom prst="rect">
            <a:avLst/>
          </a:prstGeom>
        </p:spPr>
        <p:txBody>
          <a:bodyPr/>
          <a:lstStyle/>
          <a:p>
            <a:pPr marL="443483" indent="-443483" defTabSz="1261464">
              <a:lnSpc>
                <a:spcPct val="80000"/>
              </a:lnSpc>
              <a:spcBef>
                <a:spcPts val="700"/>
              </a:spcBef>
              <a:defRPr sz="2800"/>
            </a:pPr>
            <a:r>
              <a:t>§ 2-105. Definitions: Transferability; "Goods"; "Future" Goods; "Lot"; "Commercial Unit."</a:t>
            </a:r>
          </a:p>
          <a:p>
            <a:pPr marL="443483" indent="-443483" defTabSz="1261464">
              <a:lnSpc>
                <a:spcPct val="80000"/>
              </a:lnSpc>
              <a:spcBef>
                <a:spcPts val="700"/>
              </a:spcBef>
              <a:defRPr sz="2800"/>
            </a:pPr>
          </a:p>
          <a:p>
            <a:pPr marL="443483" indent="-443483" defTabSz="1261464">
              <a:lnSpc>
                <a:spcPct val="80000"/>
              </a:lnSpc>
              <a:spcBef>
                <a:spcPts val="700"/>
              </a:spcBef>
              <a:defRPr sz="2800"/>
            </a:pPr>
            <a:r>
              <a:t>(1) "Goods" means all things (including specially manufactured goods) which are movable at the time of identification to the contract for sale other than the money in which the price is to be paid, investment securities (Article 8) and things in action. "Goods" also includes the unborn young of animals and growing crops and other identified things attached to realty as described in the section on goods to be severed from realty [(Section 2-107)].</a:t>
            </a:r>
          </a:p>
          <a:p>
            <a:pPr marL="443483" indent="-443483" defTabSz="1261464">
              <a:lnSpc>
                <a:spcPct val="80000"/>
              </a:lnSpc>
              <a:spcBef>
                <a:spcPts val="700"/>
              </a:spcBef>
              <a:defRPr sz="2800"/>
            </a:pPr>
          </a:p>
          <a:p>
            <a:pPr marL="443483" indent="-443483" defTabSz="1261464">
              <a:lnSpc>
                <a:spcPct val="80000"/>
              </a:lnSpc>
              <a:spcBef>
                <a:spcPts val="700"/>
              </a:spcBef>
              <a:defRPr sz="2800"/>
            </a:pPr>
            <a:r>
              <a:t>(2) Goods must be both existing and identified before any interest in them can pass. Goods which are not both existing and identified are "future" goods. A purported present sale of future goods or of any interest therein operates as a contract to sell.</a:t>
            </a:r>
          </a:p>
        </p:txBody>
      </p:sp>
      <p:sp>
        <p:nvSpPr>
          <p:cNvPr id="135" name="Shape 135"/>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36" name="Shape 136"/>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xfrm>
            <a:off x="650238" y="390596"/>
            <a:ext cx="11704323" cy="1625602"/>
          </a:xfrm>
          <a:prstGeom prst="rect">
            <a:avLst/>
          </a:prstGeom>
        </p:spPr>
        <p:txBody>
          <a:bodyPr/>
          <a:lstStyle/>
          <a:p>
            <a:pPr defTabSz="1131416">
              <a:defRPr sz="4600"/>
            </a:pPr>
            <a:r>
              <a:t>Section 2-105</a:t>
            </a:r>
            <a:br/>
            <a:r>
              <a:t>PROBLEM 1-1(1)</a:t>
            </a:r>
          </a:p>
        </p:txBody>
      </p:sp>
      <p:sp>
        <p:nvSpPr>
          <p:cNvPr id="139" name="Shape 139"/>
          <p:cNvSpPr/>
          <p:nvPr>
            <p:ph type="body" idx="1"/>
          </p:nvPr>
        </p:nvSpPr>
        <p:spPr>
          <a:xfrm>
            <a:off x="650238" y="2275839"/>
            <a:ext cx="11704323" cy="6436928"/>
          </a:xfrm>
          <a:prstGeom prst="rect">
            <a:avLst/>
          </a:prstGeom>
        </p:spPr>
        <p:txBody>
          <a:bodyPr/>
          <a:lstStyle/>
          <a:p>
            <a:pPr marL="443483" indent="-443483" defTabSz="1261464">
              <a:lnSpc>
                <a:spcPct val="80000"/>
              </a:lnSpc>
              <a:spcBef>
                <a:spcPts val="700"/>
              </a:spcBef>
              <a:defRPr sz="2800"/>
            </a:pPr>
            <a:r>
              <a:t>§ 2-105. Definitions: Transferability; "Goods"; "Future" Goods; "Lot"; "Commercial Unit."</a:t>
            </a:r>
          </a:p>
          <a:p>
            <a:pPr marL="443483" indent="-443483" defTabSz="1261464">
              <a:lnSpc>
                <a:spcPct val="80000"/>
              </a:lnSpc>
              <a:spcBef>
                <a:spcPts val="700"/>
              </a:spcBef>
              <a:defRPr sz="2800"/>
            </a:pPr>
          </a:p>
          <a:p>
            <a:pPr marL="443483" indent="-443483" defTabSz="1261464">
              <a:lnSpc>
                <a:spcPct val="80000"/>
              </a:lnSpc>
              <a:spcBef>
                <a:spcPts val="700"/>
              </a:spcBef>
              <a:defRPr sz="2800"/>
            </a:pPr>
            <a:r>
              <a:t>(1) </a:t>
            </a:r>
            <a:r>
              <a:rPr>
                <a:solidFill>
                  <a:srgbClr val="FF0000"/>
                </a:solidFill>
              </a:rPr>
              <a:t>"Goods" means all things (including specially manufactured goods) which are movable </a:t>
            </a:r>
            <a:r>
              <a:t>at the time of identification to the contract for sale other than the money in which the price is to be paid, investment securities (Article 8) and things in action. "Goods" also includes the unborn young of animals and growing crops and other identified things attached to realty as described in the section on goods to be severed from realty [(Section 2-107)].</a:t>
            </a:r>
          </a:p>
          <a:p>
            <a:pPr marL="443483" indent="-443483" defTabSz="1261464">
              <a:lnSpc>
                <a:spcPct val="80000"/>
              </a:lnSpc>
              <a:spcBef>
                <a:spcPts val="700"/>
              </a:spcBef>
              <a:defRPr sz="2800"/>
            </a:pPr>
          </a:p>
          <a:p>
            <a:pPr marL="443483" indent="-443483" defTabSz="1261464">
              <a:lnSpc>
                <a:spcPct val="80000"/>
              </a:lnSpc>
              <a:spcBef>
                <a:spcPts val="700"/>
              </a:spcBef>
              <a:defRPr sz="2800"/>
            </a:pPr>
            <a:r>
              <a:t>(2) </a:t>
            </a:r>
            <a:r>
              <a:rPr>
                <a:solidFill>
                  <a:srgbClr val="FF0000"/>
                </a:solidFill>
              </a:rPr>
              <a:t>Goods must be both existing and identified </a:t>
            </a:r>
            <a:r>
              <a:t>before any interest in them can pass. Goods which are not both existing and identified are "future" goods. A purported present sale of future goods or of any interest therein operates as a contract to sell.</a:t>
            </a:r>
          </a:p>
        </p:txBody>
      </p:sp>
      <p:sp>
        <p:nvSpPr>
          <p:cNvPr id="140" name="Shape 140"/>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41" name="Shape 141"/>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xfrm>
            <a:off x="650238" y="390596"/>
            <a:ext cx="11704323" cy="1625602"/>
          </a:xfrm>
          <a:prstGeom prst="rect">
            <a:avLst/>
          </a:prstGeom>
        </p:spPr>
        <p:txBody>
          <a:bodyPr/>
          <a:lstStyle/>
          <a:p>
            <a:pPr defTabSz="1131416">
              <a:defRPr sz="4600"/>
            </a:pPr>
            <a:r>
              <a:t>Section 2-105</a:t>
            </a:r>
            <a:br/>
            <a:r>
              <a:t>PROBLEM 1-1(2)</a:t>
            </a:r>
          </a:p>
        </p:txBody>
      </p:sp>
      <p:sp>
        <p:nvSpPr>
          <p:cNvPr id="144" name="Shape 144"/>
          <p:cNvSpPr/>
          <p:nvPr>
            <p:ph type="body" idx="1"/>
          </p:nvPr>
        </p:nvSpPr>
        <p:spPr>
          <a:xfrm>
            <a:off x="650238" y="2275839"/>
            <a:ext cx="11704323" cy="6436928"/>
          </a:xfrm>
          <a:prstGeom prst="rect">
            <a:avLst/>
          </a:prstGeom>
        </p:spPr>
        <p:txBody>
          <a:bodyPr/>
          <a:lstStyle/>
          <a:p>
            <a:pPr marL="443483" indent="-443483" defTabSz="1261464">
              <a:lnSpc>
                <a:spcPct val="80000"/>
              </a:lnSpc>
              <a:spcBef>
                <a:spcPts val="700"/>
              </a:spcBef>
              <a:defRPr sz="2800"/>
            </a:pPr>
            <a:r>
              <a:t>§ 2-105. Definitions: Transferability; "Goods"; "Future" Goods; "Lot"; "Commercial Unit."</a:t>
            </a:r>
          </a:p>
          <a:p>
            <a:pPr marL="443483" indent="-443483" defTabSz="1261464">
              <a:lnSpc>
                <a:spcPct val="80000"/>
              </a:lnSpc>
              <a:spcBef>
                <a:spcPts val="700"/>
              </a:spcBef>
              <a:defRPr sz="2800"/>
            </a:pPr>
          </a:p>
          <a:p>
            <a:pPr marL="443483" indent="-443483" defTabSz="1261464">
              <a:lnSpc>
                <a:spcPct val="80000"/>
              </a:lnSpc>
              <a:spcBef>
                <a:spcPts val="700"/>
              </a:spcBef>
              <a:defRPr sz="2800"/>
            </a:pPr>
            <a:r>
              <a:t>(1) "</a:t>
            </a:r>
            <a:r>
              <a:rPr>
                <a:solidFill>
                  <a:srgbClr val="FF0000"/>
                </a:solidFill>
              </a:rPr>
              <a:t>Goods</a:t>
            </a:r>
            <a:r>
              <a:t>" </a:t>
            </a:r>
            <a:r>
              <a:rPr>
                <a:solidFill>
                  <a:srgbClr val="FF0000"/>
                </a:solidFill>
              </a:rPr>
              <a:t>means all things </a:t>
            </a:r>
            <a:r>
              <a:t>(including specially manufactured goods) </a:t>
            </a:r>
            <a:r>
              <a:rPr>
                <a:solidFill>
                  <a:srgbClr val="FF0000"/>
                </a:solidFill>
              </a:rPr>
              <a:t>which are movable at the time of identification </a:t>
            </a:r>
            <a:r>
              <a:t>to the contract for sale</a:t>
            </a:r>
            <a:r>
              <a:rPr>
                <a:solidFill>
                  <a:srgbClr val="FF0000"/>
                </a:solidFill>
              </a:rPr>
              <a:t> other than the money in which the price is to be paid</a:t>
            </a:r>
            <a:r>
              <a:t>, investment securities (Article 8) and things in action. "Goods" also includes the unborn young of animals and growing crops and other identified things attached to realty as described in the section on goods to be severed from realty [(Section 2-107)].</a:t>
            </a:r>
          </a:p>
          <a:p>
            <a:pPr marL="443483" indent="-443483" defTabSz="1261464">
              <a:lnSpc>
                <a:spcPct val="80000"/>
              </a:lnSpc>
              <a:spcBef>
                <a:spcPts val="700"/>
              </a:spcBef>
              <a:defRPr sz="2800"/>
            </a:pPr>
          </a:p>
          <a:p>
            <a:pPr marL="443483" indent="-443483" defTabSz="1261464">
              <a:lnSpc>
                <a:spcPct val="80000"/>
              </a:lnSpc>
              <a:spcBef>
                <a:spcPts val="700"/>
              </a:spcBef>
              <a:defRPr sz="2800"/>
            </a:pPr>
            <a:r>
              <a:t>(2) Goods must be both existing and identified before any interest in them can pass. Goods which are not both existing and identified are "future" goods. A purported present sale of future goods or of any interest therein operates as a contract to sell.</a:t>
            </a:r>
          </a:p>
        </p:txBody>
      </p:sp>
      <p:sp>
        <p:nvSpPr>
          <p:cNvPr id="145" name="Shape 145"/>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46" name="Shape 146"/>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title"/>
          </p:nvPr>
        </p:nvSpPr>
        <p:spPr>
          <a:xfrm>
            <a:off x="650238" y="390596"/>
            <a:ext cx="11704323" cy="1625602"/>
          </a:xfrm>
          <a:prstGeom prst="rect">
            <a:avLst/>
          </a:prstGeom>
        </p:spPr>
        <p:txBody>
          <a:bodyPr/>
          <a:lstStyle/>
          <a:p>
            <a:pPr defTabSz="1131416">
              <a:defRPr sz="4600"/>
            </a:pPr>
            <a:r>
              <a:t>Section 2-105</a:t>
            </a:r>
            <a:br/>
            <a:r>
              <a:t>PROBLEM 1-1(3)</a:t>
            </a:r>
          </a:p>
        </p:txBody>
      </p:sp>
      <p:sp>
        <p:nvSpPr>
          <p:cNvPr id="149" name="Shape 149"/>
          <p:cNvSpPr/>
          <p:nvPr>
            <p:ph type="body" idx="1"/>
          </p:nvPr>
        </p:nvSpPr>
        <p:spPr>
          <a:xfrm>
            <a:off x="650238" y="2275839"/>
            <a:ext cx="11704323" cy="6436928"/>
          </a:xfrm>
          <a:prstGeom prst="rect">
            <a:avLst/>
          </a:prstGeom>
        </p:spPr>
        <p:txBody>
          <a:bodyPr/>
          <a:lstStyle/>
          <a:p>
            <a:pPr marL="443483" indent="-443483" defTabSz="1261464">
              <a:lnSpc>
                <a:spcPct val="80000"/>
              </a:lnSpc>
              <a:spcBef>
                <a:spcPts val="700"/>
              </a:spcBef>
              <a:defRPr sz="2800"/>
            </a:pPr>
            <a:r>
              <a:t>§ 2-105. Definitions: Transferability; "Goods"; "Future" Goods; "Lot"; "Commercial Unit."</a:t>
            </a:r>
          </a:p>
          <a:p>
            <a:pPr marL="443483" indent="-443483" defTabSz="1261464">
              <a:lnSpc>
                <a:spcPct val="80000"/>
              </a:lnSpc>
              <a:spcBef>
                <a:spcPts val="700"/>
              </a:spcBef>
              <a:defRPr sz="2800"/>
            </a:pPr>
          </a:p>
          <a:p>
            <a:pPr marL="443483" indent="-443483" defTabSz="1261464">
              <a:lnSpc>
                <a:spcPct val="80000"/>
              </a:lnSpc>
              <a:spcBef>
                <a:spcPts val="700"/>
              </a:spcBef>
              <a:defRPr sz="2800"/>
            </a:pPr>
            <a:r>
              <a:t>(1) "</a:t>
            </a:r>
            <a:r>
              <a:rPr>
                <a:solidFill>
                  <a:srgbClr val="4F81BD"/>
                </a:solidFill>
              </a:rPr>
              <a:t>Goods" means all things </a:t>
            </a:r>
            <a:r>
              <a:t>(including specially manufactured goods) </a:t>
            </a:r>
            <a:r>
              <a:rPr>
                <a:solidFill>
                  <a:srgbClr val="4F81BD"/>
                </a:solidFill>
              </a:rPr>
              <a:t>which are movable at the time of identification </a:t>
            </a:r>
            <a:r>
              <a:t>to the contract for sale</a:t>
            </a:r>
            <a:r>
              <a:rPr>
                <a:solidFill>
                  <a:srgbClr val="FF0000"/>
                </a:solidFill>
              </a:rPr>
              <a:t> </a:t>
            </a:r>
            <a:r>
              <a:rPr>
                <a:solidFill>
                  <a:srgbClr val="4F81BD"/>
                </a:solidFill>
              </a:rPr>
              <a:t>other than </a:t>
            </a:r>
            <a:r>
              <a:rPr>
                <a:solidFill>
                  <a:srgbClr val="FF0000"/>
                </a:solidFill>
              </a:rPr>
              <a:t>the money in which the price is to be paid</a:t>
            </a:r>
            <a:r>
              <a:t>, </a:t>
            </a:r>
            <a:r>
              <a:rPr>
                <a:solidFill>
                  <a:srgbClr val="4F81BD"/>
                </a:solidFill>
              </a:rPr>
              <a:t>investment securities </a:t>
            </a:r>
            <a:r>
              <a:t>(Article 8) and things in action. "Goods" also includes the unborn young of animals and growing crops and other identified things attached to realty as described in the section on goods to be severed from realty [(Section 2-107)].</a:t>
            </a:r>
          </a:p>
          <a:p>
            <a:pPr marL="443483" indent="-443483" defTabSz="1261464">
              <a:lnSpc>
                <a:spcPct val="80000"/>
              </a:lnSpc>
              <a:spcBef>
                <a:spcPts val="700"/>
              </a:spcBef>
              <a:defRPr sz="2800"/>
            </a:pPr>
          </a:p>
          <a:p>
            <a:pPr marL="443483" indent="-443483" defTabSz="1261464">
              <a:lnSpc>
                <a:spcPct val="80000"/>
              </a:lnSpc>
              <a:spcBef>
                <a:spcPts val="700"/>
              </a:spcBef>
              <a:defRPr sz="2800"/>
            </a:pPr>
            <a:r>
              <a:t>(2) Goods must be both existing and identified before any interest in them can pass. Goods which are not both existing and identified are "future" goods. A purported present sale of future goods or of any interest therein operates as a contract to sell.</a:t>
            </a:r>
          </a:p>
        </p:txBody>
      </p:sp>
      <p:sp>
        <p:nvSpPr>
          <p:cNvPr id="150" name="Shape 150"/>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51" name="Shape 151"/>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xfrm>
            <a:off x="650238" y="390596"/>
            <a:ext cx="11704323" cy="1625602"/>
          </a:xfrm>
          <a:prstGeom prst="rect">
            <a:avLst/>
          </a:prstGeom>
        </p:spPr>
        <p:txBody>
          <a:bodyPr/>
          <a:lstStyle/>
          <a:p>
            <a:pPr defTabSz="1131416">
              <a:defRPr sz="4600"/>
            </a:pPr>
            <a:r>
              <a:t>Section 2-105</a:t>
            </a:r>
            <a:br/>
            <a:r>
              <a:t>PROBLEM 1-1(4)</a:t>
            </a:r>
          </a:p>
        </p:txBody>
      </p:sp>
      <p:sp>
        <p:nvSpPr>
          <p:cNvPr id="154" name="Shape 154"/>
          <p:cNvSpPr/>
          <p:nvPr>
            <p:ph type="body" idx="1"/>
          </p:nvPr>
        </p:nvSpPr>
        <p:spPr>
          <a:xfrm>
            <a:off x="650238" y="2275839"/>
            <a:ext cx="11704323" cy="6436928"/>
          </a:xfrm>
          <a:prstGeom prst="rect">
            <a:avLst/>
          </a:prstGeom>
        </p:spPr>
        <p:txBody>
          <a:bodyPr/>
          <a:lstStyle/>
          <a:p>
            <a:pPr marL="443483" indent="-443483" defTabSz="1261464">
              <a:lnSpc>
                <a:spcPct val="80000"/>
              </a:lnSpc>
              <a:spcBef>
                <a:spcPts val="700"/>
              </a:spcBef>
              <a:defRPr sz="2800"/>
            </a:pPr>
            <a:r>
              <a:t>§ 2-105. Definitions: Transferability; "Goods"; "Future" Goods; "Lot"; "Commercial Unit."</a:t>
            </a:r>
          </a:p>
          <a:p>
            <a:pPr marL="443483" indent="-443483" defTabSz="1261464">
              <a:lnSpc>
                <a:spcPct val="80000"/>
              </a:lnSpc>
              <a:spcBef>
                <a:spcPts val="700"/>
              </a:spcBef>
              <a:defRPr sz="2800"/>
            </a:pPr>
          </a:p>
          <a:p>
            <a:pPr marL="443483" indent="-443483" defTabSz="1261464">
              <a:lnSpc>
                <a:spcPct val="80000"/>
              </a:lnSpc>
              <a:spcBef>
                <a:spcPts val="700"/>
              </a:spcBef>
              <a:defRPr sz="2800"/>
            </a:pPr>
            <a:r>
              <a:t>(1) </a:t>
            </a:r>
            <a:r>
              <a:rPr>
                <a:solidFill>
                  <a:srgbClr val="00B050"/>
                </a:solidFill>
              </a:rPr>
              <a:t>"Goods" means all things (including specially manufactured goods) which are </a:t>
            </a:r>
            <a:r>
              <a:rPr u="sng">
                <a:solidFill>
                  <a:srgbClr val="00B050"/>
                </a:solidFill>
              </a:rPr>
              <a:t>movable</a:t>
            </a:r>
            <a:r>
              <a:rPr>
                <a:solidFill>
                  <a:srgbClr val="00B050"/>
                </a:solidFill>
              </a:rPr>
              <a:t> at the time of identification to the </a:t>
            </a:r>
            <a:r>
              <a:rPr u="sng">
                <a:solidFill>
                  <a:srgbClr val="00B050"/>
                </a:solidFill>
              </a:rPr>
              <a:t>contract for sale </a:t>
            </a:r>
            <a:r>
              <a:rPr>
                <a:solidFill>
                  <a:srgbClr val="FF0000"/>
                </a:solidFill>
              </a:rPr>
              <a:t>other than the money in which the price is to be paid</a:t>
            </a:r>
            <a:r>
              <a:t>, </a:t>
            </a:r>
            <a:r>
              <a:rPr>
                <a:solidFill>
                  <a:srgbClr val="4F81BD"/>
                </a:solidFill>
              </a:rPr>
              <a:t>investment securities </a:t>
            </a:r>
            <a:r>
              <a:t>(Article 8) and things in action. "Goods" also includes the unborn young of animals and growing crops and other identified things attached to realty as described in the section on goods to be severed from realty [(Section 2-107)].</a:t>
            </a:r>
          </a:p>
          <a:p>
            <a:pPr marL="443483" indent="-443483" defTabSz="1261464">
              <a:lnSpc>
                <a:spcPct val="80000"/>
              </a:lnSpc>
              <a:spcBef>
                <a:spcPts val="700"/>
              </a:spcBef>
              <a:defRPr sz="2800"/>
            </a:pPr>
          </a:p>
          <a:p>
            <a:pPr marL="443483" indent="-443483" defTabSz="1261464">
              <a:lnSpc>
                <a:spcPct val="80000"/>
              </a:lnSpc>
              <a:spcBef>
                <a:spcPts val="700"/>
              </a:spcBef>
              <a:defRPr sz="2800"/>
            </a:pPr>
            <a:r>
              <a:t>(2) Goods must be both existing and identified before any interest in them can pass. Goods which are not both existing and identified are "future" goods. A purported present sale of future goods or of any interest therein operates as a contract to sell.</a:t>
            </a:r>
          </a:p>
        </p:txBody>
      </p:sp>
      <p:sp>
        <p:nvSpPr>
          <p:cNvPr id="155" name="Shape 155"/>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56" name="Shape 156"/>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xfrm>
            <a:off x="650238" y="390596"/>
            <a:ext cx="11704323" cy="1625602"/>
          </a:xfrm>
          <a:prstGeom prst="rect">
            <a:avLst/>
          </a:prstGeom>
        </p:spPr>
        <p:txBody>
          <a:bodyPr/>
          <a:lstStyle/>
          <a:p>
            <a:pPr defTabSz="1131416">
              <a:defRPr sz="4600"/>
            </a:pPr>
            <a:r>
              <a:t>Section 2-107</a:t>
            </a:r>
            <a:br/>
            <a:r>
              <a:t>PROBLEM 1-1(5)</a:t>
            </a:r>
          </a:p>
        </p:txBody>
      </p:sp>
      <p:sp>
        <p:nvSpPr>
          <p:cNvPr id="159" name="Shape 159"/>
          <p:cNvSpPr/>
          <p:nvPr>
            <p:ph type="body" idx="1"/>
          </p:nvPr>
        </p:nvSpPr>
        <p:spPr>
          <a:xfrm>
            <a:off x="650238" y="2275839"/>
            <a:ext cx="11704323" cy="6436928"/>
          </a:xfrm>
          <a:prstGeom prst="rect">
            <a:avLst/>
          </a:prstGeom>
        </p:spPr>
        <p:txBody>
          <a:bodyPr/>
          <a:lstStyle/>
          <a:p>
            <a:pPr marL="472964" indent="-472964">
              <a:lnSpc>
                <a:spcPct val="80000"/>
              </a:lnSpc>
              <a:spcBef>
                <a:spcPts val="800"/>
              </a:spcBef>
              <a:defRPr b="1" sz="4000"/>
            </a:pPr>
            <a:r>
              <a:t>(2) A contract for the sale apart from the land of growing crops or other things attached to realty and capable of severance without material harm thereto but not described in subsection 1 or of </a:t>
            </a:r>
            <a:r>
              <a:rPr>
                <a:solidFill>
                  <a:srgbClr val="FF0000"/>
                </a:solidFill>
              </a:rPr>
              <a:t>timber to be cut is a contract for the sale of goods within this article whether the subject matter is to be severed by the buyer or by the seller</a:t>
            </a:r>
            <a:r>
              <a:t> even though it forms part of the realty at the time of contracting, and the parties can by identification effect a present sale before severance.</a:t>
            </a:r>
          </a:p>
        </p:txBody>
      </p:sp>
      <p:sp>
        <p:nvSpPr>
          <p:cNvPr id="160" name="Shape 160"/>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61" name="Shape 161"/>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xfrm>
            <a:off x="650238" y="390596"/>
            <a:ext cx="11704323" cy="1625602"/>
          </a:xfrm>
          <a:prstGeom prst="rect">
            <a:avLst/>
          </a:prstGeom>
        </p:spPr>
        <p:txBody>
          <a:bodyPr/>
          <a:lstStyle/>
          <a:p>
            <a:pPr defTabSz="1131416">
              <a:defRPr sz="4600"/>
            </a:pPr>
            <a:r>
              <a:t>Section 2-107 (Georgia)</a:t>
            </a:r>
            <a:br/>
            <a:r>
              <a:t>PROBLEM 1-1(5)</a:t>
            </a:r>
          </a:p>
        </p:txBody>
      </p:sp>
      <p:sp>
        <p:nvSpPr>
          <p:cNvPr id="164" name="Shape 164"/>
          <p:cNvSpPr/>
          <p:nvPr>
            <p:ph type="body" idx="1"/>
          </p:nvPr>
        </p:nvSpPr>
        <p:spPr>
          <a:xfrm>
            <a:off x="758612" y="2384212"/>
            <a:ext cx="11704323" cy="6436928"/>
          </a:xfrm>
          <a:prstGeom prst="rect">
            <a:avLst/>
          </a:prstGeom>
        </p:spPr>
        <p:txBody>
          <a:bodyPr/>
          <a:lstStyle/>
          <a:p>
            <a:pPr marL="0" indent="0">
              <a:buSzTx/>
              <a:buNone/>
              <a:defRPr b="1"/>
            </a:pPr>
            <a:r>
              <a:t>(1) A contract for the sale of </a:t>
            </a:r>
            <a:r>
              <a:rPr>
                <a:solidFill>
                  <a:srgbClr val="FF0000"/>
                </a:solidFill>
              </a:rPr>
              <a:t>timber</a:t>
            </a:r>
            <a:r>
              <a:t>, minerals, or the like (including oil and gas) or a structure or its materials to be removed from realty is a contract for the sale of goods within this article</a:t>
            </a:r>
            <a:r>
              <a:rPr>
                <a:solidFill>
                  <a:srgbClr val="FF0000"/>
                </a:solidFill>
              </a:rPr>
              <a:t> if they are to be severed by the seller</a:t>
            </a:r>
            <a:r>
              <a:t> but until severance a purported present sale thereof which is not effective as a transfer of an interest in land is effective only as a contract to sell.</a:t>
            </a:r>
          </a:p>
        </p:txBody>
      </p:sp>
      <p:sp>
        <p:nvSpPr>
          <p:cNvPr id="165" name="Shape 165"/>
          <p:cNvSpPr/>
          <p:nvPr>
            <p:ph type="sldNum" sz="quarter" idx="4294967295"/>
          </p:nvPr>
        </p:nvSpPr>
        <p:spPr>
          <a:xfrm>
            <a:off x="12108825"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66" name="Shape 166"/>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xfrm>
            <a:off x="650238" y="390596"/>
            <a:ext cx="11704323" cy="1625602"/>
          </a:xfrm>
          <a:prstGeom prst="rect">
            <a:avLst/>
          </a:prstGeom>
        </p:spPr>
        <p:txBody>
          <a:bodyPr/>
          <a:lstStyle/>
          <a:p>
            <a:pPr defTabSz="1131416">
              <a:defRPr sz="4600"/>
            </a:pPr>
            <a:r>
              <a:t>Section 2-107</a:t>
            </a:r>
            <a:br/>
            <a:r>
              <a:t>PROBLEM 1-1(5)</a:t>
            </a:r>
          </a:p>
        </p:txBody>
      </p:sp>
      <p:sp>
        <p:nvSpPr>
          <p:cNvPr id="169" name="Shape 169"/>
          <p:cNvSpPr/>
          <p:nvPr>
            <p:ph type="body" idx="1"/>
          </p:nvPr>
        </p:nvSpPr>
        <p:spPr>
          <a:xfrm>
            <a:off x="650238" y="2275839"/>
            <a:ext cx="11704323" cy="6436928"/>
          </a:xfrm>
          <a:prstGeom prst="rect">
            <a:avLst/>
          </a:prstGeom>
        </p:spPr>
        <p:txBody>
          <a:bodyPr/>
          <a:lstStyle/>
          <a:p>
            <a:pPr marL="0" indent="0">
              <a:lnSpc>
                <a:spcPct val="90000"/>
              </a:lnSpc>
              <a:spcBef>
                <a:spcPts val="800"/>
              </a:spcBef>
              <a:buSzTx/>
              <a:buNone/>
              <a:defRPr b="1" sz="4000"/>
            </a:pPr>
            <a:r>
              <a:t>(2) A contract for the sale apart from the land of </a:t>
            </a:r>
            <a:r>
              <a:rPr>
                <a:solidFill>
                  <a:srgbClr val="00B0F0"/>
                </a:solidFill>
              </a:rPr>
              <a:t>growing crops </a:t>
            </a:r>
            <a:r>
              <a:t>or other things attached to realty and capable of severance without material harm thereto but not described in subsection 1 or of </a:t>
            </a:r>
            <a:r>
              <a:rPr>
                <a:solidFill>
                  <a:srgbClr val="FF0000"/>
                </a:solidFill>
              </a:rPr>
              <a:t>timber to be cut is a contract for the sale of goods within this article whether the subject matter is to be severed by the buyer or by the seller</a:t>
            </a:r>
            <a:r>
              <a:t> even though it forms part of the realty at the time of contracting, and the parties can by identification effect a present sale before severance.</a:t>
            </a:r>
          </a:p>
        </p:txBody>
      </p:sp>
      <p:sp>
        <p:nvSpPr>
          <p:cNvPr id="170" name="Shape 170"/>
          <p:cNvSpPr/>
          <p:nvPr>
            <p:ph type="sldNum" sz="quarter" idx="4294967295"/>
          </p:nvPr>
        </p:nvSpPr>
        <p:spPr>
          <a:xfrm>
            <a:off x="12108823" y="9114114"/>
            <a:ext cx="245734" cy="371345"/>
          </a:xfrm>
          <a:prstGeom prst="rect">
            <a:avLst/>
          </a:prstGeom>
          <a:extLst>
            <a:ext uri="{C572A759-6A51-4108-AA02-DFA0A04FC94B}">
              <ma14:wrappingTextBoxFlag xmlns:ma14="http://schemas.microsoft.com/office/mac/drawingml/2011/main" val="1"/>
            </a:ext>
          </a:extLst>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
        <p:nvSpPr>
          <p:cNvPr id="171" name="Shape 171"/>
          <p:cNvSpPr/>
          <p:nvPr/>
        </p:nvSpPr>
        <p:spPr>
          <a:xfrm>
            <a:off x="4479387" y="8972407"/>
            <a:ext cx="4046024" cy="2480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100">
                <a:latin typeface="Times New Roman"/>
                <a:ea typeface="Times New Roman"/>
                <a:cs typeface="Times New Roman"/>
                <a:sym typeface="Times New Roman"/>
              </a:defRPr>
            </a:lvl1pPr>
          </a:lstStyle>
          <a:p>
            <a:pPr/>
            <a:r>
              <a:t>Copyright © 2022 Carolina Academic Press, LLC. All rights reserved.</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