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5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9CABFB-4ACD-2E48-88BF-232FCEBD9EC9}" type="datetimeFigureOut">
              <a:rPr lang="en-US" smtClean="0"/>
              <a:t>9/6/18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36F0AA-72B2-1645-990C-25B6AC96A262}" type="slidenum">
              <a:rPr lang="en-US" smtClean="0"/>
              <a:t>‹#›</a:t>
            </a:fld>
            <a:endParaRPr lang="en-US"/>
          </a:p>
        </p:txBody>
      </p:sp>
    </p:spTree>
    <p:extLst>
      <p:ext uri="{BB962C8B-B14F-4D97-AF65-F5344CB8AC3E}">
        <p14:creationId xmlns:p14="http://schemas.microsoft.com/office/powerpoint/2010/main" val="82911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36F0AA-72B2-1645-990C-25B6AC96A262}" type="slidenum">
              <a:rPr lang="en-US" smtClean="0"/>
              <a:t>11</a:t>
            </a:fld>
            <a:endParaRPr lang="en-US"/>
          </a:p>
        </p:txBody>
      </p:sp>
    </p:spTree>
    <p:extLst>
      <p:ext uri="{BB962C8B-B14F-4D97-AF65-F5344CB8AC3E}">
        <p14:creationId xmlns:p14="http://schemas.microsoft.com/office/powerpoint/2010/main" val="1929706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AEDA75-7C82-9D4F-9E61-AE4D08101B04}" type="datetime1">
              <a:rPr lang="en-US" smtClean="0"/>
              <a:t>9/6/18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6" name="Slide Number Placeholder 5"/>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200455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A21C63-F1B4-2942-A293-9D0D96F4237D}" type="datetime1">
              <a:rPr lang="en-US" smtClean="0"/>
              <a:t>9/6/18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6" name="Slide Number Placeholder 5"/>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20204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FE80A-BCBD-0245-A872-CEE9510F5092}" type="datetime1">
              <a:rPr lang="en-US" smtClean="0"/>
              <a:t>9/6/18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6" name="Slide Number Placeholder 5"/>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645106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28434-1A72-D445-BD3C-2FDE104C8847}" type="datetime1">
              <a:rPr lang="en-US" smtClean="0"/>
              <a:t>9/6/18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6" name="Slide Number Placeholder 5"/>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829271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83131D-A5BF-C342-AFAF-D040934D4E53}" type="datetime1">
              <a:rPr lang="en-US" smtClean="0"/>
              <a:t>9/6/18</a:t>
            </a:fld>
            <a:endParaRPr lang="en-US"/>
          </a:p>
        </p:txBody>
      </p:sp>
      <p:sp>
        <p:nvSpPr>
          <p:cNvPr id="5" name="Footer Placeholder 4"/>
          <p:cNvSpPr>
            <a:spLocks noGrp="1"/>
          </p:cNvSpPr>
          <p:nvPr>
            <p:ph type="ftr" sz="quarter" idx="11"/>
          </p:nvPr>
        </p:nvSpPr>
        <p:spPr/>
        <p:txBody>
          <a:bodyPr/>
          <a:lstStyle/>
          <a:p>
            <a:r>
              <a:rPr lang="en-US" smtClean="0"/>
              <a:t>Copyright © 2018 Carolina Academic Press. All rights reserved.</a:t>
            </a:r>
            <a:endParaRPr lang="en-US"/>
          </a:p>
        </p:txBody>
      </p:sp>
      <p:sp>
        <p:nvSpPr>
          <p:cNvPr id="6" name="Slide Number Placeholder 5"/>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391315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0C877-7A7C-834D-AE65-FCCEE809BE07}" type="datetime1">
              <a:rPr lang="en-US" smtClean="0"/>
              <a:t>9/6/18</a:t>
            </a:fld>
            <a:endParaRPr lang="en-US"/>
          </a:p>
        </p:txBody>
      </p:sp>
      <p:sp>
        <p:nvSpPr>
          <p:cNvPr id="6" name="Footer Placeholder 5"/>
          <p:cNvSpPr>
            <a:spLocks noGrp="1"/>
          </p:cNvSpPr>
          <p:nvPr>
            <p:ph type="ftr" sz="quarter" idx="11"/>
          </p:nvPr>
        </p:nvSpPr>
        <p:spPr/>
        <p:txBody>
          <a:bodyPr/>
          <a:lstStyle/>
          <a:p>
            <a:r>
              <a:rPr lang="en-US" smtClean="0"/>
              <a:t>Copyright © 2018 Carolina Academic Press. All rights reserved.</a:t>
            </a:r>
            <a:endParaRPr lang="en-US"/>
          </a:p>
        </p:txBody>
      </p:sp>
      <p:sp>
        <p:nvSpPr>
          <p:cNvPr id="7" name="Slide Number Placeholder 6"/>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124310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AC84C1-1DE6-1945-AB58-04C0D3D5E55A}" type="datetime1">
              <a:rPr lang="en-US" smtClean="0"/>
              <a:t>9/6/18</a:t>
            </a:fld>
            <a:endParaRPr lang="en-US"/>
          </a:p>
        </p:txBody>
      </p:sp>
      <p:sp>
        <p:nvSpPr>
          <p:cNvPr id="8" name="Footer Placeholder 7"/>
          <p:cNvSpPr>
            <a:spLocks noGrp="1"/>
          </p:cNvSpPr>
          <p:nvPr>
            <p:ph type="ftr" sz="quarter" idx="11"/>
          </p:nvPr>
        </p:nvSpPr>
        <p:spPr/>
        <p:txBody>
          <a:bodyPr/>
          <a:lstStyle/>
          <a:p>
            <a:r>
              <a:rPr lang="en-US" smtClean="0"/>
              <a:t>Copyright © 2018 Carolina Academic Press. All rights reserved.</a:t>
            </a:r>
            <a:endParaRPr lang="en-US"/>
          </a:p>
        </p:txBody>
      </p:sp>
      <p:sp>
        <p:nvSpPr>
          <p:cNvPr id="9" name="Slide Number Placeholder 8"/>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2086463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5C6975-D450-D648-A2D0-50C8C957F214}" type="datetime1">
              <a:rPr lang="en-US" smtClean="0"/>
              <a:t>9/6/18</a:t>
            </a:fld>
            <a:endParaRPr lang="en-US"/>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
        <p:nvSpPr>
          <p:cNvPr id="5" name="Slide Number Placeholder 4"/>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92451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D0783-4D11-2145-BC21-1989D7A0F16C}" type="datetime1">
              <a:rPr lang="en-US" smtClean="0"/>
              <a:t>9/6/18</a:t>
            </a:fld>
            <a:endParaRPr lang="en-US"/>
          </a:p>
        </p:txBody>
      </p:sp>
      <p:sp>
        <p:nvSpPr>
          <p:cNvPr id="3" name="Footer Placeholder 2"/>
          <p:cNvSpPr>
            <a:spLocks noGrp="1"/>
          </p:cNvSpPr>
          <p:nvPr>
            <p:ph type="ftr" sz="quarter" idx="11"/>
          </p:nvPr>
        </p:nvSpPr>
        <p:spPr/>
        <p:txBody>
          <a:bodyPr/>
          <a:lstStyle/>
          <a:p>
            <a:r>
              <a:rPr lang="en-US" smtClean="0"/>
              <a:t>Copyright © 2018 Carolina Academic Press. All rights reserved.</a:t>
            </a:r>
            <a:endParaRPr lang="en-US"/>
          </a:p>
        </p:txBody>
      </p:sp>
      <p:sp>
        <p:nvSpPr>
          <p:cNvPr id="4" name="Slide Number Placeholder 3"/>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125751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06B1A-D3C0-5144-9096-D682FB31E6D0}" type="datetime1">
              <a:rPr lang="en-US" smtClean="0"/>
              <a:t>9/6/18</a:t>
            </a:fld>
            <a:endParaRPr lang="en-US"/>
          </a:p>
        </p:txBody>
      </p:sp>
      <p:sp>
        <p:nvSpPr>
          <p:cNvPr id="6" name="Footer Placeholder 5"/>
          <p:cNvSpPr>
            <a:spLocks noGrp="1"/>
          </p:cNvSpPr>
          <p:nvPr>
            <p:ph type="ftr" sz="quarter" idx="11"/>
          </p:nvPr>
        </p:nvSpPr>
        <p:spPr/>
        <p:txBody>
          <a:bodyPr/>
          <a:lstStyle/>
          <a:p>
            <a:r>
              <a:rPr lang="en-US" smtClean="0"/>
              <a:t>Copyright © 2018 Carolina Academic Press. All rights reserved.</a:t>
            </a:r>
            <a:endParaRPr lang="en-US"/>
          </a:p>
        </p:txBody>
      </p:sp>
      <p:sp>
        <p:nvSpPr>
          <p:cNvPr id="7" name="Slide Number Placeholder 6"/>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174255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E7C24F-2231-284F-A836-71CBE3DD983B}" type="datetime1">
              <a:rPr lang="en-US" smtClean="0"/>
              <a:t>9/6/18</a:t>
            </a:fld>
            <a:endParaRPr lang="en-US"/>
          </a:p>
        </p:txBody>
      </p:sp>
      <p:sp>
        <p:nvSpPr>
          <p:cNvPr id="6" name="Footer Placeholder 5"/>
          <p:cNvSpPr>
            <a:spLocks noGrp="1"/>
          </p:cNvSpPr>
          <p:nvPr>
            <p:ph type="ftr" sz="quarter" idx="11"/>
          </p:nvPr>
        </p:nvSpPr>
        <p:spPr/>
        <p:txBody>
          <a:bodyPr/>
          <a:lstStyle/>
          <a:p>
            <a:r>
              <a:rPr lang="en-US" smtClean="0"/>
              <a:t>Copyright © 2018 Carolina Academic Press. All rights reserved.</a:t>
            </a:r>
            <a:endParaRPr lang="en-US"/>
          </a:p>
        </p:txBody>
      </p:sp>
      <p:sp>
        <p:nvSpPr>
          <p:cNvPr id="7" name="Slide Number Placeholder 6"/>
          <p:cNvSpPr>
            <a:spLocks noGrp="1"/>
          </p:cNvSpPr>
          <p:nvPr>
            <p:ph type="sldNum" sz="quarter" idx="12"/>
          </p:nvPr>
        </p:nvSpPr>
        <p:spPr/>
        <p:txBody>
          <a:bodyPr/>
          <a:lstStyle/>
          <a:p>
            <a:fld id="{11F6DBCE-7075-4C41-BBE1-EF1435DC12E7}" type="slidenum">
              <a:rPr lang="en-US" smtClean="0"/>
              <a:t>‹#›</a:t>
            </a:fld>
            <a:endParaRPr lang="en-US"/>
          </a:p>
        </p:txBody>
      </p:sp>
    </p:spTree>
    <p:extLst>
      <p:ext uri="{BB962C8B-B14F-4D97-AF65-F5344CB8AC3E}">
        <p14:creationId xmlns:p14="http://schemas.microsoft.com/office/powerpoint/2010/main" val="19228704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38BE8-AC1E-6349-B1A8-E80184664CD8}" type="datetime1">
              <a:rPr lang="en-US" smtClean="0"/>
              <a:t>9/6/18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2018 Carolina Academic Press. All rights reserved.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6DBCE-7075-4C41-BBE1-EF1435DC12E7}" type="slidenum">
              <a:rPr lang="en-US" smtClean="0"/>
              <a:t>‹#›</a:t>
            </a:fld>
            <a:endParaRPr lang="en-US"/>
          </a:p>
        </p:txBody>
      </p:sp>
    </p:spTree>
    <p:extLst>
      <p:ext uri="{BB962C8B-B14F-4D97-AF65-F5344CB8AC3E}">
        <p14:creationId xmlns:p14="http://schemas.microsoft.com/office/powerpoint/2010/main" val="1846952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a:t>
            </a:r>
            <a:r>
              <a:rPr lang="en-US" dirty="0"/>
              <a:t>2-201(1)</a:t>
            </a:r>
            <a:br>
              <a:rPr lang="en-US" dirty="0"/>
            </a:br>
            <a:r>
              <a:rPr lang="en-US" dirty="0"/>
              <a:t>PROBLEM 3-1(1)</a:t>
            </a:r>
          </a:p>
        </p:txBody>
      </p:sp>
      <p:sp>
        <p:nvSpPr>
          <p:cNvPr id="3" name="Content Placeholder 2"/>
          <p:cNvSpPr>
            <a:spLocks noGrp="1"/>
          </p:cNvSpPr>
          <p:nvPr>
            <p:ph idx="1"/>
          </p:nvPr>
        </p:nvSpPr>
        <p:spPr/>
        <p:txBody>
          <a:bodyPr>
            <a:normAutofit lnSpcReduction="10000"/>
          </a:bodyPr>
          <a:lstStyle/>
          <a:p>
            <a:r>
              <a:rPr lang="en-US" b="1" dirty="0"/>
              <a:t>§2-201. Formal Requirements; Statute of Frauds.</a:t>
            </a:r>
          </a:p>
          <a:p>
            <a:endParaRPr lang="en-US" b="1" dirty="0"/>
          </a:p>
          <a:p>
            <a:r>
              <a:rPr lang="en-US" b="1" dirty="0"/>
              <a:t>(1) Except as otherwise provided in this section a contract for the sale of goods for the price of $500 or more is not enforceable by way of action or defense unless there is some writing sufficient to indicate that a contract for sale has been made between the parties and signed by the party against whom enforcement is sought or by his authorized agent or broker. A writing is not insufficient because it omits or incorrectly states a term agreed upon but the contract is not enforceable under this paragraph beyond the quantity of goods shown in such writing</a:t>
            </a:r>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1485274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a:t>
            </a:r>
            <a:br>
              <a:rPr lang="en-US" dirty="0" smtClean="0"/>
            </a:br>
            <a:r>
              <a:rPr lang="en-US" dirty="0" smtClean="0"/>
              <a:t>Official Comment 1</a:t>
            </a:r>
            <a:endParaRPr lang="en-US" dirty="0"/>
          </a:p>
        </p:txBody>
      </p:sp>
      <p:sp>
        <p:nvSpPr>
          <p:cNvPr id="3" name="Content Placeholder 2"/>
          <p:cNvSpPr>
            <a:spLocks noGrp="1"/>
          </p:cNvSpPr>
          <p:nvPr>
            <p:ph idx="1"/>
          </p:nvPr>
        </p:nvSpPr>
        <p:spPr/>
        <p:txBody>
          <a:bodyPr>
            <a:normAutofit/>
          </a:bodyPr>
          <a:lstStyle/>
          <a:p>
            <a:r>
              <a:rPr lang="en-US" b="0" i="0" u="none" strike="noStrike" baseline="0" dirty="0" smtClean="0"/>
              <a:t>Only three definite and invariable requirements as to the memorandum are made by this subsection.</a:t>
            </a:r>
          </a:p>
          <a:p>
            <a:r>
              <a:rPr lang="en-US" b="0" i="0" u="none" strike="noStrike" baseline="0" dirty="0" smtClean="0"/>
              <a:t>First, it must evidence a contract for the sale of goods; </a:t>
            </a:r>
          </a:p>
          <a:p>
            <a:r>
              <a:rPr lang="en-US" b="0" i="0" u="none" strike="noStrike" baseline="0" dirty="0" smtClean="0"/>
              <a:t>second, it must be “signed,” a word which includes any authentication which identifies the party to be charged; </a:t>
            </a:r>
          </a:p>
          <a:p>
            <a:r>
              <a:rPr lang="en-US" b="0" i="0" u="none" strike="noStrike" baseline="0" dirty="0" smtClean="0">
                <a:solidFill>
                  <a:srgbClr val="FF0000"/>
                </a:solidFill>
              </a:rPr>
              <a:t>and third, it must specify a quantity.</a:t>
            </a:r>
          </a:p>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1657020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The set of 399 slides is available up on adoption. If you are a professor using this book for a class, please contact Beth at </a:t>
            </a:r>
            <a:r>
              <a:rPr lang="en-US" sz="2400" u="sng" dirty="0" smtClean="0"/>
              <a:t>bhall@cap-press.com</a:t>
            </a:r>
            <a:r>
              <a:rPr lang="en-US" sz="2400" dirty="0" smtClean="0"/>
              <a:t> to request your slides.</a:t>
            </a:r>
            <a:endParaRPr lang="en-US" sz="2400"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181310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Statute of Frauds</a:t>
            </a:r>
            <a:br>
              <a:rPr lang="en-US" sz="3200" dirty="0"/>
            </a:br>
            <a:r>
              <a:rPr lang="en-US" sz="3200" dirty="0"/>
              <a:t>Section 2-201(1)</a:t>
            </a:r>
            <a:br>
              <a:rPr lang="en-US" sz="3200" dirty="0"/>
            </a:br>
            <a:r>
              <a:rPr lang="en-US" sz="3200" dirty="0"/>
              <a:t>PROBLEM 3-1(1)</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b="1" i="0" u="none" strike="noStrike" baseline="0" dirty="0" smtClean="0"/>
          </a:p>
          <a:p>
            <a:r>
              <a:rPr lang="en-US" b="1" i="0" u="none" strike="noStrike" baseline="0" dirty="0" smtClean="0"/>
              <a:t>§2-201. Formal Requirements; Statute of Frauds.</a:t>
            </a:r>
          </a:p>
          <a:p>
            <a:endParaRPr lang="en-US" b="1" i="0" u="none" strike="noStrike" baseline="0" dirty="0" smtClean="0"/>
          </a:p>
          <a:p>
            <a:r>
              <a:rPr lang="en-US" b="1" i="0" u="none" strike="noStrike" baseline="0" dirty="0" smtClean="0"/>
              <a:t>(1) Except as otherwise provided in this section </a:t>
            </a:r>
            <a:r>
              <a:rPr lang="en-US" b="1" i="0" u="none" strike="noStrike" baseline="0" dirty="0" smtClean="0">
                <a:solidFill>
                  <a:srgbClr val="FF0000"/>
                </a:solidFill>
              </a:rPr>
              <a:t>a contract for the sale of goods for the price of $500</a:t>
            </a:r>
            <a:r>
              <a:rPr lang="en-US" b="1" i="0" u="none" strike="noStrike" baseline="0" dirty="0" smtClean="0"/>
              <a:t> </a:t>
            </a:r>
            <a:r>
              <a:rPr lang="en-US" b="1" i="0" u="none" strike="noStrike" baseline="0" dirty="0" smtClean="0">
                <a:solidFill>
                  <a:srgbClr val="FF0000"/>
                </a:solidFill>
              </a:rPr>
              <a:t>or more </a:t>
            </a:r>
            <a:r>
              <a:rPr lang="en-US" b="1" i="0" u="none" strike="noStrike" baseline="0" dirty="0" smtClean="0"/>
              <a:t>is not enforceable by way of action or defense unless there is some writing sufficient to indicate that a contract for sale has been made between the parties and signed by the party against whom enforcement is sought or by his authorized agent or broker. A writing is not insufficient because it omits or incorrectly states a term agreed upon but the contract is not enforceable under this paragraph beyond the quantity of goods shown in such writing</a:t>
            </a:r>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650944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Statute of Frauds</a:t>
            </a:r>
            <a:br>
              <a:rPr lang="en-US" sz="3200" dirty="0"/>
            </a:br>
            <a:r>
              <a:rPr lang="en-US" sz="3200" dirty="0"/>
              <a:t>Section 2-201(1)</a:t>
            </a:r>
            <a:br>
              <a:rPr lang="en-US" sz="3200" dirty="0"/>
            </a:br>
            <a:r>
              <a:rPr lang="en-US" sz="3200" dirty="0"/>
              <a:t>PROBLEM 3-1(2)</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b="1" i="0" u="none" strike="noStrike" baseline="0" dirty="0" smtClean="0"/>
          </a:p>
          <a:p>
            <a:r>
              <a:rPr lang="en-US" b="1" i="0" u="none" strike="noStrike" baseline="0" dirty="0" smtClean="0"/>
              <a:t>§2-201. Formal Requirements; Statute of Frauds.</a:t>
            </a:r>
          </a:p>
          <a:p>
            <a:endParaRPr lang="en-US" b="1" i="0" u="none" strike="noStrike" baseline="0" dirty="0" smtClean="0"/>
          </a:p>
          <a:p>
            <a:r>
              <a:rPr lang="en-US" b="1" i="0" u="none" strike="noStrike" baseline="0" dirty="0" smtClean="0"/>
              <a:t>(1) Except as otherwise provided in this </a:t>
            </a:r>
            <a:r>
              <a:rPr lang="en-US" b="1" i="0" u="none" strike="noStrike" baseline="0" dirty="0" smtClean="0">
                <a:solidFill>
                  <a:srgbClr val="FF0000"/>
                </a:solidFill>
              </a:rPr>
              <a:t>section a contract for the sale of goods for the price of $500</a:t>
            </a:r>
            <a:r>
              <a:rPr lang="en-US" b="1" i="0" u="none" strike="noStrike" baseline="0" dirty="0" smtClean="0"/>
              <a:t> or more is not enforceable by way of action or defense unless there is some </a:t>
            </a:r>
            <a:r>
              <a:rPr lang="en-US" b="1" i="0" u="none" strike="noStrike" baseline="0" dirty="0" smtClean="0">
                <a:solidFill>
                  <a:schemeClr val="accent1"/>
                </a:solidFill>
              </a:rPr>
              <a:t>writing sufficient to indicate that a contract for sale has been made between the parties </a:t>
            </a:r>
            <a:r>
              <a:rPr lang="en-US" b="1" i="0" u="none" strike="noStrike" baseline="0" dirty="0" smtClean="0"/>
              <a:t>and signed by the party against whom enforcement is sought or by his authorized agent or broker. A writing is not insufficient because it omits or incorrectly states a term agreed upon but the contract is not enforceable under this paragraph beyond the quantity of goods shown in such writing</a:t>
            </a:r>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1147219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Statute of Frauds</a:t>
            </a:r>
            <a:br>
              <a:rPr lang="en-US" sz="3200" dirty="0"/>
            </a:br>
            <a:r>
              <a:rPr lang="en-US" sz="3200" dirty="0"/>
              <a:t>Section 2-201(1)</a:t>
            </a:r>
            <a:br>
              <a:rPr lang="en-US" sz="3200" dirty="0"/>
            </a:br>
            <a:r>
              <a:rPr lang="en-US" sz="3200" dirty="0"/>
              <a:t>PROBLEM 3-1(3)</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endParaRPr lang="en-US" b="1" i="0" u="none" strike="noStrike" baseline="0" dirty="0" smtClean="0"/>
          </a:p>
          <a:p>
            <a:r>
              <a:rPr lang="en-US" b="1" i="0" u="none" strike="noStrike" baseline="0" dirty="0" smtClean="0"/>
              <a:t>§2-201. Formal Requirements; Statute of Frauds.</a:t>
            </a:r>
          </a:p>
          <a:p>
            <a:endParaRPr lang="en-US" b="1" i="0" u="none" strike="noStrike" baseline="0" dirty="0" smtClean="0"/>
          </a:p>
          <a:p>
            <a:r>
              <a:rPr lang="en-US" b="1" i="0" u="none" strike="noStrike" baseline="0" dirty="0" smtClean="0"/>
              <a:t>(1) Except as otherwise provided in this </a:t>
            </a:r>
            <a:r>
              <a:rPr lang="en-US" b="1" i="0" u="none" strike="noStrike" baseline="0" dirty="0" smtClean="0">
                <a:solidFill>
                  <a:srgbClr val="FF0000"/>
                </a:solidFill>
              </a:rPr>
              <a:t>section a contract for the sale of goods for the price of $500</a:t>
            </a:r>
            <a:r>
              <a:rPr lang="en-US" b="1" i="0" u="none" strike="noStrike" baseline="0" dirty="0" smtClean="0"/>
              <a:t> or more is not enforceable by way of action or defense unless there is some </a:t>
            </a:r>
            <a:r>
              <a:rPr lang="en-US" b="1" i="0" u="none" strike="noStrike" baseline="0" dirty="0" smtClean="0">
                <a:solidFill>
                  <a:schemeClr val="accent1"/>
                </a:solidFill>
              </a:rPr>
              <a:t>writing sufficient to indicate that a contract for sale has been made between the parties </a:t>
            </a:r>
            <a:r>
              <a:rPr lang="en-US" b="1" i="0" u="none" strike="noStrike" baseline="0" dirty="0" smtClean="0"/>
              <a:t>and </a:t>
            </a:r>
            <a:r>
              <a:rPr lang="en-US" b="1" i="0" u="none" strike="noStrike" baseline="0" dirty="0" smtClean="0">
                <a:solidFill>
                  <a:srgbClr val="00B050"/>
                </a:solidFill>
              </a:rPr>
              <a:t>signed by the party against whom enforcement is sought</a:t>
            </a:r>
            <a:r>
              <a:rPr lang="en-US" b="1" i="0" u="none" strike="noStrike" baseline="0" dirty="0" smtClean="0"/>
              <a:t> or by his authorized agent or broker. A writing is </a:t>
            </a:r>
            <a:r>
              <a:rPr lang="en-US" b="1" i="0" u="none" strike="noStrike" baseline="0" dirty="0" smtClean="0">
                <a:solidFill>
                  <a:srgbClr val="00B050"/>
                </a:solidFill>
              </a:rPr>
              <a:t>not insufficient because it omits or incorrectly states a term agreed </a:t>
            </a:r>
            <a:r>
              <a:rPr lang="en-US" b="1" i="0" u="none" strike="noStrike" baseline="0" dirty="0" smtClean="0"/>
              <a:t>upon but the contract is not enforceable under this paragraph beyond the quantity of goods shown in such writing</a:t>
            </a:r>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1212340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Section 2-201</a:t>
            </a:r>
            <a:br>
              <a:rPr lang="en-US" sz="3200" dirty="0"/>
            </a:br>
            <a:r>
              <a:rPr lang="en-US" sz="3200" dirty="0"/>
              <a:t>Official Comment</a:t>
            </a:r>
            <a:br>
              <a:rPr lang="en-US" sz="3200" dirty="0"/>
            </a:br>
            <a:r>
              <a:rPr lang="en-US" sz="3200" dirty="0"/>
              <a:t>PROBLEM 3-1(3)</a:t>
            </a:r>
            <a:endParaRPr lang="en-US" sz="3200" dirty="0"/>
          </a:p>
        </p:txBody>
      </p:sp>
      <p:sp>
        <p:nvSpPr>
          <p:cNvPr id="3" name="Content Placeholder 2"/>
          <p:cNvSpPr>
            <a:spLocks noGrp="1"/>
          </p:cNvSpPr>
          <p:nvPr>
            <p:ph idx="1"/>
          </p:nvPr>
        </p:nvSpPr>
        <p:spPr/>
        <p:txBody>
          <a:bodyPr>
            <a:normAutofit lnSpcReduction="10000"/>
          </a:bodyPr>
          <a:lstStyle/>
          <a:p>
            <a:r>
              <a:rPr lang="en-US" b="0" i="0" u="none" strike="noStrike" baseline="0" dirty="0" smtClean="0"/>
              <a:t>1.  </a:t>
            </a:r>
            <a:r>
              <a:rPr lang="en-US" b="0" i="0" u="none" strike="noStrike" baseline="0" dirty="0" smtClean="0">
                <a:solidFill>
                  <a:srgbClr val="FF0000"/>
                </a:solidFill>
              </a:rPr>
              <a:t>The required writing need not contain all the material terms of the contract and such material terms as are stated need not be precisely stated. </a:t>
            </a:r>
            <a:r>
              <a:rPr lang="en-US" b="0" i="0" u="sng" strike="noStrike" baseline="0" dirty="0" smtClean="0"/>
              <a:t>All that is required is that the writing afford a basis for believing that the offered oral evidence rests on a real transaction</a:t>
            </a:r>
            <a:r>
              <a:rPr lang="en-US" b="0" i="0" u="none" strike="noStrike" baseline="0" dirty="0" smtClean="0"/>
              <a:t>. </a:t>
            </a:r>
            <a:r>
              <a:rPr lang="en-US" b="0" i="0" u="none" strike="noStrike" baseline="0" dirty="0" smtClean="0">
                <a:solidFill>
                  <a:srgbClr val="FF0000"/>
                </a:solidFill>
              </a:rPr>
              <a:t>It may be written in lead pencil on a scratch pad. It need not indicate which party is the buyer and which the seller. The only term which must appear is the quantity term </a:t>
            </a:r>
            <a:r>
              <a:rPr lang="en-US" b="0" i="0" u="none" strike="noStrike" baseline="0" dirty="0" smtClean="0"/>
              <a:t>which need not be accurately stated but recovery is limited to the amount stated. The price, time and place of payment or delivery, the general quality of the goods, or any particular warranties may all be omitted.</a:t>
            </a:r>
          </a:p>
          <a:p>
            <a:r>
              <a:rPr lang="en-US" b="0" i="0" u="none" strike="noStrike" baseline="0" dirty="0" smtClean="0"/>
              <a:t> 6. </a:t>
            </a:r>
            <a:r>
              <a:rPr lang="en-US" b="0" i="0" u="none" strike="noStrike" baseline="0" dirty="0" smtClean="0">
                <a:solidFill>
                  <a:srgbClr val="FF0000"/>
                </a:solidFill>
              </a:rPr>
              <a:t>It is not necessary that the writing be delivered to anybody. …</a:t>
            </a:r>
          </a:p>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479049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Section 2-201</a:t>
            </a:r>
            <a:br>
              <a:rPr lang="en-US" sz="3200" dirty="0"/>
            </a:br>
            <a:r>
              <a:rPr lang="en-US" sz="3200" dirty="0"/>
              <a:t>Official Comment</a:t>
            </a:r>
            <a:br>
              <a:rPr lang="en-US" sz="3200" dirty="0"/>
            </a:br>
            <a:r>
              <a:rPr lang="en-US" sz="3200" dirty="0"/>
              <a:t>PROBLEM 3-1(4)</a:t>
            </a:r>
            <a:endParaRPr lang="en-US" sz="3200" dirty="0"/>
          </a:p>
        </p:txBody>
      </p:sp>
      <p:sp>
        <p:nvSpPr>
          <p:cNvPr id="3" name="Content Placeholder 2"/>
          <p:cNvSpPr>
            <a:spLocks noGrp="1"/>
          </p:cNvSpPr>
          <p:nvPr>
            <p:ph idx="1"/>
          </p:nvPr>
        </p:nvSpPr>
        <p:spPr/>
        <p:txBody>
          <a:bodyPr>
            <a:normAutofit lnSpcReduction="10000"/>
          </a:bodyPr>
          <a:lstStyle/>
          <a:p>
            <a:r>
              <a:rPr lang="en-US" b="0" i="0" u="none" strike="noStrike" baseline="0" dirty="0" smtClean="0"/>
              <a:t>1.  The required writing need not contain all the material terms of the contract and such material terms as are stated need not be precisely stated. </a:t>
            </a:r>
            <a:r>
              <a:rPr lang="en-US" b="0" i="0" u="sng" strike="noStrike" baseline="0" dirty="0" smtClean="0"/>
              <a:t>All that is required is that the writing afford a basis for believing that the offered oral evidence rests on a real transaction. </a:t>
            </a:r>
            <a:r>
              <a:rPr lang="en-US" b="0" i="0" u="none" strike="noStrike" baseline="0" dirty="0" smtClean="0"/>
              <a:t>It may be written in lead pencil on a scratch pad. It need not indicate which party is the buyer and which the seller. The only term which must appear is the quantity term which need not be accurately stated but recovery is limited to the amount stated. The price, time and place of payment or delivery, the general quality of the goods, or any particular warranties may all be omitted. </a:t>
            </a:r>
          </a:p>
          <a:p>
            <a:r>
              <a:rPr lang="en-US" b="0" i="0" u="none" strike="noStrike" baseline="0" dirty="0" smtClean="0"/>
              <a:t>6. It is not necessary that the writing be delivered to anybody. </a:t>
            </a:r>
          </a:p>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476485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a:t>
            </a:r>
            <a:br>
              <a:rPr lang="en-US" dirty="0" smtClean="0"/>
            </a:br>
            <a:r>
              <a:rPr lang="en-US" dirty="0" smtClean="0"/>
              <a:t>Official Comment 1</a:t>
            </a:r>
            <a:endParaRPr lang="en-US" dirty="0"/>
          </a:p>
        </p:txBody>
      </p:sp>
      <p:sp>
        <p:nvSpPr>
          <p:cNvPr id="3" name="Content Placeholder 2"/>
          <p:cNvSpPr>
            <a:spLocks noGrp="1"/>
          </p:cNvSpPr>
          <p:nvPr>
            <p:ph idx="1"/>
          </p:nvPr>
        </p:nvSpPr>
        <p:spPr/>
        <p:txBody>
          <a:bodyPr>
            <a:normAutofit/>
          </a:bodyPr>
          <a:lstStyle/>
          <a:p>
            <a:r>
              <a:rPr lang="en-US" b="0" i="0" u="none" strike="noStrike" baseline="0" dirty="0" smtClean="0"/>
              <a:t>Only three definite and invariable requirements as to the memorandum are made by this subsection.</a:t>
            </a:r>
          </a:p>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318841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a:t>
            </a:r>
            <a:br>
              <a:rPr lang="en-US" dirty="0" smtClean="0"/>
            </a:br>
            <a:r>
              <a:rPr lang="en-US" dirty="0" smtClean="0"/>
              <a:t>Official Comment 1</a:t>
            </a:r>
            <a:endParaRPr lang="en-US" dirty="0"/>
          </a:p>
        </p:txBody>
      </p:sp>
      <p:sp>
        <p:nvSpPr>
          <p:cNvPr id="3" name="Content Placeholder 2"/>
          <p:cNvSpPr>
            <a:spLocks noGrp="1"/>
          </p:cNvSpPr>
          <p:nvPr>
            <p:ph idx="1"/>
          </p:nvPr>
        </p:nvSpPr>
        <p:spPr/>
        <p:txBody>
          <a:bodyPr>
            <a:normAutofit/>
          </a:bodyPr>
          <a:lstStyle/>
          <a:p>
            <a:r>
              <a:rPr lang="en-US" b="0" i="0" u="none" strike="noStrike" baseline="0" dirty="0" smtClean="0"/>
              <a:t>Only three definite and invariable requirements as to the memorandum are made by this subsection.</a:t>
            </a:r>
          </a:p>
          <a:p>
            <a:r>
              <a:rPr lang="en-US" b="0" i="0" u="none" strike="noStrike" baseline="0" dirty="0" smtClean="0">
                <a:solidFill>
                  <a:srgbClr val="FF0000"/>
                </a:solidFill>
              </a:rPr>
              <a:t>First, it must evidence a contract for the sale of goods; </a:t>
            </a:r>
          </a:p>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801693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REVIEW</a:t>
            </a:r>
            <a:br>
              <a:rPr lang="en-US" dirty="0" smtClean="0"/>
            </a:br>
            <a:r>
              <a:rPr lang="en-US" dirty="0" smtClean="0"/>
              <a:t>Official Comment 1</a:t>
            </a:r>
            <a:endParaRPr lang="en-US" dirty="0"/>
          </a:p>
        </p:txBody>
      </p:sp>
      <p:sp>
        <p:nvSpPr>
          <p:cNvPr id="3" name="Content Placeholder 2"/>
          <p:cNvSpPr>
            <a:spLocks noGrp="1"/>
          </p:cNvSpPr>
          <p:nvPr>
            <p:ph idx="1"/>
          </p:nvPr>
        </p:nvSpPr>
        <p:spPr/>
        <p:txBody>
          <a:bodyPr>
            <a:normAutofit/>
          </a:bodyPr>
          <a:lstStyle/>
          <a:p>
            <a:r>
              <a:rPr lang="en-US" b="0" i="0" u="none" strike="noStrike" baseline="0" dirty="0" smtClean="0"/>
              <a:t>Only three definite and invariable requirements as to the memorandum are made by this subsection.</a:t>
            </a:r>
          </a:p>
          <a:p>
            <a:r>
              <a:rPr lang="en-US" b="0" i="0" u="none" strike="noStrike" baseline="0" dirty="0" smtClean="0"/>
              <a:t>First, it must evidence a contract for the sale of goods; </a:t>
            </a:r>
          </a:p>
          <a:p>
            <a:r>
              <a:rPr lang="en-US" b="0" i="0" u="none" strike="noStrike" baseline="0" dirty="0" smtClean="0">
                <a:solidFill>
                  <a:srgbClr val="FF0000"/>
                </a:solidFill>
              </a:rPr>
              <a:t>second, it must be “signed,” a word which includes any authentication which identifies the party to be charged</a:t>
            </a:r>
            <a:r>
              <a:rPr lang="en-US" b="0" i="0" u="none" strike="noStrike" baseline="0" dirty="0" smtClean="0"/>
              <a:t>; </a:t>
            </a:r>
          </a:p>
          <a:p>
            <a:endParaRPr lang="en-US" dirty="0"/>
          </a:p>
        </p:txBody>
      </p:sp>
      <p:sp>
        <p:nvSpPr>
          <p:cNvPr id="4" name="Footer Placeholder 3"/>
          <p:cNvSpPr>
            <a:spLocks noGrp="1"/>
          </p:cNvSpPr>
          <p:nvPr>
            <p:ph type="ftr" sz="quarter" idx="11"/>
          </p:nvPr>
        </p:nvSpPr>
        <p:spPr/>
        <p:txBody>
          <a:bodyPr/>
          <a:lstStyle/>
          <a:p>
            <a:r>
              <a:rPr lang="en-US" smtClean="0"/>
              <a:t>Copyright © 2018 Carolina Academic Press. All rights reserved.</a:t>
            </a:r>
            <a:endParaRPr lang="en-US"/>
          </a:p>
        </p:txBody>
      </p:sp>
    </p:spTree>
    <p:extLst>
      <p:ext uri="{BB962C8B-B14F-4D97-AF65-F5344CB8AC3E}">
        <p14:creationId xmlns:p14="http://schemas.microsoft.com/office/powerpoint/2010/main" val="755749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1077</Words>
  <Application>Microsoft Macintosh PowerPoint</Application>
  <PresentationFormat>Widescreen</PresentationFormat>
  <Paragraphs>52</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Section 2-201(1) PROBLEM 3-1(1)</vt:lpstr>
      <vt:lpstr>Statute of Frauds Section 2-201(1) PROBLEM 3-1(1)</vt:lpstr>
      <vt:lpstr>Statute of Frauds Section 2-201(1) PROBLEM 3-1(2)</vt:lpstr>
      <vt:lpstr>Statute of Frauds Section 2-201(1) PROBLEM 3-1(3)</vt:lpstr>
      <vt:lpstr>Section 2-201 Official Comment PROBLEM 3-1(3)</vt:lpstr>
      <vt:lpstr>Section 2-201 Official Comment PROBLEM 3-1(4)</vt:lpstr>
      <vt:lpstr>REVIEW Official Comment 1</vt:lpstr>
      <vt:lpstr>REVIEW Official Comment 1</vt:lpstr>
      <vt:lpstr>REVIEW Official Comment 1</vt:lpstr>
      <vt:lpstr>REVIEW Official Comment 1</vt:lpstr>
      <vt:lpstr>The set of 399 slides is available up on adoption. If you are a professor using this book for a class, please contact Beth at bhall@cap-press.com to request your slides.</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2-201(1) PROBLEM 3-1(1)</dc:title>
  <dc:creator>Microsoft Office User</dc:creator>
  <cp:lastModifiedBy>Microsoft Office User</cp:lastModifiedBy>
  <cp:revision>1</cp:revision>
  <dcterms:created xsi:type="dcterms:W3CDTF">2018-09-06T15:15:53Z</dcterms:created>
  <dcterms:modified xsi:type="dcterms:W3CDTF">2018-09-06T15:21:20Z</dcterms:modified>
</cp:coreProperties>
</file>