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5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FF8FD-51B6-E54C-B8FA-4E818A4E4FF4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10DE4-A288-8B4D-AD56-861E739B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0DE4-A288-8B4D-AD56-861E739B78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CC57BB-02F2-B64E-BF76-FB70B5DCB292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46CC3-E5E0-7740-823B-504F96091734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879C5-29DB-A944-8BDF-47A47F7125EC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2CBA23-CECB-F549-BA6F-EF7384D42DEC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8EE3-C2CE-5B45-9F68-0EB0CB71CBF7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16EE-5E15-804C-8636-FC485D21B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FB11A-2AB8-924C-B726-814ED7E5813E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0340-8A77-5649-9262-13C1B362B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7DEE-FCA9-CC4C-B77B-D6F237A378D8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5D87-AEC5-C449-93AA-9BD0EC169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97F2-D162-1247-9A9F-0B2C7F56EEA2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FCAE-98EA-F745-A412-26E467F2C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0E54-5B7C-7B46-B066-CA749079F4B8}" type="datetime1">
              <a:rPr lang="en-US" smtClean="0"/>
              <a:t>8/10/18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1BC4-C13E-6A46-AF76-7FAA2FB2F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700F-D2E5-FC40-B55A-BCAC3CDE81B1}" type="datetime1">
              <a:rPr lang="en-US" smtClean="0"/>
              <a:t>8/10/18</a:t>
            </a:fld>
            <a:endParaRPr lang="en-US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0104-F352-E44B-9D73-B76900C1D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7A35-2E63-7545-BB5C-7D9CFCDF7962}" type="datetime1">
              <a:rPr lang="en-US" smtClean="0"/>
              <a:t>8/10/18</a:t>
            </a:fld>
            <a:endParaRPr lang="en-US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7E3D-44CC-6C40-A26B-8B3D437C0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3436E-09D9-9F45-A7D2-B5D390961C70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163D-1B46-774F-8E6D-D1F03A1B8074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2685-B8B6-3C41-9284-B93189FD7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9888-BFBA-ED44-9BBA-0DD3565C4630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6529F-9784-E644-95FB-02B2887FD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222D2-18DA-DB4C-AB2A-0668E9B03C41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93C3E-C33A-FF4F-B379-A561ADBEF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9F33-CB9B-474D-853E-F54BD607D10C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0FDAE-BE76-4D46-A1FF-C57794D5B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77D7-D801-604C-A9D1-32A6779FC590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A4C58-AADB-C741-8EA3-4D4C813B2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35B2A-6469-C147-8035-BE00E72A7A10}" type="datetime1">
              <a:rPr lang="en-US" smtClean="0"/>
              <a:t>8/10/18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6FD7-225E-714E-8D55-37D02E79B0D2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8E173-4566-A54D-819E-581F05B3339F}" type="datetime1">
              <a:rPr lang="en-US" smtClean="0"/>
              <a:t>8/10/18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D7E4-634A-9F4F-92F1-771253F28E79}" type="datetime1">
              <a:rPr lang="en-US" smtClean="0"/>
              <a:t>8/10/18</a:t>
            </a:fld>
            <a:endParaRPr lang="en-US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DDD7B-C219-DC4E-85F0-54BC5BE0392C}" type="datetime1">
              <a:rPr lang="en-US" smtClean="0"/>
              <a:t>8/10/18</a:t>
            </a:fld>
            <a:endParaRPr lang="en-US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406B0-D3F7-0840-8A0D-BB40F9B707AA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3274D-F220-9C4C-B5B3-025800D79809}" type="datetime1">
              <a:rPr lang="en-US" smtClean="0"/>
              <a:t>8/10/18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421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-111" charset="0"/>
                <a:ea typeface="+mn-ea"/>
              </a:defRPr>
            </a:lvl1pPr>
          </a:lstStyle>
          <a:p>
            <a:fld id="{38EB9617-FD07-E144-B58F-A87C6F4A0F1E}" type="datetime1">
              <a:rPr lang="en-US" smtClean="0"/>
              <a:t>8/10/18</a:t>
            </a:fld>
            <a:endParaRPr lang="en-US"/>
          </a:p>
        </p:txBody>
      </p:sp>
      <p:sp>
        <p:nvSpPr>
          <p:cNvPr id="9421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4400" y="6245225"/>
            <a:ext cx="5283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  <p:sp>
        <p:nvSpPr>
          <p:cNvPr id="9421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fld id="{E23FB20E-3A04-D845-A2B5-3D4E3322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7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421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-111" charset="0"/>
                <a:ea typeface="+mn-ea"/>
              </a:defRPr>
            </a:lvl1pPr>
          </a:lstStyle>
          <a:p>
            <a:pPr>
              <a:defRPr/>
            </a:pPr>
            <a:fld id="{0F765345-AFE4-F942-960E-D3252D45B99D}" type="datetime1">
              <a:rPr lang="en-US" smtClean="0"/>
              <a:t>8/10/18</a:t>
            </a:fld>
            <a:endParaRPr lang="en-US"/>
          </a:p>
        </p:txBody>
      </p:sp>
      <p:sp>
        <p:nvSpPr>
          <p:cNvPr id="9421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4400" y="6245225"/>
            <a:ext cx="5283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 smtClean="0"/>
              <a:t>Copyright © 2018 Carolina Academic Press. All rights reserved.</a:t>
            </a:r>
            <a:endParaRPr lang="en-US" altLang="en-US"/>
          </a:p>
        </p:txBody>
      </p:sp>
      <p:sp>
        <p:nvSpPr>
          <p:cNvPr id="9421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3D538BA-C443-1A44-AE83-F956C4AE5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7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is Forensic Evidence?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Evidence resulting from the use of science or technology in the investigation and establishment of issues to be proven in a court of law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Dictionary: relating to argument in court.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Generally, the evidence requires an “expert” to explain it to the jury.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637" y="3409544"/>
            <a:ext cx="10336179" cy="1882302"/>
          </a:xfrm>
        </p:spPr>
        <p:txBody>
          <a:bodyPr/>
          <a:lstStyle/>
          <a:p>
            <a:r>
              <a:rPr lang="en-US" dirty="0"/>
              <a:t>The full set of </a:t>
            </a:r>
            <a:r>
              <a:rPr lang="en-US" dirty="0" smtClean="0"/>
              <a:t>358 </a:t>
            </a:r>
            <a:r>
              <a:rPr lang="en-US" dirty="0"/>
              <a:t>slides is available upon adoption. If you are a professor using this book for a class, please contact Beth at </a:t>
            </a:r>
            <a:r>
              <a:rPr lang="en-US" dirty="0" err="1"/>
              <a:t>bhall@cap-press.com</a:t>
            </a:r>
            <a:r>
              <a:rPr lang="en-US" dirty="0"/>
              <a:t> to request your </a:t>
            </a:r>
            <a:r>
              <a:rPr lang="en-US" dirty="0" smtClean="0"/>
              <a:t>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is an Ultimate Issue?</a:t>
            </a:r>
          </a:p>
        </p:txBody>
      </p:sp>
      <p:sp>
        <p:nvSpPr>
          <p:cNvPr id="5017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Issues which a jury must decide to determine guilt or innocence.</a:t>
            </a:r>
          </a:p>
          <a:p>
            <a:r>
              <a:rPr lang="en-US" altLang="en-US">
                <a:ea typeface="ＭＳ Ｐゴシック" charset="-128"/>
              </a:rPr>
              <a:t>Examples:</a:t>
            </a:r>
          </a:p>
          <a:p>
            <a:r>
              <a:rPr lang="en-US" altLang="en-US">
                <a:ea typeface="ＭＳ Ｐゴシック" charset="-128"/>
              </a:rPr>
              <a:t>Who was the perpetrator?</a:t>
            </a:r>
          </a:p>
          <a:p>
            <a:r>
              <a:rPr lang="en-US" altLang="en-US">
                <a:ea typeface="ＭＳ Ｐゴシック" charset="-128"/>
              </a:rPr>
              <a:t>What happened at the crime scene?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Examples of forensic evidence used to identify perpetrator</a:t>
            </a:r>
          </a:p>
        </p:txBody>
      </p:sp>
      <p:sp>
        <p:nvSpPr>
          <p:cNvPr id="5120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DNA in sperm kit matches defendant accused of rape.</a:t>
            </a:r>
          </a:p>
          <a:p>
            <a:r>
              <a:rPr lang="en-US" altLang="en-US">
                <a:ea typeface="ＭＳ Ｐゴシック" charset="-128"/>
              </a:rPr>
              <a:t>Fingerprint on weapon matches defendant’s.</a:t>
            </a:r>
          </a:p>
          <a:p>
            <a:r>
              <a:rPr lang="en-US" altLang="en-US">
                <a:ea typeface="ＭＳ Ｐゴシック" charset="-128"/>
              </a:rPr>
              <a:t>Shoeprint at crime scene matches defendant’s.</a:t>
            </a:r>
          </a:p>
          <a:p>
            <a:r>
              <a:rPr lang="en-US" altLang="en-US">
                <a:ea typeface="ＭＳ Ｐゴシック" charset="-128"/>
              </a:rPr>
              <a:t>Hair at crime scene matches defendant.</a:t>
            </a:r>
          </a:p>
          <a:p>
            <a:endParaRPr lang="en-US" altLang="en-US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Value of forensic evidence for proving identity</a:t>
            </a:r>
          </a:p>
        </p:txBody>
      </p:sp>
      <p:sp>
        <p:nvSpPr>
          <p:cNvPr id="5222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Does defendant have a defense?</a:t>
            </a:r>
          </a:p>
          <a:p>
            <a:pPr lvl="1"/>
            <a:r>
              <a:rPr lang="en-US" altLang="en-US"/>
              <a:t>I was present but it was self defense.</a:t>
            </a:r>
          </a:p>
          <a:p>
            <a:pPr lvl="1"/>
            <a:r>
              <a:rPr lang="en-US" altLang="en-US"/>
              <a:t>My fingerprint was on the weapon but placed before the date of the crime.</a:t>
            </a:r>
          </a:p>
          <a:p>
            <a:pPr lvl="1"/>
            <a:r>
              <a:rPr lang="en-US" altLang="en-US"/>
              <a:t>My shoeprint is the same as thousands of other people.</a:t>
            </a:r>
          </a:p>
          <a:p>
            <a:pPr lvl="1"/>
            <a:r>
              <a:rPr lang="en-US" altLang="en-US"/>
              <a:t>My hair type is the same as thousands of other people.</a:t>
            </a:r>
          </a:p>
          <a:p>
            <a:pPr lvl="1">
              <a:buFont typeface="Wingdings" charset="2"/>
              <a:buNone/>
            </a:pP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Forensic Evidence used to prove what happened</a:t>
            </a:r>
          </a:p>
        </p:txBody>
      </p:sp>
      <p:sp>
        <p:nvSpPr>
          <p:cNvPr id="5325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Blood spatter shows the angle of impact of a weapon</a:t>
            </a:r>
          </a:p>
          <a:p>
            <a:r>
              <a:rPr lang="en-US" altLang="en-US">
                <a:ea typeface="ＭＳ Ｐゴシック" charset="-128"/>
              </a:rPr>
              <a:t>Item belonging to the defendant shows that either defendant was there or it was planted.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Individual v. Class Characteristics</a:t>
            </a:r>
          </a:p>
        </p:txBody>
      </p:sp>
      <p:sp>
        <p:nvSpPr>
          <p:cNvPr id="5427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Individual characteristics conclusively identify a suspect.</a:t>
            </a:r>
          </a:p>
          <a:p>
            <a:pPr marL="866775" lvl="2" indent="-469900"/>
            <a:r>
              <a:rPr lang="en-US" altLang="en-US"/>
              <a:t>So far, this applies only to DNA and fingerprints.</a:t>
            </a:r>
          </a:p>
          <a:p>
            <a:r>
              <a:rPr lang="en-US" altLang="en-US">
                <a:ea typeface="ＭＳ Ｐゴシック" charset="-128"/>
              </a:rPr>
              <a:t>Class characteristics are shared by others in the “class.” The question, therefore, is how many people are in the class.</a:t>
            </a:r>
          </a:p>
          <a:p>
            <a:pPr lvl="1"/>
            <a:r>
              <a:rPr lang="en-US" altLang="en-US"/>
              <a:t>They “include” or “exclude” a suspect.</a:t>
            </a:r>
          </a:p>
          <a:p>
            <a:pPr marL="866775" lvl="2" indent="-469900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4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Types of forensic opinions about identity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6233" y="164883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Evidence excludes defendant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Dileto</a:t>
            </a:r>
            <a:r>
              <a:rPr lang="en-US" altLang="en-US" dirty="0"/>
              <a:t> was Type A vs. type O blood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Evidence is consistent with defendant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Grant type O; blood trail type 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Evidence identifies defendant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person who made the latent fingerprint was Edward Grant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Chance of a random match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Chance DNA is someone’s other than Grant is 1 in 300 million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Forensic Evidence and the Expert Witness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Purpose of “expert” witness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To “teach” the finder of fact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To review/conduct experiments on evidentiary data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To offer an “opinion” based on data in evidence and/or hypothetical facts.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Court Rules Govern Forensic Experts</a:t>
            </a:r>
          </a:p>
        </p:txBody>
      </p:sp>
      <p:sp>
        <p:nvSpPr>
          <p:cNvPr id="5734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Federal Rule of Evidence 702 (similar state court rules) requires an expert be:</a:t>
            </a:r>
          </a:p>
          <a:p>
            <a:pPr lvl="1"/>
            <a:r>
              <a:rPr lang="en-US" altLang="en-US"/>
              <a:t>Qualified by specialized knowledge</a:t>
            </a:r>
          </a:p>
          <a:p>
            <a:pPr lvl="1"/>
            <a:r>
              <a:rPr lang="en-US" altLang="en-US"/>
              <a:t>Base testimony on sufficient facts or data</a:t>
            </a:r>
          </a:p>
          <a:p>
            <a:pPr lvl="1"/>
            <a:r>
              <a:rPr lang="en-US" altLang="en-US"/>
              <a:t>Apply scientifically reliable principles to the facts or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2018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77157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Lissitzyn_Vallen Forensic Evid. 2e PPTs updated</Template>
  <TotalTime>8</TotalTime>
  <Words>562</Words>
  <Application>Microsoft Macintosh PowerPoint</Application>
  <PresentationFormat>Widescreen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Wingdings</vt:lpstr>
      <vt:lpstr>1_Profile</vt:lpstr>
      <vt:lpstr>Profile</vt:lpstr>
      <vt:lpstr>What is Forensic Evidence?</vt:lpstr>
      <vt:lpstr>What is an Ultimate Issue?</vt:lpstr>
      <vt:lpstr>Examples of forensic evidence used to identify perpetrator</vt:lpstr>
      <vt:lpstr>Value of forensic evidence for proving identity</vt:lpstr>
      <vt:lpstr>Forensic Evidence used to prove what happened</vt:lpstr>
      <vt:lpstr>Individual v. Class Characteristics</vt:lpstr>
      <vt:lpstr>Types of forensic opinions about identity</vt:lpstr>
      <vt:lpstr>Forensic Evidence and the Expert Witness</vt:lpstr>
      <vt:lpstr>Court Rules Govern Forensic Experts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Forensic Evidence?</dc:title>
  <dc:creator>Microsoft Office User</dc:creator>
  <cp:lastModifiedBy>Microsoft Office User</cp:lastModifiedBy>
  <cp:revision>1</cp:revision>
  <dcterms:created xsi:type="dcterms:W3CDTF">2018-08-10T20:52:12Z</dcterms:created>
  <dcterms:modified xsi:type="dcterms:W3CDTF">2018-08-10T21:00:54Z</dcterms:modified>
</cp:coreProperties>
</file>