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8"/>
  </p:notesMasterIdLst>
  <p:sldIdLst>
    <p:sldId id="381" r:id="rId2"/>
    <p:sldId id="408" r:id="rId3"/>
    <p:sldId id="369" r:id="rId4"/>
    <p:sldId id="370" r:id="rId5"/>
    <p:sldId id="371" r:id="rId6"/>
    <p:sldId id="409" r:id="rId7"/>
    <p:sldId id="373" r:id="rId8"/>
    <p:sldId id="374" r:id="rId9"/>
    <p:sldId id="410" r:id="rId10"/>
    <p:sldId id="375" r:id="rId11"/>
    <p:sldId id="286" r:id="rId12"/>
    <p:sldId id="411" r:id="rId13"/>
    <p:sldId id="289" r:id="rId14"/>
    <p:sldId id="377" r:id="rId15"/>
    <p:sldId id="376" r:id="rId16"/>
    <p:sldId id="265" r:id="rId17"/>
    <p:sldId id="264" r:id="rId18"/>
    <p:sldId id="262" r:id="rId19"/>
    <p:sldId id="263" r:id="rId20"/>
    <p:sldId id="412" r:id="rId21"/>
    <p:sldId id="413" r:id="rId22"/>
    <p:sldId id="292" r:id="rId23"/>
    <p:sldId id="293" r:id="rId24"/>
    <p:sldId id="414" r:id="rId25"/>
    <p:sldId id="415" r:id="rId26"/>
    <p:sldId id="416" r:id="rId27"/>
  </p:sldIdLst>
  <p:sldSz cx="9144000" cy="6858000" type="screen4x3"/>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0202"/>
    <a:srgbClr val="EBDB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5137" autoAdjust="0"/>
  </p:normalViewPr>
  <p:slideViewPr>
    <p:cSldViewPr snapToGrid="0" snapToObjects="1">
      <p:cViewPr varScale="1">
        <p:scale>
          <a:sx n="121" d="100"/>
          <a:sy n="121" d="100"/>
        </p:scale>
        <p:origin x="190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C78DBB-9A69-E244-9BE9-9F46F9E9853C}" type="datetimeFigureOut">
              <a:rPr lang="en-US" smtClean="0"/>
              <a:t>7/10/24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D0576A-83DC-9243-A8D4-9B43CA01847E}" type="slidenum">
              <a:rPr lang="en-US" smtClean="0"/>
              <a:t>‹#›</a:t>
            </a:fld>
            <a:endParaRPr lang="en-US"/>
          </a:p>
        </p:txBody>
      </p:sp>
    </p:spTree>
    <p:extLst>
      <p:ext uri="{BB962C8B-B14F-4D97-AF65-F5344CB8AC3E}">
        <p14:creationId xmlns:p14="http://schemas.microsoft.com/office/powerpoint/2010/main" val="1074775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AA9B-00EC-7C46-BA14-846F51EA81F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A59ACF2-99F0-6247-9893-412BA10947F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0E75079-AD52-3047-97B7-549CC0C66CB4}"/>
              </a:ext>
            </a:extLst>
          </p:cNvPr>
          <p:cNvSpPr>
            <a:spLocks noGrp="1"/>
          </p:cNvSpPr>
          <p:nvPr>
            <p:ph type="dt" sz="half" idx="10"/>
          </p:nvPr>
        </p:nvSpPr>
        <p:spPr/>
        <p:txBody>
          <a:bodyPr/>
          <a:lstStyle/>
          <a:p>
            <a:fld id="{105EA545-4F4C-964D-8F1E-45A0E3BFBC97}" type="datetime1">
              <a:rPr lang="en-US" smtClean="0"/>
              <a:t>7/10/24</a:t>
            </a:fld>
            <a:endParaRPr lang="en-US"/>
          </a:p>
        </p:txBody>
      </p:sp>
      <p:sp>
        <p:nvSpPr>
          <p:cNvPr id="5" name="Footer Placeholder 4">
            <a:extLst>
              <a:ext uri="{FF2B5EF4-FFF2-40B4-BE49-F238E27FC236}">
                <a16:creationId xmlns:a16="http://schemas.microsoft.com/office/drawing/2014/main" id="{A8186BF1-6DDE-2A44-95F4-2B69CB69D16C}"/>
              </a:ext>
            </a:extLst>
          </p:cNvPr>
          <p:cNvSpPr>
            <a:spLocks noGrp="1"/>
          </p:cNvSpPr>
          <p:nvPr>
            <p:ph type="ftr" sz="quarter" idx="11"/>
          </p:nvPr>
        </p:nvSpPr>
        <p:spPr/>
        <p:txBody>
          <a:bodyPr/>
          <a:lstStyle/>
          <a:p>
            <a:r>
              <a:rPr lang="en-US"/>
              <a:t>Copyright © 2024 Carolina Academic Press, LLC. All rights reserved.</a:t>
            </a:r>
          </a:p>
        </p:txBody>
      </p:sp>
      <p:sp>
        <p:nvSpPr>
          <p:cNvPr id="6" name="Slide Number Placeholder 5">
            <a:extLst>
              <a:ext uri="{FF2B5EF4-FFF2-40B4-BE49-F238E27FC236}">
                <a16:creationId xmlns:a16="http://schemas.microsoft.com/office/drawing/2014/main" id="{E848D3C0-BE61-1642-B37F-C8C1226D9B2E}"/>
              </a:ext>
            </a:extLst>
          </p:cNvPr>
          <p:cNvSpPr>
            <a:spLocks noGrp="1"/>
          </p:cNvSpPr>
          <p:nvPr>
            <p:ph type="sldNum" sz="quarter" idx="12"/>
          </p:nvPr>
        </p:nvSpPr>
        <p:spPr/>
        <p:txBody>
          <a:bodyPr/>
          <a:lstStyle/>
          <a:p>
            <a:fld id="{86BF0C5D-FA17-E34C-AF72-A37D148748AA}" type="slidenum">
              <a:rPr lang="en-US" smtClean="0"/>
              <a:t>‹#›</a:t>
            </a:fld>
            <a:endParaRPr lang="en-US"/>
          </a:p>
        </p:txBody>
      </p:sp>
    </p:spTree>
    <p:extLst>
      <p:ext uri="{BB962C8B-B14F-4D97-AF65-F5344CB8AC3E}">
        <p14:creationId xmlns:p14="http://schemas.microsoft.com/office/powerpoint/2010/main" val="585114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B29D-2C94-B342-A4EC-6D0409FFFF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95F117-D0D2-4D44-8263-52BBE84FF3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4BC2F7-BCE2-CD4D-99A8-D953C3DC7141}"/>
              </a:ext>
            </a:extLst>
          </p:cNvPr>
          <p:cNvSpPr>
            <a:spLocks noGrp="1"/>
          </p:cNvSpPr>
          <p:nvPr>
            <p:ph type="dt" sz="half" idx="10"/>
          </p:nvPr>
        </p:nvSpPr>
        <p:spPr/>
        <p:txBody>
          <a:bodyPr/>
          <a:lstStyle/>
          <a:p>
            <a:fld id="{FB990F56-C4CA-EC49-9C74-F7548E0C2637}" type="datetime1">
              <a:rPr lang="en-US" smtClean="0"/>
              <a:t>7/10/24</a:t>
            </a:fld>
            <a:endParaRPr lang="en-US"/>
          </a:p>
        </p:txBody>
      </p:sp>
      <p:sp>
        <p:nvSpPr>
          <p:cNvPr id="5" name="Footer Placeholder 4">
            <a:extLst>
              <a:ext uri="{FF2B5EF4-FFF2-40B4-BE49-F238E27FC236}">
                <a16:creationId xmlns:a16="http://schemas.microsoft.com/office/drawing/2014/main" id="{EF332996-456F-F641-B5DB-E71FA86C920B}"/>
              </a:ext>
            </a:extLst>
          </p:cNvPr>
          <p:cNvSpPr>
            <a:spLocks noGrp="1"/>
          </p:cNvSpPr>
          <p:nvPr>
            <p:ph type="ftr" sz="quarter" idx="11"/>
          </p:nvPr>
        </p:nvSpPr>
        <p:spPr/>
        <p:txBody>
          <a:bodyPr/>
          <a:lstStyle/>
          <a:p>
            <a:r>
              <a:rPr lang="en-US"/>
              <a:t>Copyright © 2024 Carolina Academic Press, LLC. All rights reserved.</a:t>
            </a:r>
          </a:p>
        </p:txBody>
      </p:sp>
      <p:sp>
        <p:nvSpPr>
          <p:cNvPr id="6" name="Slide Number Placeholder 5">
            <a:extLst>
              <a:ext uri="{FF2B5EF4-FFF2-40B4-BE49-F238E27FC236}">
                <a16:creationId xmlns:a16="http://schemas.microsoft.com/office/drawing/2014/main" id="{16A6E151-33C8-9A40-A9A9-C8AE27EDD185}"/>
              </a:ext>
            </a:extLst>
          </p:cNvPr>
          <p:cNvSpPr>
            <a:spLocks noGrp="1"/>
          </p:cNvSpPr>
          <p:nvPr>
            <p:ph type="sldNum" sz="quarter" idx="12"/>
          </p:nvPr>
        </p:nvSpPr>
        <p:spPr/>
        <p:txBody>
          <a:bodyPr/>
          <a:lstStyle/>
          <a:p>
            <a:fld id="{86BF0C5D-FA17-E34C-AF72-A37D148748AA}" type="slidenum">
              <a:rPr lang="en-US" smtClean="0"/>
              <a:t>‹#›</a:t>
            </a:fld>
            <a:endParaRPr lang="en-US"/>
          </a:p>
        </p:txBody>
      </p:sp>
    </p:spTree>
    <p:extLst>
      <p:ext uri="{BB962C8B-B14F-4D97-AF65-F5344CB8AC3E}">
        <p14:creationId xmlns:p14="http://schemas.microsoft.com/office/powerpoint/2010/main" val="42598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5E0A1E-58DC-D44D-A59F-7B4560CC290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1A1223-09CE-A641-AB4E-0A12BF12B88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45E9C3-B469-4347-8CA7-E3E644C557CD}"/>
              </a:ext>
            </a:extLst>
          </p:cNvPr>
          <p:cNvSpPr>
            <a:spLocks noGrp="1"/>
          </p:cNvSpPr>
          <p:nvPr>
            <p:ph type="dt" sz="half" idx="10"/>
          </p:nvPr>
        </p:nvSpPr>
        <p:spPr/>
        <p:txBody>
          <a:bodyPr/>
          <a:lstStyle/>
          <a:p>
            <a:fld id="{88E66075-C24D-0F48-B8BF-3A2A68C0D1D3}" type="datetime1">
              <a:rPr lang="en-US" smtClean="0"/>
              <a:t>7/10/24</a:t>
            </a:fld>
            <a:endParaRPr lang="en-US"/>
          </a:p>
        </p:txBody>
      </p:sp>
      <p:sp>
        <p:nvSpPr>
          <p:cNvPr id="5" name="Footer Placeholder 4">
            <a:extLst>
              <a:ext uri="{FF2B5EF4-FFF2-40B4-BE49-F238E27FC236}">
                <a16:creationId xmlns:a16="http://schemas.microsoft.com/office/drawing/2014/main" id="{48BB128F-3CAC-7F49-8EB1-3307F2581291}"/>
              </a:ext>
            </a:extLst>
          </p:cNvPr>
          <p:cNvSpPr>
            <a:spLocks noGrp="1"/>
          </p:cNvSpPr>
          <p:nvPr>
            <p:ph type="ftr" sz="quarter" idx="11"/>
          </p:nvPr>
        </p:nvSpPr>
        <p:spPr/>
        <p:txBody>
          <a:bodyPr/>
          <a:lstStyle/>
          <a:p>
            <a:r>
              <a:rPr lang="en-US"/>
              <a:t>Copyright © 2024 Carolina Academic Press, LLC. All rights reserved.</a:t>
            </a:r>
          </a:p>
        </p:txBody>
      </p:sp>
      <p:sp>
        <p:nvSpPr>
          <p:cNvPr id="6" name="Slide Number Placeholder 5">
            <a:extLst>
              <a:ext uri="{FF2B5EF4-FFF2-40B4-BE49-F238E27FC236}">
                <a16:creationId xmlns:a16="http://schemas.microsoft.com/office/drawing/2014/main" id="{402B83C3-04BA-E743-BE73-19BA80F29255}"/>
              </a:ext>
            </a:extLst>
          </p:cNvPr>
          <p:cNvSpPr>
            <a:spLocks noGrp="1"/>
          </p:cNvSpPr>
          <p:nvPr>
            <p:ph type="sldNum" sz="quarter" idx="12"/>
          </p:nvPr>
        </p:nvSpPr>
        <p:spPr/>
        <p:txBody>
          <a:bodyPr/>
          <a:lstStyle/>
          <a:p>
            <a:fld id="{86BF0C5D-FA17-E34C-AF72-A37D148748AA}" type="slidenum">
              <a:rPr lang="en-US" smtClean="0"/>
              <a:t>‹#›</a:t>
            </a:fld>
            <a:endParaRPr lang="en-US"/>
          </a:p>
        </p:txBody>
      </p:sp>
    </p:spTree>
    <p:extLst>
      <p:ext uri="{BB962C8B-B14F-4D97-AF65-F5344CB8AC3E}">
        <p14:creationId xmlns:p14="http://schemas.microsoft.com/office/powerpoint/2010/main" val="3667297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FD4AD-6C11-EB47-8152-357EC170CF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C3B5CF-A9B5-E349-A63A-34F65F25FC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DBB269-C6A3-AE41-B3F9-F7984DE721BF}"/>
              </a:ext>
            </a:extLst>
          </p:cNvPr>
          <p:cNvSpPr>
            <a:spLocks noGrp="1"/>
          </p:cNvSpPr>
          <p:nvPr>
            <p:ph type="dt" sz="half" idx="10"/>
          </p:nvPr>
        </p:nvSpPr>
        <p:spPr/>
        <p:txBody>
          <a:bodyPr/>
          <a:lstStyle/>
          <a:p>
            <a:fld id="{8FF55618-10C4-3846-9FA3-7F0EB8490D6D}" type="datetime1">
              <a:rPr lang="en-US" smtClean="0"/>
              <a:t>7/10/24</a:t>
            </a:fld>
            <a:endParaRPr lang="en-US"/>
          </a:p>
        </p:txBody>
      </p:sp>
      <p:sp>
        <p:nvSpPr>
          <p:cNvPr id="5" name="Footer Placeholder 4">
            <a:extLst>
              <a:ext uri="{FF2B5EF4-FFF2-40B4-BE49-F238E27FC236}">
                <a16:creationId xmlns:a16="http://schemas.microsoft.com/office/drawing/2014/main" id="{2659573C-27FC-FE4D-AC67-DC782258290C}"/>
              </a:ext>
            </a:extLst>
          </p:cNvPr>
          <p:cNvSpPr>
            <a:spLocks noGrp="1"/>
          </p:cNvSpPr>
          <p:nvPr>
            <p:ph type="ftr" sz="quarter" idx="11"/>
          </p:nvPr>
        </p:nvSpPr>
        <p:spPr/>
        <p:txBody>
          <a:bodyPr/>
          <a:lstStyle/>
          <a:p>
            <a:r>
              <a:rPr lang="en-US"/>
              <a:t>Copyright © 2024 Carolina Academic Press, LLC. All rights reserved.</a:t>
            </a:r>
          </a:p>
        </p:txBody>
      </p:sp>
      <p:sp>
        <p:nvSpPr>
          <p:cNvPr id="6" name="Slide Number Placeholder 5">
            <a:extLst>
              <a:ext uri="{FF2B5EF4-FFF2-40B4-BE49-F238E27FC236}">
                <a16:creationId xmlns:a16="http://schemas.microsoft.com/office/drawing/2014/main" id="{B5CD47D8-0F07-1746-9D41-CB8D11C5EC0D}"/>
              </a:ext>
            </a:extLst>
          </p:cNvPr>
          <p:cNvSpPr>
            <a:spLocks noGrp="1"/>
          </p:cNvSpPr>
          <p:nvPr>
            <p:ph type="sldNum" sz="quarter" idx="12"/>
          </p:nvPr>
        </p:nvSpPr>
        <p:spPr/>
        <p:txBody>
          <a:bodyPr/>
          <a:lstStyle/>
          <a:p>
            <a:fld id="{86BF0C5D-FA17-E34C-AF72-A37D148748AA}" type="slidenum">
              <a:rPr lang="en-US" smtClean="0"/>
              <a:t>‹#›</a:t>
            </a:fld>
            <a:endParaRPr lang="en-US"/>
          </a:p>
        </p:txBody>
      </p:sp>
    </p:spTree>
    <p:extLst>
      <p:ext uri="{BB962C8B-B14F-4D97-AF65-F5344CB8AC3E}">
        <p14:creationId xmlns:p14="http://schemas.microsoft.com/office/powerpoint/2010/main" val="2330839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CC8E1-5F14-3B4A-853E-0D830744850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737F457-0297-5C4E-9F16-E512B9EF43D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DDCD4F-0137-604C-B7A1-9B32929AAC3C}"/>
              </a:ext>
            </a:extLst>
          </p:cNvPr>
          <p:cNvSpPr>
            <a:spLocks noGrp="1"/>
          </p:cNvSpPr>
          <p:nvPr>
            <p:ph type="dt" sz="half" idx="10"/>
          </p:nvPr>
        </p:nvSpPr>
        <p:spPr/>
        <p:txBody>
          <a:bodyPr/>
          <a:lstStyle/>
          <a:p>
            <a:fld id="{F42D13DD-D406-8442-BF28-692D15063463}" type="datetime1">
              <a:rPr lang="en-US" smtClean="0"/>
              <a:t>7/10/24</a:t>
            </a:fld>
            <a:endParaRPr lang="en-US"/>
          </a:p>
        </p:txBody>
      </p:sp>
      <p:sp>
        <p:nvSpPr>
          <p:cNvPr id="5" name="Footer Placeholder 4">
            <a:extLst>
              <a:ext uri="{FF2B5EF4-FFF2-40B4-BE49-F238E27FC236}">
                <a16:creationId xmlns:a16="http://schemas.microsoft.com/office/drawing/2014/main" id="{1E74E51F-23DE-BD42-8F1C-42AEE72CB052}"/>
              </a:ext>
            </a:extLst>
          </p:cNvPr>
          <p:cNvSpPr>
            <a:spLocks noGrp="1"/>
          </p:cNvSpPr>
          <p:nvPr>
            <p:ph type="ftr" sz="quarter" idx="11"/>
          </p:nvPr>
        </p:nvSpPr>
        <p:spPr/>
        <p:txBody>
          <a:bodyPr/>
          <a:lstStyle/>
          <a:p>
            <a:r>
              <a:rPr lang="en-US"/>
              <a:t>Copyright © 2024 Carolina Academic Press, LLC. All rights reserved.</a:t>
            </a:r>
          </a:p>
        </p:txBody>
      </p:sp>
      <p:sp>
        <p:nvSpPr>
          <p:cNvPr id="6" name="Slide Number Placeholder 5">
            <a:extLst>
              <a:ext uri="{FF2B5EF4-FFF2-40B4-BE49-F238E27FC236}">
                <a16:creationId xmlns:a16="http://schemas.microsoft.com/office/drawing/2014/main" id="{CB1CF949-EFD6-144E-8012-EE02E9AE7784}"/>
              </a:ext>
            </a:extLst>
          </p:cNvPr>
          <p:cNvSpPr>
            <a:spLocks noGrp="1"/>
          </p:cNvSpPr>
          <p:nvPr>
            <p:ph type="sldNum" sz="quarter" idx="12"/>
          </p:nvPr>
        </p:nvSpPr>
        <p:spPr/>
        <p:txBody>
          <a:bodyPr/>
          <a:lstStyle/>
          <a:p>
            <a:fld id="{86BF0C5D-FA17-E34C-AF72-A37D148748AA}" type="slidenum">
              <a:rPr lang="en-US" smtClean="0"/>
              <a:t>‹#›</a:t>
            </a:fld>
            <a:endParaRPr lang="en-US"/>
          </a:p>
        </p:txBody>
      </p:sp>
    </p:spTree>
    <p:extLst>
      <p:ext uri="{BB962C8B-B14F-4D97-AF65-F5344CB8AC3E}">
        <p14:creationId xmlns:p14="http://schemas.microsoft.com/office/powerpoint/2010/main" val="2094480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AD4A1-A0DF-E64C-9D6E-3A8D836837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FEE294-F737-3645-8354-B5AC0C62444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CD43F3-DB3E-5A40-8E2F-996D7DE3043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94D1B5-0A09-5941-B73E-40CEA9E626C8}"/>
              </a:ext>
            </a:extLst>
          </p:cNvPr>
          <p:cNvSpPr>
            <a:spLocks noGrp="1"/>
          </p:cNvSpPr>
          <p:nvPr>
            <p:ph type="dt" sz="half" idx="10"/>
          </p:nvPr>
        </p:nvSpPr>
        <p:spPr/>
        <p:txBody>
          <a:bodyPr/>
          <a:lstStyle/>
          <a:p>
            <a:fld id="{E3E912A2-4315-B540-BF06-D6F5A8026F05}" type="datetime1">
              <a:rPr lang="en-US" smtClean="0"/>
              <a:t>7/10/24</a:t>
            </a:fld>
            <a:endParaRPr lang="en-US"/>
          </a:p>
        </p:txBody>
      </p:sp>
      <p:sp>
        <p:nvSpPr>
          <p:cNvPr id="6" name="Footer Placeholder 5">
            <a:extLst>
              <a:ext uri="{FF2B5EF4-FFF2-40B4-BE49-F238E27FC236}">
                <a16:creationId xmlns:a16="http://schemas.microsoft.com/office/drawing/2014/main" id="{75EB3F7A-6AFC-864A-B5BA-40B841808543}"/>
              </a:ext>
            </a:extLst>
          </p:cNvPr>
          <p:cNvSpPr>
            <a:spLocks noGrp="1"/>
          </p:cNvSpPr>
          <p:nvPr>
            <p:ph type="ftr" sz="quarter" idx="11"/>
          </p:nvPr>
        </p:nvSpPr>
        <p:spPr/>
        <p:txBody>
          <a:bodyPr/>
          <a:lstStyle/>
          <a:p>
            <a:r>
              <a:rPr lang="en-US"/>
              <a:t>Copyright © 2024 Carolina Academic Press, LLC. All rights reserved.</a:t>
            </a:r>
          </a:p>
        </p:txBody>
      </p:sp>
      <p:sp>
        <p:nvSpPr>
          <p:cNvPr id="7" name="Slide Number Placeholder 6">
            <a:extLst>
              <a:ext uri="{FF2B5EF4-FFF2-40B4-BE49-F238E27FC236}">
                <a16:creationId xmlns:a16="http://schemas.microsoft.com/office/drawing/2014/main" id="{4D1B1442-C66B-3148-8F55-0A5BFE5809ED}"/>
              </a:ext>
            </a:extLst>
          </p:cNvPr>
          <p:cNvSpPr>
            <a:spLocks noGrp="1"/>
          </p:cNvSpPr>
          <p:nvPr>
            <p:ph type="sldNum" sz="quarter" idx="12"/>
          </p:nvPr>
        </p:nvSpPr>
        <p:spPr/>
        <p:txBody>
          <a:bodyPr/>
          <a:lstStyle/>
          <a:p>
            <a:fld id="{86BF0C5D-FA17-E34C-AF72-A37D148748AA}" type="slidenum">
              <a:rPr lang="en-US" smtClean="0"/>
              <a:t>‹#›</a:t>
            </a:fld>
            <a:endParaRPr lang="en-US"/>
          </a:p>
        </p:txBody>
      </p:sp>
    </p:spTree>
    <p:extLst>
      <p:ext uri="{BB962C8B-B14F-4D97-AF65-F5344CB8AC3E}">
        <p14:creationId xmlns:p14="http://schemas.microsoft.com/office/powerpoint/2010/main" val="2294918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0AE57-0DD6-B74B-8F95-A96C7259A8A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37836F-3C59-FC4A-B55E-1C59FA7C295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D1FABC9-7480-CD4A-A415-C1CBD99B5CE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D7A5D1-203C-DF46-942C-3CD113EB21E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0804B2A-82C1-654A-8C86-E6A968D38FF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2CCF9E-BB7D-3744-9368-92FEF1216EB7}"/>
              </a:ext>
            </a:extLst>
          </p:cNvPr>
          <p:cNvSpPr>
            <a:spLocks noGrp="1"/>
          </p:cNvSpPr>
          <p:nvPr>
            <p:ph type="dt" sz="half" idx="10"/>
          </p:nvPr>
        </p:nvSpPr>
        <p:spPr/>
        <p:txBody>
          <a:bodyPr/>
          <a:lstStyle/>
          <a:p>
            <a:fld id="{438409A7-9F82-7943-A32D-28B70EBA47AC}" type="datetime1">
              <a:rPr lang="en-US" smtClean="0"/>
              <a:t>7/10/24</a:t>
            </a:fld>
            <a:endParaRPr lang="en-US"/>
          </a:p>
        </p:txBody>
      </p:sp>
      <p:sp>
        <p:nvSpPr>
          <p:cNvPr id="8" name="Footer Placeholder 7">
            <a:extLst>
              <a:ext uri="{FF2B5EF4-FFF2-40B4-BE49-F238E27FC236}">
                <a16:creationId xmlns:a16="http://schemas.microsoft.com/office/drawing/2014/main" id="{1C50F64B-0D11-AB41-84AE-584FA63D2A69}"/>
              </a:ext>
            </a:extLst>
          </p:cNvPr>
          <p:cNvSpPr>
            <a:spLocks noGrp="1"/>
          </p:cNvSpPr>
          <p:nvPr>
            <p:ph type="ftr" sz="quarter" idx="11"/>
          </p:nvPr>
        </p:nvSpPr>
        <p:spPr/>
        <p:txBody>
          <a:bodyPr/>
          <a:lstStyle/>
          <a:p>
            <a:r>
              <a:rPr lang="en-US"/>
              <a:t>Copyright © 2024 Carolina Academic Press, LLC. All rights reserved.</a:t>
            </a:r>
          </a:p>
        </p:txBody>
      </p:sp>
      <p:sp>
        <p:nvSpPr>
          <p:cNvPr id="9" name="Slide Number Placeholder 8">
            <a:extLst>
              <a:ext uri="{FF2B5EF4-FFF2-40B4-BE49-F238E27FC236}">
                <a16:creationId xmlns:a16="http://schemas.microsoft.com/office/drawing/2014/main" id="{0EB624E1-88A4-254E-BF3A-25C077A52B12}"/>
              </a:ext>
            </a:extLst>
          </p:cNvPr>
          <p:cNvSpPr>
            <a:spLocks noGrp="1"/>
          </p:cNvSpPr>
          <p:nvPr>
            <p:ph type="sldNum" sz="quarter" idx="12"/>
          </p:nvPr>
        </p:nvSpPr>
        <p:spPr/>
        <p:txBody>
          <a:bodyPr/>
          <a:lstStyle/>
          <a:p>
            <a:fld id="{86BF0C5D-FA17-E34C-AF72-A37D148748AA}" type="slidenum">
              <a:rPr lang="en-US" smtClean="0"/>
              <a:t>‹#›</a:t>
            </a:fld>
            <a:endParaRPr lang="en-US"/>
          </a:p>
        </p:txBody>
      </p:sp>
    </p:spTree>
    <p:extLst>
      <p:ext uri="{BB962C8B-B14F-4D97-AF65-F5344CB8AC3E}">
        <p14:creationId xmlns:p14="http://schemas.microsoft.com/office/powerpoint/2010/main" val="2375976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BB756-0FA8-D946-9C7E-577235F49F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C616AD-A0EA-574F-B8EE-D53935831361}"/>
              </a:ext>
            </a:extLst>
          </p:cNvPr>
          <p:cNvSpPr>
            <a:spLocks noGrp="1"/>
          </p:cNvSpPr>
          <p:nvPr>
            <p:ph type="dt" sz="half" idx="10"/>
          </p:nvPr>
        </p:nvSpPr>
        <p:spPr/>
        <p:txBody>
          <a:bodyPr/>
          <a:lstStyle/>
          <a:p>
            <a:fld id="{20BC75CD-3A73-734A-BC61-AD1461F2F1BF}" type="datetime1">
              <a:rPr lang="en-US" smtClean="0"/>
              <a:t>7/10/24</a:t>
            </a:fld>
            <a:endParaRPr lang="en-US"/>
          </a:p>
        </p:txBody>
      </p:sp>
      <p:sp>
        <p:nvSpPr>
          <p:cNvPr id="4" name="Footer Placeholder 3">
            <a:extLst>
              <a:ext uri="{FF2B5EF4-FFF2-40B4-BE49-F238E27FC236}">
                <a16:creationId xmlns:a16="http://schemas.microsoft.com/office/drawing/2014/main" id="{DA731419-E929-7347-BC68-E074053CADEF}"/>
              </a:ext>
            </a:extLst>
          </p:cNvPr>
          <p:cNvSpPr>
            <a:spLocks noGrp="1"/>
          </p:cNvSpPr>
          <p:nvPr>
            <p:ph type="ftr" sz="quarter" idx="11"/>
          </p:nvPr>
        </p:nvSpPr>
        <p:spPr/>
        <p:txBody>
          <a:bodyPr/>
          <a:lstStyle/>
          <a:p>
            <a:r>
              <a:rPr lang="en-US"/>
              <a:t>Copyright © 2024 Carolina Academic Press, LLC. All rights reserved.</a:t>
            </a:r>
          </a:p>
        </p:txBody>
      </p:sp>
      <p:sp>
        <p:nvSpPr>
          <p:cNvPr id="5" name="Slide Number Placeholder 4">
            <a:extLst>
              <a:ext uri="{FF2B5EF4-FFF2-40B4-BE49-F238E27FC236}">
                <a16:creationId xmlns:a16="http://schemas.microsoft.com/office/drawing/2014/main" id="{90F6981A-EACC-524F-AD2F-A67FD7882D18}"/>
              </a:ext>
            </a:extLst>
          </p:cNvPr>
          <p:cNvSpPr>
            <a:spLocks noGrp="1"/>
          </p:cNvSpPr>
          <p:nvPr>
            <p:ph type="sldNum" sz="quarter" idx="12"/>
          </p:nvPr>
        </p:nvSpPr>
        <p:spPr/>
        <p:txBody>
          <a:bodyPr/>
          <a:lstStyle/>
          <a:p>
            <a:fld id="{86BF0C5D-FA17-E34C-AF72-A37D148748AA}" type="slidenum">
              <a:rPr lang="en-US" smtClean="0"/>
              <a:t>‹#›</a:t>
            </a:fld>
            <a:endParaRPr lang="en-US"/>
          </a:p>
        </p:txBody>
      </p:sp>
    </p:spTree>
    <p:extLst>
      <p:ext uri="{BB962C8B-B14F-4D97-AF65-F5344CB8AC3E}">
        <p14:creationId xmlns:p14="http://schemas.microsoft.com/office/powerpoint/2010/main" val="1458601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46D43D-8A7E-BC46-A4B5-456A1864B47B}"/>
              </a:ext>
            </a:extLst>
          </p:cNvPr>
          <p:cNvSpPr>
            <a:spLocks noGrp="1"/>
          </p:cNvSpPr>
          <p:nvPr>
            <p:ph type="dt" sz="half" idx="10"/>
          </p:nvPr>
        </p:nvSpPr>
        <p:spPr/>
        <p:txBody>
          <a:bodyPr/>
          <a:lstStyle/>
          <a:p>
            <a:fld id="{C9F8C19D-F036-EA43-9617-A482A9F43A24}" type="datetime1">
              <a:rPr lang="en-US" smtClean="0"/>
              <a:t>7/10/24</a:t>
            </a:fld>
            <a:endParaRPr lang="en-US"/>
          </a:p>
        </p:txBody>
      </p:sp>
      <p:sp>
        <p:nvSpPr>
          <p:cNvPr id="3" name="Footer Placeholder 2">
            <a:extLst>
              <a:ext uri="{FF2B5EF4-FFF2-40B4-BE49-F238E27FC236}">
                <a16:creationId xmlns:a16="http://schemas.microsoft.com/office/drawing/2014/main" id="{DFE52557-F635-A249-BACB-DC4B7998C799}"/>
              </a:ext>
            </a:extLst>
          </p:cNvPr>
          <p:cNvSpPr>
            <a:spLocks noGrp="1"/>
          </p:cNvSpPr>
          <p:nvPr>
            <p:ph type="ftr" sz="quarter" idx="11"/>
          </p:nvPr>
        </p:nvSpPr>
        <p:spPr/>
        <p:txBody>
          <a:bodyPr/>
          <a:lstStyle/>
          <a:p>
            <a:r>
              <a:rPr lang="en-US"/>
              <a:t>Copyright © 2024 Carolina Academic Press, LLC. All rights reserved.</a:t>
            </a:r>
          </a:p>
        </p:txBody>
      </p:sp>
      <p:sp>
        <p:nvSpPr>
          <p:cNvPr id="4" name="Slide Number Placeholder 3">
            <a:extLst>
              <a:ext uri="{FF2B5EF4-FFF2-40B4-BE49-F238E27FC236}">
                <a16:creationId xmlns:a16="http://schemas.microsoft.com/office/drawing/2014/main" id="{274A9417-DF19-F44E-BABB-26644B40AA0D}"/>
              </a:ext>
            </a:extLst>
          </p:cNvPr>
          <p:cNvSpPr>
            <a:spLocks noGrp="1"/>
          </p:cNvSpPr>
          <p:nvPr>
            <p:ph type="sldNum" sz="quarter" idx="12"/>
          </p:nvPr>
        </p:nvSpPr>
        <p:spPr/>
        <p:txBody>
          <a:bodyPr/>
          <a:lstStyle/>
          <a:p>
            <a:fld id="{86BF0C5D-FA17-E34C-AF72-A37D148748AA}" type="slidenum">
              <a:rPr lang="en-US" smtClean="0"/>
              <a:t>‹#›</a:t>
            </a:fld>
            <a:endParaRPr lang="en-US"/>
          </a:p>
        </p:txBody>
      </p:sp>
    </p:spTree>
    <p:extLst>
      <p:ext uri="{BB962C8B-B14F-4D97-AF65-F5344CB8AC3E}">
        <p14:creationId xmlns:p14="http://schemas.microsoft.com/office/powerpoint/2010/main" val="480166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D072A-EFF3-BF45-9885-286325C9C9D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B934BC8-8175-CB48-91B8-DD046108961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69B87C-7465-2B41-ABE0-FA61B4039B8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FB1CC49-3A58-A043-81BA-CCAD11325823}"/>
              </a:ext>
            </a:extLst>
          </p:cNvPr>
          <p:cNvSpPr>
            <a:spLocks noGrp="1"/>
          </p:cNvSpPr>
          <p:nvPr>
            <p:ph type="dt" sz="half" idx="10"/>
          </p:nvPr>
        </p:nvSpPr>
        <p:spPr/>
        <p:txBody>
          <a:bodyPr/>
          <a:lstStyle/>
          <a:p>
            <a:fld id="{05603494-2C31-2246-A3D1-786558CE3207}" type="datetime1">
              <a:rPr lang="en-US" smtClean="0"/>
              <a:t>7/10/24</a:t>
            </a:fld>
            <a:endParaRPr lang="en-US"/>
          </a:p>
        </p:txBody>
      </p:sp>
      <p:sp>
        <p:nvSpPr>
          <p:cNvPr id="6" name="Footer Placeholder 5">
            <a:extLst>
              <a:ext uri="{FF2B5EF4-FFF2-40B4-BE49-F238E27FC236}">
                <a16:creationId xmlns:a16="http://schemas.microsoft.com/office/drawing/2014/main" id="{464B7D61-7CF3-154D-9877-7848EA0B63BA}"/>
              </a:ext>
            </a:extLst>
          </p:cNvPr>
          <p:cNvSpPr>
            <a:spLocks noGrp="1"/>
          </p:cNvSpPr>
          <p:nvPr>
            <p:ph type="ftr" sz="quarter" idx="11"/>
          </p:nvPr>
        </p:nvSpPr>
        <p:spPr/>
        <p:txBody>
          <a:bodyPr/>
          <a:lstStyle/>
          <a:p>
            <a:r>
              <a:rPr lang="en-US"/>
              <a:t>Copyright © 2024 Carolina Academic Press, LLC. All rights reserved.</a:t>
            </a:r>
          </a:p>
        </p:txBody>
      </p:sp>
      <p:sp>
        <p:nvSpPr>
          <p:cNvPr id="7" name="Slide Number Placeholder 6">
            <a:extLst>
              <a:ext uri="{FF2B5EF4-FFF2-40B4-BE49-F238E27FC236}">
                <a16:creationId xmlns:a16="http://schemas.microsoft.com/office/drawing/2014/main" id="{5563F4C1-053B-724B-8B02-D7E74507BCB8}"/>
              </a:ext>
            </a:extLst>
          </p:cNvPr>
          <p:cNvSpPr>
            <a:spLocks noGrp="1"/>
          </p:cNvSpPr>
          <p:nvPr>
            <p:ph type="sldNum" sz="quarter" idx="12"/>
          </p:nvPr>
        </p:nvSpPr>
        <p:spPr/>
        <p:txBody>
          <a:bodyPr/>
          <a:lstStyle/>
          <a:p>
            <a:fld id="{86BF0C5D-FA17-E34C-AF72-A37D148748AA}" type="slidenum">
              <a:rPr lang="en-US" smtClean="0"/>
              <a:t>‹#›</a:t>
            </a:fld>
            <a:endParaRPr lang="en-US"/>
          </a:p>
        </p:txBody>
      </p:sp>
    </p:spTree>
    <p:extLst>
      <p:ext uri="{BB962C8B-B14F-4D97-AF65-F5344CB8AC3E}">
        <p14:creationId xmlns:p14="http://schemas.microsoft.com/office/powerpoint/2010/main" val="4097163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11D6-3884-8A4A-83DE-D0ED3C6199A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364D615-185D-944D-8A4E-78BF1DD8606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7829F3E-87AB-2846-A6FF-0BA69DD8D3B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9A08627-23E6-A043-BC16-6B454EF62456}"/>
              </a:ext>
            </a:extLst>
          </p:cNvPr>
          <p:cNvSpPr>
            <a:spLocks noGrp="1"/>
          </p:cNvSpPr>
          <p:nvPr>
            <p:ph type="dt" sz="half" idx="10"/>
          </p:nvPr>
        </p:nvSpPr>
        <p:spPr/>
        <p:txBody>
          <a:bodyPr/>
          <a:lstStyle/>
          <a:p>
            <a:fld id="{47899C1D-E2D2-AA4F-AFA1-9F609286E998}" type="datetime1">
              <a:rPr lang="en-US" smtClean="0"/>
              <a:t>7/10/24</a:t>
            </a:fld>
            <a:endParaRPr lang="en-US"/>
          </a:p>
        </p:txBody>
      </p:sp>
      <p:sp>
        <p:nvSpPr>
          <p:cNvPr id="6" name="Footer Placeholder 5">
            <a:extLst>
              <a:ext uri="{FF2B5EF4-FFF2-40B4-BE49-F238E27FC236}">
                <a16:creationId xmlns:a16="http://schemas.microsoft.com/office/drawing/2014/main" id="{17ADDEEA-6492-FF44-BB96-CF68F44B4F2C}"/>
              </a:ext>
            </a:extLst>
          </p:cNvPr>
          <p:cNvSpPr>
            <a:spLocks noGrp="1"/>
          </p:cNvSpPr>
          <p:nvPr>
            <p:ph type="ftr" sz="quarter" idx="11"/>
          </p:nvPr>
        </p:nvSpPr>
        <p:spPr/>
        <p:txBody>
          <a:bodyPr/>
          <a:lstStyle/>
          <a:p>
            <a:r>
              <a:rPr lang="en-US"/>
              <a:t>Copyright © 2024 Carolina Academic Press, LLC. All rights reserved.</a:t>
            </a:r>
          </a:p>
        </p:txBody>
      </p:sp>
      <p:sp>
        <p:nvSpPr>
          <p:cNvPr id="7" name="Slide Number Placeholder 6">
            <a:extLst>
              <a:ext uri="{FF2B5EF4-FFF2-40B4-BE49-F238E27FC236}">
                <a16:creationId xmlns:a16="http://schemas.microsoft.com/office/drawing/2014/main" id="{0E6FD16E-AB0B-ED45-8746-B402E1D16EAF}"/>
              </a:ext>
            </a:extLst>
          </p:cNvPr>
          <p:cNvSpPr>
            <a:spLocks noGrp="1"/>
          </p:cNvSpPr>
          <p:nvPr>
            <p:ph type="sldNum" sz="quarter" idx="12"/>
          </p:nvPr>
        </p:nvSpPr>
        <p:spPr/>
        <p:txBody>
          <a:bodyPr/>
          <a:lstStyle/>
          <a:p>
            <a:fld id="{86BF0C5D-FA17-E34C-AF72-A37D148748AA}" type="slidenum">
              <a:rPr lang="en-US" smtClean="0"/>
              <a:t>‹#›</a:t>
            </a:fld>
            <a:endParaRPr lang="en-US"/>
          </a:p>
        </p:txBody>
      </p:sp>
    </p:spTree>
    <p:extLst>
      <p:ext uri="{BB962C8B-B14F-4D97-AF65-F5344CB8AC3E}">
        <p14:creationId xmlns:p14="http://schemas.microsoft.com/office/powerpoint/2010/main" val="312289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FC8570-81A4-1648-A5BF-A900FCA61A0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8A2AF8-D19B-0948-B6B9-20AB3CA34E5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F85698-4885-F04F-B224-81296FD2F2B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F70EBC9-8306-7942-9DD5-7C2F7A0AD2E0}" type="datetime1">
              <a:rPr lang="en-US" smtClean="0"/>
              <a:t>7/10/24</a:t>
            </a:fld>
            <a:endParaRPr lang="en-US"/>
          </a:p>
        </p:txBody>
      </p:sp>
      <p:sp>
        <p:nvSpPr>
          <p:cNvPr id="5" name="Footer Placeholder 4">
            <a:extLst>
              <a:ext uri="{FF2B5EF4-FFF2-40B4-BE49-F238E27FC236}">
                <a16:creationId xmlns:a16="http://schemas.microsoft.com/office/drawing/2014/main" id="{DDFE8A6F-7B3E-0B41-99DE-9507E906566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Copyright © 2024 Carolina Academic Press, LLC. All rights reserved.</a:t>
            </a:r>
          </a:p>
        </p:txBody>
      </p:sp>
      <p:sp>
        <p:nvSpPr>
          <p:cNvPr id="6" name="Slide Number Placeholder 5">
            <a:extLst>
              <a:ext uri="{FF2B5EF4-FFF2-40B4-BE49-F238E27FC236}">
                <a16:creationId xmlns:a16="http://schemas.microsoft.com/office/drawing/2014/main" id="{7B7B97E4-AD18-D94C-AE6E-4300991C39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BF0C5D-FA17-E34C-AF72-A37D148748AA}" type="slidenum">
              <a:rPr lang="en-US" smtClean="0"/>
              <a:t>‹#›</a:t>
            </a:fld>
            <a:endParaRPr lang="en-US"/>
          </a:p>
        </p:txBody>
      </p:sp>
    </p:spTree>
    <p:extLst>
      <p:ext uri="{BB962C8B-B14F-4D97-AF65-F5344CB8AC3E}">
        <p14:creationId xmlns:p14="http://schemas.microsoft.com/office/powerpoint/2010/main" val="34022801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picture containing text, indoor&#10;&#10;Description automatically generated">
            <a:extLst>
              <a:ext uri="{FF2B5EF4-FFF2-40B4-BE49-F238E27FC236}">
                <a16:creationId xmlns:a16="http://schemas.microsoft.com/office/drawing/2014/main" id="{8C53F5FD-4887-5744-BAA9-21169BD46AD0}"/>
              </a:ext>
            </a:extLst>
          </p:cNvPr>
          <p:cNvPicPr>
            <a:picLocks noGrp="1" noChangeAspect="1"/>
          </p:cNvPicPr>
          <p:nvPr>
            <p:ph idx="1"/>
          </p:nvPr>
        </p:nvPicPr>
        <p:blipFill rotWithShape="1">
          <a:blip r:embed="rId2"/>
          <a:srcRect r="10999" b="-1"/>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A0E304E-D708-6947-AD91-FDC7CF5EA427}"/>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gn="ctr" defTabSz="914400"/>
            <a:r>
              <a:rPr lang="en-US" sz="3100">
                <a:solidFill>
                  <a:schemeClr val="tx1">
                    <a:lumMod val="85000"/>
                    <a:lumOff val="15000"/>
                  </a:schemeClr>
                </a:solidFill>
              </a:rPr>
              <a:t>Chapter 2:  Intentional Harms to Persons</a:t>
            </a:r>
          </a:p>
        </p:txBody>
      </p:sp>
      <p:cxnSp>
        <p:nvCxnSpPr>
          <p:cNvPr id="13"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9E280122-BAA7-4315-9B3E-16E2A40B1A9C}"/>
              </a:ext>
            </a:extLst>
          </p:cNvPr>
          <p:cNvSpPr>
            <a:spLocks noGrp="1"/>
          </p:cNvSpPr>
          <p:nvPr>
            <p:ph type="ftr" sz="quarter" idx="11"/>
          </p:nvPr>
        </p:nvSpPr>
        <p:spPr/>
        <p:txBody>
          <a:bodyPr/>
          <a:lstStyle/>
          <a:p>
            <a:r>
              <a:rPr lang="en-US"/>
              <a:t>Copyright © 2024 Carolina Academic Press, LLC. All rights reserved.</a:t>
            </a:r>
          </a:p>
        </p:txBody>
      </p:sp>
    </p:spTree>
    <p:extLst>
      <p:ext uri="{BB962C8B-B14F-4D97-AF65-F5344CB8AC3E}">
        <p14:creationId xmlns:p14="http://schemas.microsoft.com/office/powerpoint/2010/main" val="1653016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6B31148-3B75-F44D-B9B0-1E3E49A8D9C4}"/>
              </a:ext>
            </a:extLst>
          </p:cNvPr>
          <p:cNvSpPr>
            <a:spLocks noGrp="1"/>
          </p:cNvSpPr>
          <p:nvPr>
            <p:ph type="title"/>
          </p:nvPr>
        </p:nvSpPr>
        <p:spPr>
          <a:xfrm>
            <a:off x="3973321" y="329184"/>
            <a:ext cx="4688333" cy="1783080"/>
          </a:xfrm>
        </p:spPr>
        <p:txBody>
          <a:bodyPr vert="horz" lIns="91440" tIns="45720" rIns="91440" bIns="45720" rtlCol="0" anchor="b">
            <a:normAutofit/>
          </a:bodyPr>
          <a:lstStyle/>
          <a:p>
            <a:pPr defTabSz="914400"/>
            <a:r>
              <a:rPr lang="en-US" sz="4000"/>
              <a:t>Mistake, Misrepresentation, or Duress</a:t>
            </a:r>
          </a:p>
        </p:txBody>
      </p:sp>
      <p:pic>
        <p:nvPicPr>
          <p:cNvPr id="6" name="Content Placeholder 5" descr="A sign on a pole&#10;&#10;Description automatically generated">
            <a:extLst>
              <a:ext uri="{FF2B5EF4-FFF2-40B4-BE49-F238E27FC236}">
                <a16:creationId xmlns:a16="http://schemas.microsoft.com/office/drawing/2014/main" id="{45FADAA7-9201-B242-ADEE-97D015EA3D9A}"/>
              </a:ext>
            </a:extLst>
          </p:cNvPr>
          <p:cNvPicPr>
            <a:picLocks noGrp="1" noChangeAspect="1"/>
          </p:cNvPicPr>
          <p:nvPr>
            <p:ph sz="half" idx="2"/>
          </p:nvPr>
        </p:nvPicPr>
        <p:blipFill rotWithShape="1">
          <a:blip r:embed="rId2"/>
          <a:srcRect l="23314" r="38486"/>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2FD457E4-35C9-3548-8B8E-8DD41BF1F1C8}"/>
              </a:ext>
            </a:extLst>
          </p:cNvPr>
          <p:cNvSpPr>
            <a:spLocks noGrp="1"/>
          </p:cNvSpPr>
          <p:nvPr>
            <p:ph sz="half" idx="1"/>
          </p:nvPr>
        </p:nvSpPr>
        <p:spPr>
          <a:xfrm>
            <a:off x="3973321" y="2706624"/>
            <a:ext cx="4688333" cy="3483864"/>
          </a:xfrm>
        </p:spPr>
        <p:txBody>
          <a:bodyPr vert="horz" lIns="91440" tIns="45720" rIns="91440" bIns="45720" rtlCol="0">
            <a:normAutofit/>
          </a:bodyPr>
          <a:lstStyle/>
          <a:p>
            <a:pPr indent="-228600" defTabSz="914400"/>
            <a:r>
              <a:rPr lang="en-US" sz="2400" i="1" dirty="0"/>
              <a:t>Neal v. Neal (</a:t>
            </a:r>
            <a:r>
              <a:rPr lang="en-US" sz="2400" dirty="0"/>
              <a:t>Mistake or misrepresentation</a:t>
            </a:r>
            <a:r>
              <a:rPr lang="en-US" sz="2400" i="1" dirty="0"/>
              <a:t>)</a:t>
            </a:r>
          </a:p>
          <a:p>
            <a:pPr lvl="1" indent="-228600" defTabSz="914400"/>
            <a:r>
              <a:rPr lang="en-US" sz="2400" dirty="0"/>
              <a:t>Facts</a:t>
            </a:r>
          </a:p>
          <a:p>
            <a:pPr lvl="1" indent="-228600" defTabSz="914400"/>
            <a:r>
              <a:rPr lang="en-US" sz="2400" dirty="0"/>
              <a:t>Holding</a:t>
            </a:r>
          </a:p>
          <a:p>
            <a:pPr lvl="1" indent="-228600" defTabSz="914400"/>
            <a:endParaRPr lang="en-US" sz="2400" dirty="0"/>
          </a:p>
          <a:p>
            <a:pPr marL="407988" lvl="1" indent="-228600" defTabSz="914400"/>
            <a:r>
              <a:rPr lang="en-US" sz="2400" dirty="0"/>
              <a:t>Nature of the contact</a:t>
            </a:r>
          </a:p>
          <a:p>
            <a:pPr marL="407988" lvl="1" indent="-228600" defTabSz="914400"/>
            <a:endParaRPr lang="en-US" sz="2400" dirty="0"/>
          </a:p>
          <a:p>
            <a:pPr marL="407988" lvl="1" indent="-228600" defTabSz="914400"/>
            <a:r>
              <a:rPr lang="en-US" sz="2400" dirty="0"/>
              <a:t>Duress</a:t>
            </a:r>
          </a:p>
        </p:txBody>
      </p:sp>
      <p:sp>
        <p:nvSpPr>
          <p:cNvPr id="2" name="Footer Placeholder 1">
            <a:extLst>
              <a:ext uri="{FF2B5EF4-FFF2-40B4-BE49-F238E27FC236}">
                <a16:creationId xmlns:a16="http://schemas.microsoft.com/office/drawing/2014/main" id="{078A408C-2D0A-87E2-5EC7-D1BA05B0B521}"/>
              </a:ext>
            </a:extLst>
          </p:cNvPr>
          <p:cNvSpPr>
            <a:spLocks noGrp="1"/>
          </p:cNvSpPr>
          <p:nvPr>
            <p:ph type="ftr" sz="quarter" idx="11"/>
          </p:nvPr>
        </p:nvSpPr>
        <p:spPr/>
        <p:txBody>
          <a:bodyPr/>
          <a:lstStyle/>
          <a:p>
            <a:r>
              <a:rPr lang="en-US"/>
              <a:t>Copyright © 2024 Carolina Academic Press, LLC. All rights reserved.</a:t>
            </a:r>
          </a:p>
        </p:txBody>
      </p:sp>
    </p:spTree>
    <p:extLst>
      <p:ext uri="{BB962C8B-B14F-4D97-AF65-F5344CB8AC3E}">
        <p14:creationId xmlns:p14="http://schemas.microsoft.com/office/powerpoint/2010/main" val="2773838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973321" y="329184"/>
            <a:ext cx="4688333" cy="1783080"/>
          </a:xfrm>
        </p:spPr>
        <p:txBody>
          <a:bodyPr vert="horz" lIns="91440" tIns="45720" rIns="91440" bIns="45720" rtlCol="0" anchor="b">
            <a:normAutofit/>
          </a:bodyPr>
          <a:lstStyle/>
          <a:p>
            <a:pPr defTabSz="914400"/>
            <a:r>
              <a:rPr lang="en-US" sz="4700"/>
              <a:t>Consent Review:  Problem 2.14</a:t>
            </a:r>
          </a:p>
        </p:txBody>
      </p:sp>
      <p:pic>
        <p:nvPicPr>
          <p:cNvPr id="7" name="Content Placeholder 6" descr="A close-up of a snake&#10;&#10;Description automatically generated with low confidence"/>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36649" r="29440"/>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3973321" y="2706624"/>
            <a:ext cx="4688333" cy="3483864"/>
          </a:xfrm>
        </p:spPr>
        <p:txBody>
          <a:bodyPr vert="horz" lIns="91440" tIns="45720" rIns="91440" bIns="45720" rtlCol="0">
            <a:noAutofit/>
          </a:bodyPr>
          <a:lstStyle/>
          <a:p>
            <a:pPr indent="-228600" defTabSz="914400"/>
            <a:r>
              <a:rPr lang="en-US" sz="2200" dirty="0"/>
              <a:t>Problem 2.14</a:t>
            </a:r>
          </a:p>
          <a:p>
            <a:pPr lvl="1" indent="-228600" defTabSz="914400"/>
            <a:r>
              <a:rPr lang="en-US" sz="2200" dirty="0"/>
              <a:t>Harold and Isaiah begin arguing.</a:t>
            </a:r>
          </a:p>
          <a:p>
            <a:pPr lvl="1" indent="-228600" defTabSz="914400"/>
            <a:r>
              <a:rPr lang="en-US" sz="2200" dirty="0"/>
              <a:t>Challenge each other to a fistfight.</a:t>
            </a:r>
          </a:p>
          <a:p>
            <a:pPr lvl="1" indent="-228600" defTabSz="914400"/>
            <a:r>
              <a:rPr lang="en-US" sz="2200" dirty="0"/>
              <a:t>Harold accepts Isaiah’s challenge.</a:t>
            </a:r>
          </a:p>
          <a:p>
            <a:pPr lvl="1" indent="-228600" defTabSz="914400"/>
            <a:r>
              <a:rPr lang="en-US" sz="2200" dirty="0"/>
              <a:t>Unbeknownst to Isaiah, Harold slips on a pair of brass knuckles. Breaks his nose.</a:t>
            </a:r>
          </a:p>
          <a:p>
            <a:pPr lvl="1" indent="-228600" defTabSz="914400"/>
            <a:r>
              <a:rPr lang="en-US" sz="2200" dirty="0"/>
              <a:t>Isaiah sues for battery. Harold argues consent.</a:t>
            </a:r>
          </a:p>
          <a:p>
            <a:pPr lvl="1" indent="-228600" defTabSz="914400"/>
            <a:r>
              <a:rPr lang="en-US" sz="2200" dirty="0"/>
              <a:t>Is Harold’s defense likely to succeed?</a:t>
            </a:r>
          </a:p>
        </p:txBody>
      </p:sp>
      <p:sp>
        <p:nvSpPr>
          <p:cNvPr id="2" name="Footer Placeholder 1">
            <a:extLst>
              <a:ext uri="{FF2B5EF4-FFF2-40B4-BE49-F238E27FC236}">
                <a16:creationId xmlns:a16="http://schemas.microsoft.com/office/drawing/2014/main" id="{8D50B1EC-B629-2274-4AE2-2A98A5C32321}"/>
              </a:ext>
            </a:extLst>
          </p:cNvPr>
          <p:cNvSpPr>
            <a:spLocks noGrp="1"/>
          </p:cNvSpPr>
          <p:nvPr>
            <p:ph type="ftr" sz="quarter" idx="11"/>
          </p:nvPr>
        </p:nvSpPr>
        <p:spPr/>
        <p:txBody>
          <a:bodyPr/>
          <a:lstStyle/>
          <a:p>
            <a:r>
              <a:rPr lang="en-US"/>
              <a:t>Copyright © 2024 Carolina Academic Press, LLC. All rights reserved.</a:t>
            </a:r>
          </a:p>
        </p:txBody>
      </p:sp>
    </p:spTree>
    <p:extLst>
      <p:ext uri="{BB962C8B-B14F-4D97-AF65-F5344CB8AC3E}">
        <p14:creationId xmlns:p14="http://schemas.microsoft.com/office/powerpoint/2010/main" val="121890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B946D7-1CA4-446E-8795-007CACFDE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92416F2-BC84-4D7C-80C6-6296C10C3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596503" y="981075"/>
            <a:ext cx="7950994" cy="4552949"/>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52822" y="1428750"/>
            <a:ext cx="6838356" cy="2105026"/>
          </a:xfrm>
        </p:spPr>
        <p:txBody>
          <a:bodyPr vert="horz" lIns="91440" tIns="45720" rIns="91440" bIns="45720" rtlCol="0" anchor="b">
            <a:normAutofit fontScale="90000"/>
          </a:bodyPr>
          <a:lstStyle/>
          <a:p>
            <a:pPr algn="ctr" defTabSz="914400"/>
            <a:br>
              <a:rPr lang="en-US" sz="5400" kern="1200" dirty="0">
                <a:solidFill>
                  <a:schemeClr val="tx1"/>
                </a:solidFill>
                <a:latin typeface="+mj-lt"/>
                <a:ea typeface="+mj-ea"/>
                <a:cs typeface="+mj-cs"/>
              </a:rPr>
            </a:br>
            <a:r>
              <a:rPr lang="en-US" sz="5400" dirty="0"/>
              <a:t>Self-Defense</a:t>
            </a:r>
            <a:br>
              <a:rPr lang="en-US" sz="4700" kern="1200" dirty="0">
                <a:solidFill>
                  <a:schemeClr val="tx1"/>
                </a:solidFill>
                <a:latin typeface="+mj-lt"/>
                <a:ea typeface="+mj-ea"/>
                <a:cs typeface="+mj-cs"/>
              </a:rPr>
            </a:br>
            <a:endParaRPr lang="en-US" sz="4700" kern="1200" dirty="0">
              <a:solidFill>
                <a:schemeClr val="tx1"/>
              </a:solidFill>
              <a:latin typeface="+mj-lt"/>
              <a:ea typeface="+mj-ea"/>
              <a:cs typeface="+mj-cs"/>
            </a:endParaRPr>
          </a:p>
        </p:txBody>
      </p:sp>
      <p:cxnSp>
        <p:nvCxnSpPr>
          <p:cNvPr id="11" name="Straight Connector 10">
            <a:extLst>
              <a:ext uri="{FF2B5EF4-FFF2-40B4-BE49-F238E27FC236}">
                <a16:creationId xmlns:a16="http://schemas.microsoft.com/office/drawing/2014/main" id="{2330623A-AB89-4E04-AC9A-2BAFBF85AE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14600" y="3771366"/>
            <a:ext cx="41148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7441667-DCE2-3560-95CD-155A8D85BD3F}"/>
              </a:ext>
            </a:extLst>
          </p:cNvPr>
          <p:cNvSpPr>
            <a:spLocks noGrp="1"/>
          </p:cNvSpPr>
          <p:nvPr>
            <p:ph type="ftr" sz="quarter" idx="11"/>
          </p:nvPr>
        </p:nvSpPr>
        <p:spPr/>
        <p:txBody>
          <a:bodyPr/>
          <a:lstStyle/>
          <a:p>
            <a:r>
              <a:rPr lang="en-US"/>
              <a:t>Copyright © 2024 Carolina Academic Press, LLC. All rights reserved.</a:t>
            </a:r>
          </a:p>
        </p:txBody>
      </p:sp>
    </p:spTree>
    <p:extLst>
      <p:ext uri="{BB962C8B-B14F-4D97-AF65-F5344CB8AC3E}">
        <p14:creationId xmlns:p14="http://schemas.microsoft.com/office/powerpoint/2010/main" val="371151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80060" y="325369"/>
            <a:ext cx="3276451" cy="1956841"/>
          </a:xfrm>
        </p:spPr>
        <p:txBody>
          <a:bodyPr vert="horz" lIns="91440" tIns="45720" rIns="91440" bIns="45720" rtlCol="0" anchor="b">
            <a:normAutofit/>
          </a:bodyPr>
          <a:lstStyle/>
          <a:p>
            <a:pPr defTabSz="914400"/>
            <a:r>
              <a:rPr lang="en-US" sz="4700"/>
              <a:t>Self Defense</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386300" y="2872899"/>
            <a:ext cx="3276451" cy="3659732"/>
          </a:xfrm>
        </p:spPr>
        <p:txBody>
          <a:bodyPr vert="horz" lIns="91440" tIns="45720" rIns="91440" bIns="45720" rtlCol="0">
            <a:normAutofit fontScale="92500" lnSpcReduction="20000"/>
          </a:bodyPr>
          <a:lstStyle/>
          <a:p>
            <a:pPr indent="-228600" defTabSz="914400"/>
            <a:r>
              <a:rPr lang="en-US" sz="2500" i="1" dirty="0"/>
              <a:t>Hagopian v. Fuchs</a:t>
            </a:r>
          </a:p>
          <a:p>
            <a:pPr lvl="1" indent="-228600" defTabSz="914400"/>
            <a:r>
              <a:rPr lang="en-US" sz="2500" dirty="0"/>
              <a:t>Facts</a:t>
            </a:r>
          </a:p>
          <a:p>
            <a:pPr lvl="1" indent="-228600" defTabSz="914400"/>
            <a:r>
              <a:rPr lang="en-US" sz="2500" dirty="0"/>
              <a:t>Self defense in general</a:t>
            </a:r>
          </a:p>
          <a:p>
            <a:pPr lvl="1" indent="-228600" defTabSz="914400"/>
            <a:r>
              <a:rPr lang="en-US" sz="2500" dirty="0"/>
              <a:t>Self defense involving the use of force intended to cause or likely to cause death or serious bodily harm</a:t>
            </a:r>
          </a:p>
          <a:p>
            <a:pPr marL="285750" lvl="1" indent="0" defTabSz="914400">
              <a:buNone/>
            </a:pPr>
            <a:endParaRPr lang="en-US" sz="2500" dirty="0"/>
          </a:p>
          <a:p>
            <a:pPr marL="285750" lvl="1" indent="-228600" defTabSz="914400"/>
            <a:r>
              <a:rPr lang="en-US" sz="2500" dirty="0"/>
              <a:t>Problem 2.15</a:t>
            </a:r>
          </a:p>
          <a:p>
            <a:pPr lvl="1" indent="-228600" defTabSz="914400"/>
            <a:endParaRPr lang="en-US" sz="1900" dirty="0"/>
          </a:p>
        </p:txBody>
      </p:sp>
      <p:pic>
        <p:nvPicPr>
          <p:cNvPr id="3" name="Content Placeholder 2"/>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32627" r="17534"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Footer Placeholder 1">
            <a:extLst>
              <a:ext uri="{FF2B5EF4-FFF2-40B4-BE49-F238E27FC236}">
                <a16:creationId xmlns:a16="http://schemas.microsoft.com/office/drawing/2014/main" id="{44D4FE56-AD70-850A-56CA-CD522A4FBD4D}"/>
              </a:ext>
            </a:extLst>
          </p:cNvPr>
          <p:cNvSpPr>
            <a:spLocks noGrp="1"/>
          </p:cNvSpPr>
          <p:nvPr>
            <p:ph type="ftr" sz="quarter" idx="11"/>
          </p:nvPr>
        </p:nvSpPr>
        <p:spPr/>
        <p:txBody>
          <a:bodyPr/>
          <a:lstStyle/>
          <a:p>
            <a:r>
              <a:rPr lang="en-US"/>
              <a:t>Copyright © 2024 Carolina Academic Press, LLC. All rights reserved.</a:t>
            </a:r>
          </a:p>
        </p:txBody>
      </p:sp>
    </p:spTree>
    <p:extLst>
      <p:ext uri="{BB962C8B-B14F-4D97-AF65-F5344CB8AC3E}">
        <p14:creationId xmlns:p14="http://schemas.microsoft.com/office/powerpoint/2010/main" val="2086778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29369" y="238539"/>
            <a:ext cx="8263890" cy="1434415"/>
          </a:xfrm>
        </p:spPr>
        <p:txBody>
          <a:bodyPr vert="horz" lIns="91440" tIns="45720" rIns="91440" bIns="45720" rtlCol="0" anchor="b">
            <a:normAutofit/>
          </a:bodyPr>
          <a:lstStyle/>
          <a:p>
            <a:pPr defTabSz="914400"/>
            <a:r>
              <a:rPr lang="en-US" sz="4700"/>
              <a:t>Self Defense</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429369" y="2071316"/>
            <a:ext cx="5035164" cy="4119172"/>
          </a:xfrm>
        </p:spPr>
        <p:txBody>
          <a:bodyPr vert="horz" lIns="91440" tIns="45720" rIns="91440" bIns="45720" rtlCol="0" anchor="t">
            <a:normAutofit/>
          </a:bodyPr>
          <a:lstStyle/>
          <a:p>
            <a:pPr indent="-228600" defTabSz="914400"/>
            <a:r>
              <a:rPr lang="en-US" sz="2400" dirty="0"/>
              <a:t>Problem 2.15</a:t>
            </a:r>
          </a:p>
          <a:p>
            <a:pPr lvl="1" indent="-228600" defTabSz="914400"/>
            <a:r>
              <a:rPr lang="en-US" sz="2400" dirty="0"/>
              <a:t>Self defense involving the use of force intended to cause or likely to cause death or serious bodily harm</a:t>
            </a:r>
          </a:p>
          <a:p>
            <a:pPr lvl="1" indent="-228600" defTabSz="914400"/>
            <a:r>
              <a:rPr lang="en-US" sz="2400"/>
              <a:t>Could Kevin </a:t>
            </a:r>
            <a:r>
              <a:rPr lang="en-US" sz="2400" dirty="0"/>
              <a:t>reasonably believe he was at risk of the “death or serious bodily injury” that Hagopian talks about? </a:t>
            </a:r>
          </a:p>
          <a:p>
            <a:pPr lvl="1" indent="-228600" defTabSz="914400"/>
            <a:endParaRPr lang="en-US" sz="1900" dirty="0"/>
          </a:p>
          <a:p>
            <a:pPr marL="285750" lvl="1" indent="0" defTabSz="914400">
              <a:buNone/>
            </a:pPr>
            <a:endParaRPr lang="en-US" sz="1900" dirty="0"/>
          </a:p>
        </p:txBody>
      </p:sp>
      <p:pic>
        <p:nvPicPr>
          <p:cNvPr id="7" name="Content Placeholder 6" descr="A gun on a rock&#10;&#10;Description automatically generated">
            <a:extLst>
              <a:ext uri="{FF2B5EF4-FFF2-40B4-BE49-F238E27FC236}">
                <a16:creationId xmlns:a16="http://schemas.microsoft.com/office/drawing/2014/main" id="{695D5A68-EDFA-C54A-A333-3080DEE35B22}"/>
              </a:ext>
            </a:extLst>
          </p:cNvPr>
          <p:cNvPicPr>
            <a:picLocks noGrp="1" noChangeAspect="1"/>
          </p:cNvPicPr>
          <p:nvPr>
            <p:ph sz="half" idx="2"/>
          </p:nvPr>
        </p:nvPicPr>
        <p:blipFill rotWithShape="1">
          <a:blip r:embed="rId2"/>
          <a:srcRect l="31398" r="20440" b="2"/>
          <a:stretch/>
        </p:blipFill>
        <p:spPr>
          <a:xfrm>
            <a:off x="5756743" y="2093976"/>
            <a:ext cx="2955798" cy="4096512"/>
          </a:xfrm>
          <a:prstGeom prst="rect">
            <a:avLst/>
          </a:prstGeom>
        </p:spPr>
      </p:pic>
      <p:sp>
        <p:nvSpPr>
          <p:cNvPr id="2" name="Footer Placeholder 1">
            <a:extLst>
              <a:ext uri="{FF2B5EF4-FFF2-40B4-BE49-F238E27FC236}">
                <a16:creationId xmlns:a16="http://schemas.microsoft.com/office/drawing/2014/main" id="{10B838B8-F35D-983E-CAB3-D103508D2BB1}"/>
              </a:ext>
            </a:extLst>
          </p:cNvPr>
          <p:cNvSpPr>
            <a:spLocks noGrp="1"/>
          </p:cNvSpPr>
          <p:nvPr>
            <p:ph type="ftr" sz="quarter" idx="11"/>
          </p:nvPr>
        </p:nvSpPr>
        <p:spPr/>
        <p:txBody>
          <a:bodyPr/>
          <a:lstStyle/>
          <a:p>
            <a:r>
              <a:rPr lang="en-US"/>
              <a:t>Copyright © 2024 Carolina Academic Press, LLC. All rights reserved.</a:t>
            </a:r>
          </a:p>
        </p:txBody>
      </p:sp>
    </p:spTree>
    <p:extLst>
      <p:ext uri="{BB962C8B-B14F-4D97-AF65-F5344CB8AC3E}">
        <p14:creationId xmlns:p14="http://schemas.microsoft.com/office/powerpoint/2010/main" val="2065960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84375"/>
            <a:ext cx="8153400" cy="3460749"/>
          </a:xfrm>
        </p:spPr>
        <p:txBody>
          <a:bodyPr>
            <a:normAutofit/>
          </a:bodyPr>
          <a:lstStyle/>
          <a:p>
            <a:pPr algn="ctr"/>
            <a:r>
              <a:rPr lang="en-US" dirty="0"/>
              <a:t>Duty to Retreat</a:t>
            </a:r>
            <a:br>
              <a:rPr lang="en-US" dirty="0"/>
            </a:br>
            <a:br>
              <a:rPr lang="en-US" dirty="0"/>
            </a:br>
            <a:r>
              <a:rPr lang="en-US" dirty="0"/>
              <a:t>Stand Your Ground Laws</a:t>
            </a:r>
            <a:br>
              <a:rPr lang="en-US" dirty="0"/>
            </a:br>
            <a:br>
              <a:rPr lang="en-US" dirty="0"/>
            </a:br>
            <a:endParaRPr lang="en-US" dirty="0"/>
          </a:p>
        </p:txBody>
      </p:sp>
      <p:sp>
        <p:nvSpPr>
          <p:cNvPr id="3" name="Footer Placeholder 2">
            <a:extLst>
              <a:ext uri="{FF2B5EF4-FFF2-40B4-BE49-F238E27FC236}">
                <a16:creationId xmlns:a16="http://schemas.microsoft.com/office/drawing/2014/main" id="{D294D768-042F-A6C2-747C-759DB2B21D23}"/>
              </a:ext>
            </a:extLst>
          </p:cNvPr>
          <p:cNvSpPr>
            <a:spLocks noGrp="1"/>
          </p:cNvSpPr>
          <p:nvPr>
            <p:ph type="ftr" sz="quarter" idx="11"/>
          </p:nvPr>
        </p:nvSpPr>
        <p:spPr/>
        <p:txBody>
          <a:bodyPr/>
          <a:lstStyle/>
          <a:p>
            <a:r>
              <a:rPr lang="en-US"/>
              <a:t>Copyright © 2024 Carolina Academic Press, LLC. All rights reserved.</a:t>
            </a:r>
          </a:p>
        </p:txBody>
      </p:sp>
    </p:spTree>
    <p:extLst>
      <p:ext uri="{BB962C8B-B14F-4D97-AF65-F5344CB8AC3E}">
        <p14:creationId xmlns:p14="http://schemas.microsoft.com/office/powerpoint/2010/main" val="4094116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152400"/>
            <a:ext cx="8229600" cy="1066800"/>
          </a:xfrm>
        </p:spPr>
        <p:txBody>
          <a:bodyPr/>
          <a:lstStyle/>
          <a:p>
            <a:pPr eaLnBrk="1" hangingPunct="1"/>
            <a:r>
              <a:rPr lang="en-US" altLang="en-US" sz="3200"/>
              <a:t>Tennessee’s “Stand Your Ground” Law (T. C. A. § 39-11-611)</a:t>
            </a:r>
          </a:p>
        </p:txBody>
      </p:sp>
      <p:sp>
        <p:nvSpPr>
          <p:cNvPr id="22530" name="Content Placeholder 2"/>
          <p:cNvSpPr>
            <a:spLocks noGrp="1"/>
          </p:cNvSpPr>
          <p:nvPr>
            <p:ph idx="1"/>
          </p:nvPr>
        </p:nvSpPr>
        <p:spPr>
          <a:xfrm>
            <a:off x="0" y="1447800"/>
            <a:ext cx="9144000" cy="5410200"/>
          </a:xfrm>
        </p:spPr>
        <p:txBody>
          <a:bodyPr>
            <a:normAutofit fontScale="47500" lnSpcReduction="20000"/>
          </a:bodyPr>
          <a:lstStyle/>
          <a:p>
            <a:pPr eaLnBrk="1" hangingPunct="1">
              <a:lnSpc>
                <a:spcPct val="120000"/>
              </a:lnSpc>
              <a:buFontTx/>
              <a:buNone/>
            </a:pPr>
            <a:r>
              <a:rPr lang="en-US" altLang="en-US" sz="4400" dirty="0"/>
              <a:t>[A] person who is not engaged in unlawful activity and is in a place where the person has a right to be has no duty to retreat before threatening or using force intended or likely to cause death or serious bodily injury, if:</a:t>
            </a:r>
          </a:p>
          <a:p>
            <a:pPr eaLnBrk="1" hangingPunct="1">
              <a:lnSpc>
                <a:spcPct val="120000"/>
              </a:lnSpc>
              <a:buFontTx/>
              <a:buNone/>
            </a:pPr>
            <a:endParaRPr lang="en-US" altLang="en-US" sz="4400" dirty="0"/>
          </a:p>
          <a:p>
            <a:pPr eaLnBrk="1" hangingPunct="1">
              <a:lnSpc>
                <a:spcPct val="120000"/>
              </a:lnSpc>
              <a:buFontTx/>
              <a:buNone/>
            </a:pPr>
            <a:r>
              <a:rPr lang="en-US" altLang="en-US" sz="4400" dirty="0"/>
              <a:t>(A)  The person has a reasonable belief that there is an imminent danger of death or serious bodily injury;</a:t>
            </a:r>
          </a:p>
          <a:p>
            <a:pPr eaLnBrk="1" hangingPunct="1">
              <a:lnSpc>
                <a:spcPct val="120000"/>
              </a:lnSpc>
              <a:buFontTx/>
              <a:buNone/>
            </a:pPr>
            <a:r>
              <a:rPr lang="en-US" altLang="en-US" sz="4400" dirty="0"/>
              <a:t> (B)  The danger creating the belief of imminent death or serious bodily injury is real, or honestly believed to be real at the time; and           </a:t>
            </a:r>
          </a:p>
          <a:p>
            <a:pPr eaLnBrk="1" hangingPunct="1">
              <a:lnSpc>
                <a:spcPct val="120000"/>
              </a:lnSpc>
              <a:buFontTx/>
              <a:buNone/>
            </a:pPr>
            <a:r>
              <a:rPr lang="en-US" altLang="en-US" sz="4400" dirty="0"/>
              <a:t> (C)  The belief of danger is founded upon reasonable grounds.</a:t>
            </a:r>
          </a:p>
          <a:p>
            <a:pPr eaLnBrk="1" hangingPunct="1">
              <a:lnSpc>
                <a:spcPct val="80000"/>
              </a:lnSpc>
              <a:buFontTx/>
              <a:buNone/>
            </a:pPr>
            <a:r>
              <a:rPr lang="en-US" altLang="en-US" sz="2200" dirty="0"/>
              <a:t>  </a:t>
            </a:r>
          </a:p>
          <a:p>
            <a:pPr eaLnBrk="1" hangingPunct="1">
              <a:lnSpc>
                <a:spcPct val="80000"/>
              </a:lnSpc>
              <a:buFontTx/>
              <a:buNone/>
            </a:pPr>
            <a:r>
              <a:rPr lang="en-US" altLang="en-US" sz="2200" dirty="0"/>
              <a:t> </a:t>
            </a:r>
          </a:p>
          <a:p>
            <a:pPr eaLnBrk="1" hangingPunct="1">
              <a:lnSpc>
                <a:spcPct val="80000"/>
              </a:lnSpc>
              <a:buFontTx/>
              <a:buNone/>
            </a:pPr>
            <a:r>
              <a:rPr lang="en-US" altLang="en-US" sz="2200" dirty="0"/>
              <a:t> </a:t>
            </a:r>
          </a:p>
          <a:p>
            <a:pPr eaLnBrk="1" hangingPunct="1">
              <a:lnSpc>
                <a:spcPct val="80000"/>
              </a:lnSpc>
              <a:buFontTx/>
              <a:buNone/>
            </a:pPr>
            <a:endParaRPr lang="en-US" altLang="en-US" sz="2200" dirty="0"/>
          </a:p>
          <a:p>
            <a:pPr eaLnBrk="1" hangingPunct="1">
              <a:lnSpc>
                <a:spcPct val="80000"/>
              </a:lnSpc>
              <a:buFontTx/>
              <a:buNone/>
            </a:pPr>
            <a:r>
              <a:rPr lang="en-US" altLang="en-US" sz="2500" dirty="0"/>
              <a:t>  </a:t>
            </a:r>
          </a:p>
          <a:p>
            <a:pPr eaLnBrk="1" hangingPunct="1">
              <a:lnSpc>
                <a:spcPct val="80000"/>
              </a:lnSpc>
              <a:buFontTx/>
              <a:buNone/>
            </a:pPr>
            <a:r>
              <a:rPr lang="en-US" altLang="en-US" sz="2500" dirty="0"/>
              <a:t> </a:t>
            </a:r>
          </a:p>
          <a:p>
            <a:pPr eaLnBrk="1" hangingPunct="1">
              <a:lnSpc>
                <a:spcPct val="80000"/>
              </a:lnSpc>
              <a:buFontTx/>
              <a:buNone/>
            </a:pPr>
            <a:r>
              <a:rPr lang="en-US" altLang="en-US" sz="2500" dirty="0"/>
              <a:t> </a:t>
            </a:r>
          </a:p>
          <a:p>
            <a:pPr eaLnBrk="1" hangingPunct="1">
              <a:lnSpc>
                <a:spcPct val="80000"/>
              </a:lnSpc>
              <a:buFontTx/>
              <a:buNone/>
            </a:pPr>
            <a:endParaRPr lang="en-US" altLang="en-US" sz="2500" dirty="0"/>
          </a:p>
        </p:txBody>
      </p:sp>
      <p:sp>
        <p:nvSpPr>
          <p:cNvPr id="2" name="Footer Placeholder 1">
            <a:extLst>
              <a:ext uri="{FF2B5EF4-FFF2-40B4-BE49-F238E27FC236}">
                <a16:creationId xmlns:a16="http://schemas.microsoft.com/office/drawing/2014/main" id="{B612A71C-EE5B-BB3A-3646-6DDBEC900AB2}"/>
              </a:ext>
            </a:extLst>
          </p:cNvPr>
          <p:cNvSpPr>
            <a:spLocks noGrp="1"/>
          </p:cNvSpPr>
          <p:nvPr>
            <p:ph type="ftr" sz="quarter" idx="11"/>
          </p:nvPr>
        </p:nvSpPr>
        <p:spPr/>
        <p:txBody>
          <a:bodyPr/>
          <a:lstStyle/>
          <a:p>
            <a:r>
              <a:rPr lang="en-US"/>
              <a:t>Copyright © 2024 Carolina Academic Press, LLC. All rights reserved.</a:t>
            </a:r>
          </a:p>
        </p:txBody>
      </p:sp>
    </p:spTree>
    <p:extLst>
      <p:ext uri="{BB962C8B-B14F-4D97-AF65-F5344CB8AC3E}">
        <p14:creationId xmlns:p14="http://schemas.microsoft.com/office/powerpoint/2010/main" val="1914259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normAutofit/>
          </a:bodyPr>
          <a:lstStyle/>
          <a:p>
            <a:pPr eaLnBrk="1" hangingPunct="1"/>
            <a:r>
              <a:rPr lang="en-US" altLang="en-US" sz="3200"/>
              <a:t>Tennessee’s “Stand Your Ground” Law (T.C. A. § 39-11-622)</a:t>
            </a:r>
          </a:p>
        </p:txBody>
      </p:sp>
      <p:sp>
        <p:nvSpPr>
          <p:cNvPr id="23554" name="Content Placeholder 2"/>
          <p:cNvSpPr>
            <a:spLocks noGrp="1"/>
          </p:cNvSpPr>
          <p:nvPr>
            <p:ph idx="1"/>
          </p:nvPr>
        </p:nvSpPr>
        <p:spPr>
          <a:xfrm>
            <a:off x="152400" y="1600200"/>
            <a:ext cx="8763000" cy="5257800"/>
          </a:xfrm>
        </p:spPr>
        <p:txBody>
          <a:bodyPr/>
          <a:lstStyle/>
          <a:p>
            <a:pPr marL="514350" indent="-514350" eaLnBrk="1" hangingPunct="1">
              <a:buFontTx/>
              <a:buNone/>
            </a:pPr>
            <a:r>
              <a:rPr lang="en-US" altLang="en-US" sz="2800" dirty="0"/>
              <a:t>(a)(1) A person who uses force as permitted in §§ 39-11-611-- 39-11-614, or § 29-34-201, is justified in using such force and is immune from civil liability for the use of such force, unless …</a:t>
            </a:r>
          </a:p>
          <a:p>
            <a:pPr marL="514350" indent="-514350" eaLnBrk="1" hangingPunct="1">
              <a:buFontTx/>
              <a:buNone/>
            </a:pPr>
            <a:r>
              <a:rPr lang="en-US" altLang="en-US" sz="2800" dirty="0"/>
              <a:t>(b) The court shall award reasonable attorney’s fees, court costs, compensation for loss of income, and all expenses incurred by a person in defense of any civil action brought against such person based upon the person’s use of force if the court finds that the defendant was justified in using such force pursuant to §§ 39-11-611--- 39-11-614, or § 29-34-201.</a:t>
            </a:r>
          </a:p>
        </p:txBody>
      </p:sp>
      <p:sp>
        <p:nvSpPr>
          <p:cNvPr id="2" name="Footer Placeholder 1">
            <a:extLst>
              <a:ext uri="{FF2B5EF4-FFF2-40B4-BE49-F238E27FC236}">
                <a16:creationId xmlns:a16="http://schemas.microsoft.com/office/drawing/2014/main" id="{6E403759-E25C-91AC-1F7E-4DB1C40FBE96}"/>
              </a:ext>
            </a:extLst>
          </p:cNvPr>
          <p:cNvSpPr>
            <a:spLocks noGrp="1"/>
          </p:cNvSpPr>
          <p:nvPr>
            <p:ph type="ftr" sz="quarter" idx="11"/>
          </p:nvPr>
        </p:nvSpPr>
        <p:spPr/>
        <p:txBody>
          <a:bodyPr/>
          <a:lstStyle/>
          <a:p>
            <a:r>
              <a:rPr lang="en-US"/>
              <a:t>Copyright © 2024 Carolina Academic Press, LLC. All rights reserved.</a:t>
            </a:r>
          </a:p>
        </p:txBody>
      </p:sp>
    </p:spTree>
    <p:extLst>
      <p:ext uri="{BB962C8B-B14F-4D97-AF65-F5344CB8AC3E}">
        <p14:creationId xmlns:p14="http://schemas.microsoft.com/office/powerpoint/2010/main" val="787649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0" y="152400"/>
            <a:ext cx="8686800" cy="1143000"/>
          </a:xfrm>
        </p:spPr>
        <p:txBody>
          <a:bodyPr/>
          <a:lstStyle/>
          <a:p>
            <a:pPr algn="ctr" eaLnBrk="1" hangingPunct="1"/>
            <a:r>
              <a:rPr lang="en-US" altLang="en-US" sz="3200" dirty="0"/>
              <a:t>Tennessee</a:t>
            </a:r>
            <a:r>
              <a:rPr lang="ja-JP" altLang="en-US" sz="3200"/>
              <a:t>’</a:t>
            </a:r>
            <a:r>
              <a:rPr lang="en-US" altLang="ja-JP" sz="3200" dirty="0"/>
              <a:t>s </a:t>
            </a:r>
            <a:r>
              <a:rPr lang="ja-JP" altLang="en-US" sz="3200"/>
              <a:t>“</a:t>
            </a:r>
            <a:r>
              <a:rPr lang="en-US" altLang="ja-JP" sz="3200" dirty="0"/>
              <a:t>Stand Your Ground</a:t>
            </a:r>
            <a:r>
              <a:rPr lang="ja-JP" altLang="en-US" sz="3200"/>
              <a:t>”</a:t>
            </a:r>
            <a:r>
              <a:rPr lang="en-US" altLang="ja-JP" sz="3200" dirty="0"/>
              <a:t> Law (T. C. A. § 39-11-611)</a:t>
            </a:r>
            <a:endParaRPr lang="en-US" altLang="en-US" sz="3200" dirty="0"/>
          </a:p>
        </p:txBody>
      </p:sp>
      <p:sp>
        <p:nvSpPr>
          <p:cNvPr id="24578" name="Content Placeholder 2"/>
          <p:cNvSpPr>
            <a:spLocks noGrp="1"/>
          </p:cNvSpPr>
          <p:nvPr>
            <p:ph idx="1"/>
          </p:nvPr>
        </p:nvSpPr>
        <p:spPr>
          <a:xfrm>
            <a:off x="152400" y="1600200"/>
            <a:ext cx="8763000" cy="5105400"/>
          </a:xfrm>
        </p:spPr>
        <p:txBody>
          <a:bodyPr/>
          <a:lstStyle/>
          <a:p>
            <a:pPr eaLnBrk="1" hangingPunct="1">
              <a:buFontTx/>
              <a:buNone/>
            </a:pPr>
            <a:r>
              <a:rPr lang="en-US" altLang="en-US" sz="2800"/>
              <a:t>(c) Any person using force intended or likely to cause death or serious bodily injury </a:t>
            </a:r>
            <a:r>
              <a:rPr lang="en-US" altLang="en-US" sz="2800" b="1"/>
              <a:t>within a residence, dwelling or vehicle </a:t>
            </a:r>
            <a:r>
              <a:rPr lang="en-US" altLang="en-US" sz="2800"/>
              <a:t>is presumed to have held a reasonable belief of imminent death or serious bodily injury to self, family, a member of the household or a person visiting as an invited guest when that force is used against another person, who unlawfully and forcibly enters or has unlawfully and forcibly entered the residence, dwelling or vehicle, and the person using defensive force knew or had reason to believe that an unlawful and forcible entry occurred.</a:t>
            </a:r>
          </a:p>
        </p:txBody>
      </p:sp>
      <p:sp>
        <p:nvSpPr>
          <p:cNvPr id="2" name="Footer Placeholder 1">
            <a:extLst>
              <a:ext uri="{FF2B5EF4-FFF2-40B4-BE49-F238E27FC236}">
                <a16:creationId xmlns:a16="http://schemas.microsoft.com/office/drawing/2014/main" id="{AF19F780-70FA-AEED-40C1-472251079F40}"/>
              </a:ext>
            </a:extLst>
          </p:cNvPr>
          <p:cNvSpPr>
            <a:spLocks noGrp="1"/>
          </p:cNvSpPr>
          <p:nvPr>
            <p:ph type="ftr" sz="quarter" idx="11"/>
          </p:nvPr>
        </p:nvSpPr>
        <p:spPr/>
        <p:txBody>
          <a:bodyPr/>
          <a:lstStyle/>
          <a:p>
            <a:r>
              <a:rPr lang="en-US"/>
              <a:t>Copyright © 2024 Carolina Academic Press, LLC. All rights reserved.</a:t>
            </a:r>
          </a:p>
        </p:txBody>
      </p:sp>
    </p:spTree>
    <p:extLst>
      <p:ext uri="{BB962C8B-B14F-4D97-AF65-F5344CB8AC3E}">
        <p14:creationId xmlns:p14="http://schemas.microsoft.com/office/powerpoint/2010/main" val="349017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0"/>
            <a:ext cx="8229600" cy="1066800"/>
          </a:xfrm>
        </p:spPr>
        <p:txBody>
          <a:bodyPr/>
          <a:lstStyle/>
          <a:p>
            <a:pPr algn="ctr" eaLnBrk="1" hangingPunct="1"/>
            <a:r>
              <a:rPr lang="en-US" altLang="en-US" sz="3200" dirty="0"/>
              <a:t>Tennessee’s “Stand Your Ground” Law (T.C. A. § 39-11-611)</a:t>
            </a:r>
          </a:p>
        </p:txBody>
      </p:sp>
      <p:sp>
        <p:nvSpPr>
          <p:cNvPr id="25602" name="Content Placeholder 2"/>
          <p:cNvSpPr>
            <a:spLocks noGrp="1"/>
          </p:cNvSpPr>
          <p:nvPr>
            <p:ph idx="1"/>
          </p:nvPr>
        </p:nvSpPr>
        <p:spPr>
          <a:xfrm>
            <a:off x="0" y="1066800"/>
            <a:ext cx="9144000" cy="5791200"/>
          </a:xfrm>
        </p:spPr>
        <p:txBody>
          <a:bodyPr/>
          <a:lstStyle/>
          <a:p>
            <a:pPr eaLnBrk="1" hangingPunct="1">
              <a:buFontTx/>
              <a:buNone/>
            </a:pPr>
            <a:endParaRPr lang="en-US" altLang="en-US" sz="2000" dirty="0"/>
          </a:p>
          <a:p>
            <a:pPr eaLnBrk="1" hangingPunct="1">
              <a:buFontTx/>
              <a:buNone/>
            </a:pPr>
            <a:r>
              <a:rPr lang="en-US" altLang="en-US" sz="2000" dirty="0"/>
              <a:t>(d) The presumption established in subsection (c) shall not apply if:</a:t>
            </a:r>
          </a:p>
          <a:p>
            <a:pPr eaLnBrk="1" hangingPunct="1">
              <a:buFontTx/>
              <a:buNone/>
            </a:pPr>
            <a:r>
              <a:rPr lang="en-US" altLang="en-US" sz="2000" dirty="0"/>
              <a:t>(1) The person against whom the force is used has the right to be in or is a lawful resident of the dwelling, residence, or vehicle, … provided such person is not prohibited from entering the dwelling, residence, or occupied vehicle by an order of protection, injunction for protection from domestic abuse, or a court order of no contact against that person;</a:t>
            </a:r>
          </a:p>
          <a:p>
            <a:pPr eaLnBrk="1" hangingPunct="1">
              <a:buFontTx/>
              <a:buNone/>
            </a:pPr>
            <a:r>
              <a:rPr lang="en-US" altLang="en-US" sz="2000" dirty="0"/>
              <a:t>(2) The person against whom the force is used is attempting to remove a person or persons who is a child or grandchild of, or is otherwise in the lawful custody or under the lawful guardianship of, the person against whom the defensive force is used;</a:t>
            </a:r>
          </a:p>
          <a:p>
            <a:pPr eaLnBrk="1" hangingPunct="1">
              <a:buFontTx/>
              <a:buNone/>
            </a:pPr>
            <a:r>
              <a:rPr lang="en-US" altLang="en-US" sz="2000" dirty="0"/>
              <a:t>(3) … the person using force is engaged in an unlawful activity or is using the dwelling, residence, or occupied vehicle to further an unlawful activity; or</a:t>
            </a:r>
          </a:p>
          <a:p>
            <a:pPr eaLnBrk="1" hangingPunct="1">
              <a:buFontTx/>
              <a:buNone/>
            </a:pPr>
            <a:r>
              <a:rPr lang="en-US" altLang="en-US" sz="2000" dirty="0"/>
              <a:t>(4) The person against whom force is used is a law enforcement officer .. who enters or attempts to enter a dwelling, [etc.] in the performance of his or her official duties, and the officer identified himself or herself in accordance with any applicable law, or the person using force knew or reasonably should have known that the person entering or attempting to enter was a law enforcement officer.</a:t>
            </a:r>
          </a:p>
        </p:txBody>
      </p:sp>
      <p:sp>
        <p:nvSpPr>
          <p:cNvPr id="2" name="Footer Placeholder 1">
            <a:extLst>
              <a:ext uri="{FF2B5EF4-FFF2-40B4-BE49-F238E27FC236}">
                <a16:creationId xmlns:a16="http://schemas.microsoft.com/office/drawing/2014/main" id="{5543D711-2E93-BFA8-8B14-5ABD9A5EC43F}"/>
              </a:ext>
            </a:extLst>
          </p:cNvPr>
          <p:cNvSpPr>
            <a:spLocks noGrp="1"/>
          </p:cNvSpPr>
          <p:nvPr>
            <p:ph type="ftr" sz="quarter" idx="11"/>
          </p:nvPr>
        </p:nvSpPr>
        <p:spPr/>
        <p:txBody>
          <a:bodyPr/>
          <a:lstStyle/>
          <a:p>
            <a:r>
              <a:rPr lang="en-US"/>
              <a:t>Copyright © 2024 Carolina Academic Press, LLC. All rights reserved.</a:t>
            </a:r>
          </a:p>
        </p:txBody>
      </p:sp>
    </p:spTree>
    <p:extLst>
      <p:ext uri="{BB962C8B-B14F-4D97-AF65-F5344CB8AC3E}">
        <p14:creationId xmlns:p14="http://schemas.microsoft.com/office/powerpoint/2010/main" val="945055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575A102-D95D-4D6E-8F1B-49EED0AE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itle 4">
            <a:extLst>
              <a:ext uri="{FF2B5EF4-FFF2-40B4-BE49-F238E27FC236}">
                <a16:creationId xmlns:a16="http://schemas.microsoft.com/office/drawing/2014/main" id="{B63C69EF-2700-0A92-17C8-691C59A97BD3}"/>
              </a:ext>
            </a:extLst>
          </p:cNvPr>
          <p:cNvSpPr>
            <a:spLocks noGrp="1"/>
          </p:cNvSpPr>
          <p:nvPr>
            <p:ph type="title"/>
          </p:nvPr>
        </p:nvSpPr>
        <p:spPr>
          <a:xfrm>
            <a:off x="594869" y="1377146"/>
            <a:ext cx="3057345" cy="3626217"/>
          </a:xfrm>
        </p:spPr>
        <p:txBody>
          <a:bodyPr vert="horz" lIns="91440" tIns="45720" rIns="91440" bIns="45720" rtlCol="0" anchor="b">
            <a:normAutofit/>
          </a:bodyPr>
          <a:lstStyle/>
          <a:p>
            <a:pPr algn="r" defTabSz="914400"/>
            <a:r>
              <a:rPr lang="en-US" sz="5400" kern="1200">
                <a:solidFill>
                  <a:srgbClr val="FFFFFF"/>
                </a:solidFill>
                <a:latin typeface="+mj-lt"/>
                <a:ea typeface="+mj-ea"/>
                <a:cs typeface="+mj-cs"/>
              </a:rPr>
              <a:t>Defenses and Privileges</a:t>
            </a:r>
          </a:p>
        </p:txBody>
      </p:sp>
      <p:pic>
        <p:nvPicPr>
          <p:cNvPr id="8" name="Content Placeholder 7" descr="Logo, icon&#10;&#10;Description automatically generated">
            <a:extLst>
              <a:ext uri="{FF2B5EF4-FFF2-40B4-BE49-F238E27FC236}">
                <a16:creationId xmlns:a16="http://schemas.microsoft.com/office/drawing/2014/main" id="{ACB28F77-DE79-C006-1BC5-D5A9A7ADB77F}"/>
              </a:ext>
            </a:extLst>
          </p:cNvPr>
          <p:cNvPicPr>
            <a:picLocks noGrp="1" noChangeAspect="1"/>
          </p:cNvPicPr>
          <p:nvPr>
            <p:ph idx="1"/>
          </p:nvPr>
        </p:nvPicPr>
        <p:blipFill>
          <a:blip r:embed="rId2">
            <a:alphaModFix/>
          </a:blip>
          <a:stretch>
            <a:fillRect/>
          </a:stretch>
        </p:blipFill>
        <p:spPr>
          <a:xfrm>
            <a:off x="4092770" y="1081393"/>
            <a:ext cx="4646225" cy="4646225"/>
          </a:xfrm>
          <a:prstGeom prst="rect">
            <a:avLst/>
          </a:prstGeom>
        </p:spPr>
      </p:pic>
      <p:grpSp>
        <p:nvGrpSpPr>
          <p:cNvPr id="17" name="Group 16">
            <a:extLst>
              <a:ext uri="{FF2B5EF4-FFF2-40B4-BE49-F238E27FC236}">
                <a16:creationId xmlns:a16="http://schemas.microsoft.com/office/drawing/2014/main" id="{CF0FFF1F-79B6-4A13-A464-070CD6F896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06625" y="814999"/>
            <a:ext cx="349093" cy="581435"/>
            <a:chOff x="10942198" y="814999"/>
            <a:chExt cx="465458" cy="581435"/>
          </a:xfrm>
          <a:solidFill>
            <a:srgbClr val="FFFFFF"/>
          </a:solidFill>
        </p:grpSpPr>
        <p:sp>
          <p:nvSpPr>
            <p:cNvPr id="18"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7738" y="8149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9"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16518" y="104429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20"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2198" y="1268720"/>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22" name="Straight Connector 2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1991" y="6274341"/>
            <a:ext cx="8515350"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9BA11B7E-3272-7C6D-6330-251DD797C432}"/>
              </a:ext>
            </a:extLst>
          </p:cNvPr>
          <p:cNvSpPr>
            <a:spLocks noGrp="1"/>
          </p:cNvSpPr>
          <p:nvPr>
            <p:ph type="ftr" sz="quarter" idx="11"/>
          </p:nvPr>
        </p:nvSpPr>
        <p:spPr/>
        <p:txBody>
          <a:bodyPr/>
          <a:lstStyle/>
          <a:p>
            <a:r>
              <a:rPr lang="en-US"/>
              <a:t>Copyright © 2024 Carolina Academic Press, LLC. All rights reserved.</a:t>
            </a:r>
          </a:p>
        </p:txBody>
      </p:sp>
    </p:spTree>
    <p:extLst>
      <p:ext uri="{BB962C8B-B14F-4D97-AF65-F5344CB8AC3E}">
        <p14:creationId xmlns:p14="http://schemas.microsoft.com/office/powerpoint/2010/main" val="1317886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B946D7-1CA4-446E-8795-007CACFDE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92416F2-BC84-4D7C-80C6-6296C10C3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596503" y="981075"/>
            <a:ext cx="7950994" cy="4552949"/>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52822" y="1428750"/>
            <a:ext cx="6838356" cy="2105026"/>
          </a:xfrm>
        </p:spPr>
        <p:txBody>
          <a:bodyPr vert="horz" lIns="91440" tIns="45720" rIns="91440" bIns="45720" rtlCol="0" anchor="b">
            <a:normAutofit fontScale="90000"/>
          </a:bodyPr>
          <a:lstStyle/>
          <a:p>
            <a:pPr algn="ctr" defTabSz="914400"/>
            <a:br>
              <a:rPr lang="en-US" sz="5400" kern="1200" dirty="0">
                <a:solidFill>
                  <a:schemeClr val="tx1"/>
                </a:solidFill>
                <a:latin typeface="+mj-lt"/>
                <a:ea typeface="+mj-ea"/>
                <a:cs typeface="+mj-cs"/>
              </a:rPr>
            </a:br>
            <a:r>
              <a:rPr lang="en-US" sz="5400" dirty="0"/>
              <a:t>Defense of Others</a:t>
            </a:r>
            <a:br>
              <a:rPr lang="en-US" sz="4700" kern="1200" dirty="0">
                <a:solidFill>
                  <a:schemeClr val="tx1"/>
                </a:solidFill>
                <a:latin typeface="+mj-lt"/>
                <a:ea typeface="+mj-ea"/>
                <a:cs typeface="+mj-cs"/>
              </a:rPr>
            </a:br>
            <a:endParaRPr lang="en-US" sz="4700" kern="1200" dirty="0">
              <a:solidFill>
                <a:schemeClr val="tx1"/>
              </a:solidFill>
              <a:latin typeface="+mj-lt"/>
              <a:ea typeface="+mj-ea"/>
              <a:cs typeface="+mj-cs"/>
            </a:endParaRPr>
          </a:p>
        </p:txBody>
      </p:sp>
      <p:cxnSp>
        <p:nvCxnSpPr>
          <p:cNvPr id="11" name="Straight Connector 10">
            <a:extLst>
              <a:ext uri="{FF2B5EF4-FFF2-40B4-BE49-F238E27FC236}">
                <a16:creationId xmlns:a16="http://schemas.microsoft.com/office/drawing/2014/main" id="{2330623A-AB89-4E04-AC9A-2BAFBF85AE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14600" y="3771366"/>
            <a:ext cx="41148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4DE293B3-B6B1-ABCC-AA8F-5CFDE91EE773}"/>
              </a:ext>
            </a:extLst>
          </p:cNvPr>
          <p:cNvSpPr>
            <a:spLocks noGrp="1"/>
          </p:cNvSpPr>
          <p:nvPr>
            <p:ph type="ftr" sz="quarter" idx="11"/>
          </p:nvPr>
        </p:nvSpPr>
        <p:spPr/>
        <p:txBody>
          <a:bodyPr/>
          <a:lstStyle/>
          <a:p>
            <a:r>
              <a:rPr lang="en-US"/>
              <a:t>Copyright © 2024 Carolina Academic Press, LLC. All rights reserved.</a:t>
            </a:r>
          </a:p>
        </p:txBody>
      </p:sp>
    </p:spTree>
    <p:extLst>
      <p:ext uri="{BB962C8B-B14F-4D97-AF65-F5344CB8AC3E}">
        <p14:creationId xmlns:p14="http://schemas.microsoft.com/office/powerpoint/2010/main" val="538785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B946D7-1CA4-446E-8795-007CACFDE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92416F2-BC84-4D7C-80C6-6296C10C3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596503" y="981075"/>
            <a:ext cx="7950994" cy="4552949"/>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52822" y="1428750"/>
            <a:ext cx="6838356" cy="2105026"/>
          </a:xfrm>
        </p:spPr>
        <p:txBody>
          <a:bodyPr vert="horz" lIns="91440" tIns="45720" rIns="91440" bIns="45720" rtlCol="0" anchor="b">
            <a:normAutofit fontScale="90000"/>
          </a:bodyPr>
          <a:lstStyle/>
          <a:p>
            <a:pPr algn="ctr" defTabSz="914400"/>
            <a:br>
              <a:rPr lang="en-US" sz="5400" kern="1200" dirty="0">
                <a:solidFill>
                  <a:schemeClr val="tx1"/>
                </a:solidFill>
                <a:latin typeface="+mj-lt"/>
                <a:ea typeface="+mj-ea"/>
                <a:cs typeface="+mj-cs"/>
              </a:rPr>
            </a:br>
            <a:r>
              <a:rPr lang="en-US" sz="5400" kern="1200" dirty="0">
                <a:solidFill>
                  <a:schemeClr val="tx1"/>
                </a:solidFill>
                <a:latin typeface="+mj-lt"/>
                <a:ea typeface="+mj-ea"/>
                <a:cs typeface="+mj-cs"/>
              </a:rPr>
              <a:t>Shopkeeper’s Privilege</a:t>
            </a:r>
            <a:br>
              <a:rPr lang="en-US" sz="4700" kern="1200" dirty="0">
                <a:solidFill>
                  <a:schemeClr val="tx1"/>
                </a:solidFill>
                <a:latin typeface="+mj-lt"/>
                <a:ea typeface="+mj-ea"/>
                <a:cs typeface="+mj-cs"/>
              </a:rPr>
            </a:br>
            <a:endParaRPr lang="en-US" sz="4700" kern="1200" dirty="0">
              <a:solidFill>
                <a:schemeClr val="tx1"/>
              </a:solidFill>
              <a:latin typeface="+mj-lt"/>
              <a:ea typeface="+mj-ea"/>
              <a:cs typeface="+mj-cs"/>
            </a:endParaRPr>
          </a:p>
        </p:txBody>
      </p:sp>
      <p:cxnSp>
        <p:nvCxnSpPr>
          <p:cNvPr id="11" name="Straight Connector 10">
            <a:extLst>
              <a:ext uri="{FF2B5EF4-FFF2-40B4-BE49-F238E27FC236}">
                <a16:creationId xmlns:a16="http://schemas.microsoft.com/office/drawing/2014/main" id="{2330623A-AB89-4E04-AC9A-2BAFBF85AE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14600" y="3771366"/>
            <a:ext cx="41148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401E2D4A-BC2B-D575-EE18-82E16ED0284B}"/>
              </a:ext>
            </a:extLst>
          </p:cNvPr>
          <p:cNvSpPr>
            <a:spLocks noGrp="1"/>
          </p:cNvSpPr>
          <p:nvPr>
            <p:ph type="ftr" sz="quarter" idx="11"/>
          </p:nvPr>
        </p:nvSpPr>
        <p:spPr/>
        <p:txBody>
          <a:bodyPr/>
          <a:lstStyle/>
          <a:p>
            <a:r>
              <a:rPr lang="en-US"/>
              <a:t>Copyright © 2024 Carolina Academic Press, LLC. All rights reserved.</a:t>
            </a:r>
          </a:p>
        </p:txBody>
      </p:sp>
    </p:spTree>
    <p:extLst>
      <p:ext uri="{BB962C8B-B14F-4D97-AF65-F5344CB8AC3E}">
        <p14:creationId xmlns:p14="http://schemas.microsoft.com/office/powerpoint/2010/main" val="582306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6" name="Rectangle 20485">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287"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81" name="Title 4"/>
          <p:cNvSpPr>
            <a:spLocks noGrp="1"/>
          </p:cNvSpPr>
          <p:nvPr>
            <p:ph type="title"/>
          </p:nvPr>
        </p:nvSpPr>
        <p:spPr>
          <a:xfrm>
            <a:off x="628650" y="1412488"/>
            <a:ext cx="2174391" cy="4363844"/>
          </a:xfrm>
        </p:spPr>
        <p:txBody>
          <a:bodyPr anchor="t">
            <a:normAutofit/>
          </a:bodyPr>
          <a:lstStyle/>
          <a:p>
            <a:r>
              <a:rPr lang="en-US" altLang="en-US" sz="3200">
                <a:solidFill>
                  <a:srgbClr val="FFFFFF"/>
                </a:solidFill>
              </a:rPr>
              <a:t>Historical Approaches</a:t>
            </a:r>
          </a:p>
        </p:txBody>
      </p:sp>
      <p:sp>
        <p:nvSpPr>
          <p:cNvPr id="6" name="Content Placeholder 5"/>
          <p:cNvSpPr>
            <a:spLocks noGrp="1"/>
          </p:cNvSpPr>
          <p:nvPr>
            <p:ph sz="half" idx="1"/>
          </p:nvPr>
        </p:nvSpPr>
        <p:spPr>
          <a:xfrm>
            <a:off x="3285641" y="899652"/>
            <a:ext cx="2570462" cy="5191431"/>
          </a:xfrm>
        </p:spPr>
        <p:txBody>
          <a:bodyPr>
            <a:normAutofit lnSpcReduction="10000"/>
          </a:bodyPr>
          <a:lstStyle/>
          <a:p>
            <a:pPr>
              <a:buFont typeface="Arial" panose="020B0604020202020204" pitchFamily="34" charset="0"/>
              <a:buNone/>
            </a:pPr>
            <a:r>
              <a:rPr lang="en-US" altLang="en-US" sz="2200" b="1" u="sng" dirty="0"/>
              <a:t>Citizen’s arrest</a:t>
            </a:r>
          </a:p>
          <a:p>
            <a:r>
              <a:rPr lang="en-US" altLang="en-US" sz="2200" dirty="0"/>
              <a:t>Applies to non-merchants or agents</a:t>
            </a:r>
          </a:p>
          <a:p>
            <a:r>
              <a:rPr lang="en-US" altLang="en-US" sz="2200" dirty="0"/>
              <a:t>Actor has </a:t>
            </a:r>
            <a:r>
              <a:rPr lang="en-US" altLang="en-US" sz="2200" b="1" dirty="0"/>
              <a:t>actually committed </a:t>
            </a:r>
          </a:p>
          <a:p>
            <a:pPr lvl="1"/>
            <a:r>
              <a:rPr lang="en-US" altLang="en-US" sz="2000" dirty="0"/>
              <a:t>a </a:t>
            </a:r>
            <a:r>
              <a:rPr lang="en-US" altLang="en-US" sz="2000" b="1" dirty="0"/>
              <a:t>felony</a:t>
            </a:r>
            <a:r>
              <a:rPr lang="en-US" altLang="en-US" sz="2000" dirty="0"/>
              <a:t> and DEF had reasonable grounds to believe PL committed it</a:t>
            </a:r>
          </a:p>
          <a:p>
            <a:pPr lvl="1"/>
            <a:r>
              <a:rPr lang="en-US" altLang="en-US" sz="2000" dirty="0"/>
              <a:t>or a misdemeanor in the DEF’s presence that constitutes a breach of peace</a:t>
            </a:r>
          </a:p>
          <a:p>
            <a:endParaRPr lang="en-US" altLang="en-US" sz="1700" dirty="0"/>
          </a:p>
          <a:p>
            <a:endParaRPr lang="en-US" altLang="en-US" sz="1700" dirty="0"/>
          </a:p>
        </p:txBody>
      </p:sp>
      <p:cxnSp>
        <p:nvCxnSpPr>
          <p:cNvPr id="20488" name="Straight Connector 20487">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403"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sz="half" idx="2"/>
          </p:nvPr>
        </p:nvSpPr>
        <p:spPr>
          <a:xfrm>
            <a:off x="6338703" y="265814"/>
            <a:ext cx="2398275" cy="5825269"/>
          </a:xfrm>
        </p:spPr>
        <p:txBody>
          <a:bodyPr>
            <a:noAutofit/>
          </a:bodyPr>
          <a:lstStyle/>
          <a:p>
            <a:pPr marL="14288" indent="-14288">
              <a:buFont typeface="Arial" panose="020B0604020202020204" pitchFamily="34" charset="0"/>
              <a:buNone/>
            </a:pPr>
            <a:r>
              <a:rPr lang="en-US" altLang="en-US" sz="2200" b="1" u="sng" dirty="0"/>
              <a:t>Older Shopkeeper’s Privilege</a:t>
            </a:r>
          </a:p>
          <a:p>
            <a:r>
              <a:rPr lang="en-US" altLang="en-US" sz="2200" dirty="0"/>
              <a:t>Applies to shopkeepers and agents.</a:t>
            </a:r>
          </a:p>
          <a:p>
            <a:r>
              <a:rPr lang="en-US" altLang="en-US" sz="2200" dirty="0"/>
              <a:t>Actor may detain any person for the purpose of preventing theft or recapturing property.  However, the person must </a:t>
            </a:r>
            <a:r>
              <a:rPr lang="en-US" altLang="en-US" sz="2200" b="1" dirty="0"/>
              <a:t>actually</a:t>
            </a:r>
            <a:r>
              <a:rPr lang="en-US" altLang="en-US" sz="2200" dirty="0"/>
              <a:t> have the property in his possession</a:t>
            </a:r>
          </a:p>
        </p:txBody>
      </p:sp>
      <p:sp>
        <p:nvSpPr>
          <p:cNvPr id="2" name="Footer Placeholder 1">
            <a:extLst>
              <a:ext uri="{FF2B5EF4-FFF2-40B4-BE49-F238E27FC236}">
                <a16:creationId xmlns:a16="http://schemas.microsoft.com/office/drawing/2014/main" id="{75BB5C47-96FA-8EDD-3AD8-EADF2AF0DB6F}"/>
              </a:ext>
            </a:extLst>
          </p:cNvPr>
          <p:cNvSpPr>
            <a:spLocks noGrp="1"/>
          </p:cNvSpPr>
          <p:nvPr>
            <p:ph type="ftr" sz="quarter" idx="11"/>
          </p:nvPr>
        </p:nvSpPr>
        <p:spPr/>
        <p:txBody>
          <a:bodyPr/>
          <a:lstStyle/>
          <a:p>
            <a:r>
              <a:rPr lang="en-US"/>
              <a:t>Copyright © 2024 Carolina Academic Press, LLC. All rights reserved.</a:t>
            </a:r>
          </a:p>
        </p:txBody>
      </p:sp>
    </p:spTree>
    <p:extLst>
      <p:ext uri="{BB962C8B-B14F-4D97-AF65-F5344CB8AC3E}">
        <p14:creationId xmlns:p14="http://schemas.microsoft.com/office/powerpoint/2010/main" val="1437575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12" name="Rectangle 215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5" name="Title 9"/>
          <p:cNvSpPr>
            <a:spLocks noGrp="1"/>
          </p:cNvSpPr>
          <p:nvPr>
            <p:ph type="title"/>
          </p:nvPr>
        </p:nvSpPr>
        <p:spPr>
          <a:xfrm>
            <a:off x="480060" y="325369"/>
            <a:ext cx="3276451" cy="1956841"/>
          </a:xfrm>
        </p:spPr>
        <p:txBody>
          <a:bodyPr vert="horz" lIns="91440" tIns="45720" rIns="91440" bIns="45720" rtlCol="0" anchor="b">
            <a:normAutofit fontScale="90000"/>
          </a:bodyPr>
          <a:lstStyle/>
          <a:p>
            <a:pPr defTabSz="914400"/>
            <a:r>
              <a:rPr lang="en-US" altLang="en-US" sz="4700" dirty="0"/>
              <a:t>The Modern Shopkeeper’s Privilege</a:t>
            </a:r>
          </a:p>
        </p:txBody>
      </p:sp>
      <p:sp>
        <p:nvSpPr>
          <p:cNvPr id="215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7" name="Content Placeholder 10"/>
          <p:cNvSpPr>
            <a:spLocks noGrp="1"/>
          </p:cNvSpPr>
          <p:nvPr>
            <p:ph sz="half" idx="2"/>
          </p:nvPr>
        </p:nvSpPr>
        <p:spPr>
          <a:xfrm>
            <a:off x="480060" y="2872899"/>
            <a:ext cx="3182691" cy="3320668"/>
          </a:xfrm>
        </p:spPr>
        <p:txBody>
          <a:bodyPr vert="horz" lIns="91440" tIns="45720" rIns="91440" bIns="45720" rtlCol="0">
            <a:normAutofit/>
          </a:bodyPr>
          <a:lstStyle/>
          <a:p>
            <a:pPr marL="0" indent="-228600" defTabSz="914400"/>
            <a:endParaRPr lang="en-US" altLang="en-US" sz="1900" i="1" dirty="0"/>
          </a:p>
          <a:p>
            <a:pPr indent="-228600" defTabSz="914400"/>
            <a:r>
              <a:rPr lang="en-US" altLang="en-US" sz="2400" dirty="0"/>
              <a:t>Statutory Privilege and </a:t>
            </a:r>
            <a:r>
              <a:rPr lang="en-US" altLang="en-US" sz="2400" i="1" dirty="0"/>
              <a:t>Restatement</a:t>
            </a:r>
          </a:p>
          <a:p>
            <a:pPr indent="-228600" defTabSz="914400"/>
            <a:endParaRPr lang="en-US" altLang="en-US" sz="1900" dirty="0"/>
          </a:p>
          <a:p>
            <a:pPr indent="-228600" defTabSz="914400"/>
            <a:endParaRPr lang="en-US" altLang="en-US" sz="1900" dirty="0"/>
          </a:p>
        </p:txBody>
      </p:sp>
      <p:pic>
        <p:nvPicPr>
          <p:cNvPr id="6" name="Content Placeholder 5" descr="A close-up of some weights&#10;&#10;Description automatically generated with low confidence">
            <a:extLst>
              <a:ext uri="{FF2B5EF4-FFF2-40B4-BE49-F238E27FC236}">
                <a16:creationId xmlns:a16="http://schemas.microsoft.com/office/drawing/2014/main" id="{6DEB6868-9885-AC60-25D2-5892E77FD820}"/>
              </a:ext>
            </a:extLst>
          </p:cNvPr>
          <p:cNvPicPr>
            <a:picLocks noGrp="1" noChangeAspect="1"/>
          </p:cNvPicPr>
          <p:nvPr>
            <p:ph sz="half" idx="1"/>
          </p:nvPr>
        </p:nvPicPr>
        <p:blipFill rotWithShape="1">
          <a:blip r:embed="rId2"/>
          <a:srcRect l="30193" r="13387"/>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Footer Placeholder 1">
            <a:extLst>
              <a:ext uri="{FF2B5EF4-FFF2-40B4-BE49-F238E27FC236}">
                <a16:creationId xmlns:a16="http://schemas.microsoft.com/office/drawing/2014/main" id="{6E8255C5-C7F3-589B-A0B4-4E244BE49B32}"/>
              </a:ext>
            </a:extLst>
          </p:cNvPr>
          <p:cNvSpPr>
            <a:spLocks noGrp="1"/>
          </p:cNvSpPr>
          <p:nvPr>
            <p:ph type="ftr" sz="quarter" idx="11"/>
          </p:nvPr>
        </p:nvSpPr>
        <p:spPr/>
        <p:txBody>
          <a:bodyPr/>
          <a:lstStyle/>
          <a:p>
            <a:r>
              <a:rPr lang="en-US"/>
              <a:t>Copyright © 2024 Carolina Academic Press, LLC. All rights reserved.</a:t>
            </a:r>
          </a:p>
        </p:txBody>
      </p:sp>
    </p:spTree>
    <p:extLst>
      <p:ext uri="{BB962C8B-B14F-4D97-AF65-F5344CB8AC3E}">
        <p14:creationId xmlns:p14="http://schemas.microsoft.com/office/powerpoint/2010/main" val="3387147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12" name="Rectangle 215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5" name="Title 9"/>
          <p:cNvSpPr>
            <a:spLocks noGrp="1"/>
          </p:cNvSpPr>
          <p:nvPr>
            <p:ph type="title"/>
          </p:nvPr>
        </p:nvSpPr>
        <p:spPr>
          <a:xfrm>
            <a:off x="473202" y="639520"/>
            <a:ext cx="3110656" cy="1719072"/>
          </a:xfrm>
        </p:spPr>
        <p:txBody>
          <a:bodyPr vert="horz" lIns="91440" tIns="45720" rIns="91440" bIns="45720" rtlCol="0" anchor="b">
            <a:normAutofit fontScale="90000"/>
          </a:bodyPr>
          <a:lstStyle/>
          <a:p>
            <a:pPr defTabSz="914400"/>
            <a:r>
              <a:rPr lang="en-US" altLang="en-US" sz="4700" kern="1200" dirty="0">
                <a:solidFill>
                  <a:schemeClr val="tx1"/>
                </a:solidFill>
                <a:latin typeface="+mj-lt"/>
                <a:ea typeface="+mj-ea"/>
                <a:cs typeface="+mj-cs"/>
              </a:rPr>
              <a:t>The Modern Shopkeeper’s Privilege</a:t>
            </a:r>
          </a:p>
        </p:txBody>
      </p:sp>
      <p:sp>
        <p:nvSpPr>
          <p:cNvPr id="215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7" name="Content Placeholder 10"/>
          <p:cNvSpPr>
            <a:spLocks noGrp="1"/>
          </p:cNvSpPr>
          <p:nvPr>
            <p:ph sz="half" idx="2"/>
          </p:nvPr>
        </p:nvSpPr>
        <p:spPr>
          <a:xfrm>
            <a:off x="473202" y="2807208"/>
            <a:ext cx="4098798" cy="3410712"/>
          </a:xfrm>
        </p:spPr>
        <p:txBody>
          <a:bodyPr vert="horz" lIns="91440" tIns="45720" rIns="91440" bIns="45720" rtlCol="0" anchor="t">
            <a:normAutofit/>
          </a:bodyPr>
          <a:lstStyle/>
          <a:p>
            <a:pPr defTabSz="914400"/>
            <a:r>
              <a:rPr lang="en-US" altLang="en-US" sz="2600" dirty="0"/>
              <a:t>Probable cause (reasonable belief)</a:t>
            </a:r>
          </a:p>
          <a:p>
            <a:pPr marL="0" indent="0" defTabSz="914400">
              <a:buNone/>
            </a:pPr>
            <a:endParaRPr lang="en-US" altLang="en-US" sz="2600" dirty="0"/>
          </a:p>
          <a:p>
            <a:pPr indent="-228600" defTabSz="914400"/>
            <a:r>
              <a:rPr lang="en-US" altLang="en-US" sz="2600" i="1" dirty="0"/>
              <a:t>Holguin v. Sally Beauty Supply Inc.</a:t>
            </a:r>
          </a:p>
          <a:p>
            <a:pPr lvl="1" indent="-228600" defTabSz="914400"/>
            <a:r>
              <a:rPr lang="en-US" altLang="en-US" sz="2600" dirty="0"/>
              <a:t>Facts:</a:t>
            </a:r>
          </a:p>
          <a:p>
            <a:pPr lvl="1" indent="-228600" defTabSz="914400"/>
            <a:r>
              <a:rPr lang="en-US" altLang="en-US" sz="2600" dirty="0"/>
              <a:t>Holding: </a:t>
            </a:r>
          </a:p>
          <a:p>
            <a:pPr lvl="1" indent="-228600" defTabSz="914400"/>
            <a:endParaRPr lang="en-US" altLang="en-US" sz="1900" dirty="0"/>
          </a:p>
          <a:p>
            <a:pPr indent="-228600" defTabSz="914400"/>
            <a:endParaRPr lang="en-US" altLang="en-US" sz="1900" dirty="0"/>
          </a:p>
        </p:txBody>
      </p:sp>
      <p:pic>
        <p:nvPicPr>
          <p:cNvPr id="6" name="Content Placeholder 5" descr="A close-up of some weights&#10;&#10;Description automatically generated with low confidence">
            <a:extLst>
              <a:ext uri="{FF2B5EF4-FFF2-40B4-BE49-F238E27FC236}">
                <a16:creationId xmlns:a16="http://schemas.microsoft.com/office/drawing/2014/main" id="{6DEB6868-9885-AC60-25D2-5892E77FD820}"/>
              </a:ext>
            </a:extLst>
          </p:cNvPr>
          <p:cNvPicPr>
            <a:picLocks noGrp="1" noChangeAspect="1"/>
          </p:cNvPicPr>
          <p:nvPr>
            <p:ph sz="half" idx="1"/>
          </p:nvPr>
        </p:nvPicPr>
        <p:blipFill>
          <a:blip r:embed="rId2"/>
          <a:stretch>
            <a:fillRect/>
          </a:stretch>
        </p:blipFill>
        <p:spPr>
          <a:xfrm>
            <a:off x="5191432" y="1487329"/>
            <a:ext cx="2949678" cy="3883342"/>
          </a:xfrm>
          <a:prstGeom prst="rect">
            <a:avLst/>
          </a:prstGeom>
        </p:spPr>
      </p:pic>
      <p:sp>
        <p:nvSpPr>
          <p:cNvPr id="2" name="Footer Placeholder 1">
            <a:extLst>
              <a:ext uri="{FF2B5EF4-FFF2-40B4-BE49-F238E27FC236}">
                <a16:creationId xmlns:a16="http://schemas.microsoft.com/office/drawing/2014/main" id="{F7BFE6BD-950F-D0BB-420A-1ABC33376A72}"/>
              </a:ext>
            </a:extLst>
          </p:cNvPr>
          <p:cNvSpPr>
            <a:spLocks noGrp="1"/>
          </p:cNvSpPr>
          <p:nvPr>
            <p:ph type="ftr" sz="quarter" idx="11"/>
          </p:nvPr>
        </p:nvSpPr>
        <p:spPr/>
        <p:txBody>
          <a:bodyPr/>
          <a:lstStyle/>
          <a:p>
            <a:r>
              <a:rPr lang="en-US"/>
              <a:t>Copyright © 2024 Carolina Academic Press, LLC. All rights reserved.</a:t>
            </a:r>
          </a:p>
        </p:txBody>
      </p:sp>
    </p:spTree>
    <p:extLst>
      <p:ext uri="{BB962C8B-B14F-4D97-AF65-F5344CB8AC3E}">
        <p14:creationId xmlns:p14="http://schemas.microsoft.com/office/powerpoint/2010/main" val="2641999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12" name="Rectangle 215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5" name="Title 9"/>
          <p:cNvSpPr>
            <a:spLocks noGrp="1"/>
          </p:cNvSpPr>
          <p:nvPr>
            <p:ph type="title"/>
          </p:nvPr>
        </p:nvSpPr>
        <p:spPr>
          <a:xfrm>
            <a:off x="473202" y="639520"/>
            <a:ext cx="3110656" cy="1719072"/>
          </a:xfrm>
        </p:spPr>
        <p:txBody>
          <a:bodyPr vert="horz" lIns="91440" tIns="45720" rIns="91440" bIns="45720" rtlCol="0" anchor="b">
            <a:normAutofit fontScale="90000"/>
          </a:bodyPr>
          <a:lstStyle/>
          <a:p>
            <a:pPr defTabSz="914400"/>
            <a:r>
              <a:rPr lang="en-US" altLang="en-US" sz="4700" kern="1200" dirty="0">
                <a:solidFill>
                  <a:schemeClr val="tx1"/>
                </a:solidFill>
                <a:latin typeface="+mj-lt"/>
                <a:ea typeface="+mj-ea"/>
                <a:cs typeface="+mj-cs"/>
              </a:rPr>
              <a:t>The Modern Shopkeeper’s Privilege</a:t>
            </a:r>
          </a:p>
        </p:txBody>
      </p:sp>
      <p:sp>
        <p:nvSpPr>
          <p:cNvPr id="215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7" name="Content Placeholder 10"/>
          <p:cNvSpPr>
            <a:spLocks noGrp="1"/>
          </p:cNvSpPr>
          <p:nvPr>
            <p:ph sz="half" idx="2"/>
          </p:nvPr>
        </p:nvSpPr>
        <p:spPr>
          <a:xfrm>
            <a:off x="473202" y="2807208"/>
            <a:ext cx="4098798" cy="3410712"/>
          </a:xfrm>
        </p:spPr>
        <p:txBody>
          <a:bodyPr vert="horz" lIns="91440" tIns="45720" rIns="91440" bIns="45720" rtlCol="0" anchor="t">
            <a:normAutofit lnSpcReduction="10000"/>
          </a:bodyPr>
          <a:lstStyle/>
          <a:p>
            <a:pPr defTabSz="914400"/>
            <a:r>
              <a:rPr lang="en-US" altLang="en-US" sz="2600" dirty="0"/>
              <a:t>In a Reasonable Manner and for a Reasonable Time</a:t>
            </a:r>
          </a:p>
          <a:p>
            <a:pPr marL="0" indent="0" defTabSz="914400">
              <a:buNone/>
            </a:pPr>
            <a:endParaRPr lang="en-US" altLang="en-US" sz="2600" dirty="0"/>
          </a:p>
          <a:p>
            <a:pPr indent="-228600" defTabSz="914400"/>
            <a:r>
              <a:rPr lang="en-US" altLang="en-US" sz="2600" i="1" dirty="0"/>
              <a:t>Hobson v. Dolgencorp, LLC</a:t>
            </a:r>
          </a:p>
          <a:p>
            <a:pPr lvl="1" indent="-228600" defTabSz="914400"/>
            <a:r>
              <a:rPr lang="en-US" altLang="en-US" sz="2600" dirty="0"/>
              <a:t>Facts:</a:t>
            </a:r>
          </a:p>
          <a:p>
            <a:pPr lvl="1" indent="-228600" defTabSz="914400"/>
            <a:r>
              <a:rPr lang="en-US" altLang="en-US" sz="2600" dirty="0"/>
              <a:t>Holding: </a:t>
            </a:r>
          </a:p>
          <a:p>
            <a:pPr lvl="1" indent="-228600" defTabSz="914400"/>
            <a:r>
              <a:rPr lang="en-US" altLang="en-US" sz="2600" dirty="0"/>
              <a:t>Reasonable manner?</a:t>
            </a:r>
          </a:p>
          <a:p>
            <a:pPr lvl="1" indent="-228600" defTabSz="914400"/>
            <a:r>
              <a:rPr lang="en-US" altLang="en-US" sz="2600" dirty="0"/>
              <a:t>Reasonable time?</a:t>
            </a:r>
          </a:p>
          <a:p>
            <a:pPr lvl="1" indent="-228600" defTabSz="914400"/>
            <a:r>
              <a:rPr lang="en-US" altLang="en-US" sz="2600" dirty="0"/>
              <a:t>The merchant’s purpose</a:t>
            </a:r>
          </a:p>
          <a:p>
            <a:pPr lvl="1" indent="-228600" defTabSz="914400"/>
            <a:endParaRPr lang="en-US" altLang="en-US" sz="1900" dirty="0"/>
          </a:p>
          <a:p>
            <a:pPr indent="-228600" defTabSz="914400"/>
            <a:endParaRPr lang="en-US" altLang="en-US" sz="1900" dirty="0"/>
          </a:p>
        </p:txBody>
      </p:sp>
      <p:pic>
        <p:nvPicPr>
          <p:cNvPr id="6" name="Content Placeholder 5" descr="A close-up of some weights&#10;&#10;Description automatically generated with low confidence">
            <a:extLst>
              <a:ext uri="{FF2B5EF4-FFF2-40B4-BE49-F238E27FC236}">
                <a16:creationId xmlns:a16="http://schemas.microsoft.com/office/drawing/2014/main" id="{6DEB6868-9885-AC60-25D2-5892E77FD820}"/>
              </a:ext>
            </a:extLst>
          </p:cNvPr>
          <p:cNvPicPr>
            <a:picLocks noGrp="1" noChangeAspect="1"/>
          </p:cNvPicPr>
          <p:nvPr>
            <p:ph sz="half" idx="1"/>
          </p:nvPr>
        </p:nvPicPr>
        <p:blipFill>
          <a:blip r:embed="rId2"/>
          <a:stretch>
            <a:fillRect/>
          </a:stretch>
        </p:blipFill>
        <p:spPr>
          <a:xfrm>
            <a:off x="5191432" y="1487329"/>
            <a:ext cx="2949678" cy="3883342"/>
          </a:xfrm>
          <a:prstGeom prst="rect">
            <a:avLst/>
          </a:prstGeom>
        </p:spPr>
      </p:pic>
      <p:sp>
        <p:nvSpPr>
          <p:cNvPr id="2" name="Footer Placeholder 1">
            <a:extLst>
              <a:ext uri="{FF2B5EF4-FFF2-40B4-BE49-F238E27FC236}">
                <a16:creationId xmlns:a16="http://schemas.microsoft.com/office/drawing/2014/main" id="{8D3FB5AA-B087-A6AC-4999-35FFABEBC906}"/>
              </a:ext>
            </a:extLst>
          </p:cNvPr>
          <p:cNvSpPr>
            <a:spLocks noGrp="1"/>
          </p:cNvSpPr>
          <p:nvPr>
            <p:ph type="ftr" sz="quarter" idx="11"/>
          </p:nvPr>
        </p:nvSpPr>
        <p:spPr/>
        <p:txBody>
          <a:bodyPr/>
          <a:lstStyle/>
          <a:p>
            <a:r>
              <a:rPr lang="en-US"/>
              <a:t>Copyright © 2024 Carolina Academic Press, LLC. All rights reserved.</a:t>
            </a:r>
          </a:p>
        </p:txBody>
      </p:sp>
    </p:spTree>
    <p:extLst>
      <p:ext uri="{BB962C8B-B14F-4D97-AF65-F5344CB8AC3E}">
        <p14:creationId xmlns:p14="http://schemas.microsoft.com/office/powerpoint/2010/main" val="744966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521920"/>
            <a:ext cx="8153400" cy="3460749"/>
          </a:xfrm>
        </p:spPr>
        <p:txBody>
          <a:bodyPr>
            <a:normAutofit/>
          </a:bodyPr>
          <a:lstStyle/>
          <a:p>
            <a:pPr algn="ctr"/>
            <a:r>
              <a:rPr lang="en-US" dirty="0"/>
              <a:t>To request the full slide deck, please email Kerri Hughes at kerri.hughes@cap-press.com with proof of book adoption.</a:t>
            </a:r>
          </a:p>
        </p:txBody>
      </p:sp>
      <p:sp>
        <p:nvSpPr>
          <p:cNvPr id="3" name="Footer Placeholder 2">
            <a:extLst>
              <a:ext uri="{FF2B5EF4-FFF2-40B4-BE49-F238E27FC236}">
                <a16:creationId xmlns:a16="http://schemas.microsoft.com/office/drawing/2014/main" id="{7F842978-5831-6B4F-22E3-10793E443F09}"/>
              </a:ext>
            </a:extLst>
          </p:cNvPr>
          <p:cNvSpPr>
            <a:spLocks noGrp="1"/>
          </p:cNvSpPr>
          <p:nvPr>
            <p:ph type="ftr" sz="quarter" idx="11"/>
          </p:nvPr>
        </p:nvSpPr>
        <p:spPr/>
        <p:txBody>
          <a:bodyPr/>
          <a:lstStyle/>
          <a:p>
            <a:r>
              <a:rPr lang="en-US"/>
              <a:t>Copyright © 2024 Carolina Academic Press, LLC. All rights reserved.</a:t>
            </a:r>
          </a:p>
        </p:txBody>
      </p:sp>
    </p:spTree>
    <p:extLst>
      <p:ext uri="{BB962C8B-B14F-4D97-AF65-F5344CB8AC3E}">
        <p14:creationId xmlns:p14="http://schemas.microsoft.com/office/powerpoint/2010/main" val="1976322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B946D7-1CA4-446E-8795-007CACFDE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92416F2-BC84-4D7C-80C6-6296C10C3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596503" y="981075"/>
            <a:ext cx="7950994" cy="4552949"/>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52822" y="1428750"/>
            <a:ext cx="6838356" cy="2105026"/>
          </a:xfrm>
        </p:spPr>
        <p:txBody>
          <a:bodyPr vert="horz" lIns="91440" tIns="45720" rIns="91440" bIns="45720" rtlCol="0" anchor="b">
            <a:normAutofit fontScale="90000"/>
          </a:bodyPr>
          <a:lstStyle/>
          <a:p>
            <a:pPr algn="ctr" defTabSz="914400"/>
            <a:br>
              <a:rPr lang="en-US" sz="5400" kern="1200" dirty="0">
                <a:solidFill>
                  <a:schemeClr val="tx1"/>
                </a:solidFill>
                <a:latin typeface="+mj-lt"/>
                <a:ea typeface="+mj-ea"/>
                <a:cs typeface="+mj-cs"/>
              </a:rPr>
            </a:br>
            <a:r>
              <a:rPr lang="en-US" sz="5400" kern="1200" dirty="0">
                <a:solidFill>
                  <a:schemeClr val="tx1"/>
                </a:solidFill>
                <a:latin typeface="+mj-lt"/>
                <a:ea typeface="+mj-ea"/>
                <a:cs typeface="+mj-cs"/>
              </a:rPr>
              <a:t>Consent</a:t>
            </a:r>
            <a:br>
              <a:rPr lang="en-US" sz="4700" kern="1200" dirty="0">
                <a:solidFill>
                  <a:schemeClr val="tx1"/>
                </a:solidFill>
                <a:latin typeface="+mj-lt"/>
                <a:ea typeface="+mj-ea"/>
                <a:cs typeface="+mj-cs"/>
              </a:rPr>
            </a:br>
            <a:endParaRPr lang="en-US" sz="4700" kern="1200" dirty="0">
              <a:solidFill>
                <a:schemeClr val="tx1"/>
              </a:solidFill>
              <a:latin typeface="+mj-lt"/>
              <a:ea typeface="+mj-ea"/>
              <a:cs typeface="+mj-cs"/>
            </a:endParaRPr>
          </a:p>
        </p:txBody>
      </p:sp>
      <p:cxnSp>
        <p:nvCxnSpPr>
          <p:cNvPr id="11" name="Straight Connector 10">
            <a:extLst>
              <a:ext uri="{FF2B5EF4-FFF2-40B4-BE49-F238E27FC236}">
                <a16:creationId xmlns:a16="http://schemas.microsoft.com/office/drawing/2014/main" id="{2330623A-AB89-4E04-AC9A-2BAFBF85AE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14600" y="3771366"/>
            <a:ext cx="41148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3A327488-1433-7E23-FD98-150F3C135CD1}"/>
              </a:ext>
            </a:extLst>
          </p:cNvPr>
          <p:cNvSpPr>
            <a:spLocks noGrp="1"/>
          </p:cNvSpPr>
          <p:nvPr>
            <p:ph type="ftr" sz="quarter" idx="11"/>
          </p:nvPr>
        </p:nvSpPr>
        <p:spPr/>
        <p:txBody>
          <a:bodyPr/>
          <a:lstStyle/>
          <a:p>
            <a:r>
              <a:rPr lang="en-US"/>
              <a:t>Copyright © 2024 Carolina Academic Press, LLC. All rights reserved.</a:t>
            </a:r>
          </a:p>
        </p:txBody>
      </p:sp>
    </p:spTree>
    <p:extLst>
      <p:ext uri="{BB962C8B-B14F-4D97-AF65-F5344CB8AC3E}">
        <p14:creationId xmlns:p14="http://schemas.microsoft.com/office/powerpoint/2010/main" val="2143272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73202" y="640080"/>
            <a:ext cx="3614166" cy="1481328"/>
          </a:xfrm>
        </p:spPr>
        <p:txBody>
          <a:bodyPr vert="horz" lIns="91440" tIns="45720" rIns="91440" bIns="45720" rtlCol="0" anchor="b">
            <a:normAutofit/>
          </a:bodyPr>
          <a:lstStyle/>
          <a:p>
            <a:pPr defTabSz="914400"/>
            <a:r>
              <a:rPr lang="en-US" sz="4700" kern="1200">
                <a:solidFill>
                  <a:schemeClr val="tx1"/>
                </a:solidFill>
                <a:latin typeface="+mj-lt"/>
                <a:ea typeface="+mj-ea"/>
                <a:cs typeface="+mj-cs"/>
              </a:rPr>
              <a:t>Actual Consent</a:t>
            </a:r>
          </a:p>
        </p:txBody>
      </p:sp>
      <p:sp>
        <p:nvSpPr>
          <p:cNvPr id="1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372868"/>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half" idx="2"/>
          </p:nvPr>
        </p:nvSpPr>
        <p:spPr>
          <a:xfrm>
            <a:off x="473202" y="2660904"/>
            <a:ext cx="3614166" cy="3547872"/>
          </a:xfr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t">
            <a:normAutofit/>
          </a:bodyPr>
          <a:lstStyle/>
          <a:p>
            <a:pPr defTabSz="914400"/>
            <a:r>
              <a:rPr lang="en-US" sz="2400" dirty="0">
                <a:solidFill>
                  <a:schemeClr val="tx1"/>
                </a:solidFill>
                <a:sym typeface="Wingdings" charset="0"/>
              </a:rPr>
              <a:t>David asks Paul if he wants to fight.  Paul nods his head.  David hits Paul, shattering several bones Paul’s face.  Paul sues for battery.  Actual consent?</a:t>
            </a:r>
          </a:p>
          <a:p>
            <a:pPr indent="-228600" defTabSz="914400">
              <a:buFont typeface="Arial" panose="020B0604020202020204" pitchFamily="34" charset="0"/>
              <a:buChar char="•"/>
            </a:pPr>
            <a:endParaRPr lang="en-US" sz="1900" dirty="0">
              <a:solidFill>
                <a:schemeClr val="tx1"/>
              </a:solidFill>
              <a:sym typeface="Wingdings" charset="0"/>
            </a:endParaRPr>
          </a:p>
          <a:p>
            <a:pPr marL="457200" indent="-228600" defTabSz="914400">
              <a:buFont typeface="Arial" panose="020B0604020202020204" pitchFamily="34" charset="0"/>
              <a:buChar char="•"/>
            </a:pPr>
            <a:endParaRPr lang="en-US" sz="1900" dirty="0">
              <a:solidFill>
                <a:schemeClr val="tx1"/>
              </a:solidFill>
              <a:sym typeface="Wingdings" charset="0"/>
            </a:endParaRPr>
          </a:p>
          <a:p>
            <a:pPr marL="457200" indent="-228600" defTabSz="914400">
              <a:buFont typeface="Arial" panose="020B0604020202020204" pitchFamily="34" charset="0"/>
              <a:buChar char="•"/>
            </a:pPr>
            <a:endParaRPr lang="en-US" sz="1900" i="1" dirty="0">
              <a:solidFill>
                <a:schemeClr val="tx1"/>
              </a:solidFill>
            </a:endParaRPr>
          </a:p>
          <a:p>
            <a:pPr indent="-228600" defTabSz="914400">
              <a:buFont typeface="Arial" panose="020B0604020202020204" pitchFamily="34" charset="0"/>
              <a:buChar char="•"/>
            </a:pPr>
            <a:endParaRPr lang="en-US" sz="1900" dirty="0">
              <a:solidFill>
                <a:schemeClr val="tx1"/>
              </a:solidFill>
            </a:endParaRPr>
          </a:p>
        </p:txBody>
      </p:sp>
      <p:pic>
        <p:nvPicPr>
          <p:cNvPr id="5" name="Content Placeholder 4" descr="A black rectangle with a white background&#10;&#10;Description automatically generated with low confidence">
            <a:extLst>
              <a:ext uri="{FF2B5EF4-FFF2-40B4-BE49-F238E27FC236}">
                <a16:creationId xmlns:a16="http://schemas.microsoft.com/office/drawing/2014/main" id="{0D824352-D691-AD4C-BDDE-B7C3B11DA467}"/>
              </a:ext>
            </a:extLst>
          </p:cNvPr>
          <p:cNvPicPr>
            <a:picLocks noGrp="1" noChangeAspect="1"/>
          </p:cNvPicPr>
          <p:nvPr>
            <p:ph idx="1"/>
          </p:nvPr>
        </p:nvPicPr>
        <p:blipFill>
          <a:blip r:embed="rId2"/>
          <a:stretch>
            <a:fillRect/>
          </a:stretch>
        </p:blipFill>
        <p:spPr>
          <a:xfrm>
            <a:off x="4574286" y="1173227"/>
            <a:ext cx="4094226" cy="4511545"/>
          </a:xfrm>
          <a:prstGeom prst="rect">
            <a:avLst/>
          </a:prstGeom>
        </p:spPr>
      </p:pic>
      <p:sp>
        <p:nvSpPr>
          <p:cNvPr id="2" name="Footer Placeholder 1">
            <a:extLst>
              <a:ext uri="{FF2B5EF4-FFF2-40B4-BE49-F238E27FC236}">
                <a16:creationId xmlns:a16="http://schemas.microsoft.com/office/drawing/2014/main" id="{CDBA6FA9-81BA-269A-FD51-F5CAF2D24C6B}"/>
              </a:ext>
            </a:extLst>
          </p:cNvPr>
          <p:cNvSpPr>
            <a:spLocks noGrp="1"/>
          </p:cNvSpPr>
          <p:nvPr>
            <p:ph type="ftr" sz="quarter" idx="11"/>
          </p:nvPr>
        </p:nvSpPr>
        <p:spPr/>
        <p:txBody>
          <a:bodyPr/>
          <a:lstStyle/>
          <a:p>
            <a:r>
              <a:rPr lang="en-US"/>
              <a:t>Copyright © 2024 Carolina Academic Press, LLC. All rights reserved.</a:t>
            </a:r>
          </a:p>
        </p:txBody>
      </p:sp>
    </p:spTree>
    <p:extLst>
      <p:ext uri="{BB962C8B-B14F-4D97-AF65-F5344CB8AC3E}">
        <p14:creationId xmlns:p14="http://schemas.microsoft.com/office/powerpoint/2010/main" val="3673333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80060" y="325369"/>
            <a:ext cx="3276451" cy="1956841"/>
          </a:xfrm>
        </p:spPr>
        <p:txBody>
          <a:bodyPr vert="horz" lIns="91440" tIns="45720" rIns="91440" bIns="45720" rtlCol="0" anchor="b">
            <a:normAutofit/>
          </a:bodyPr>
          <a:lstStyle/>
          <a:p>
            <a:pPr defTabSz="914400"/>
            <a:r>
              <a:rPr lang="en-US" sz="4700"/>
              <a:t>Actual Consent</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half" idx="2"/>
          </p:nvPr>
        </p:nvSpPr>
        <p:spPr>
          <a:xfrm>
            <a:off x="386300" y="2743200"/>
            <a:ext cx="3370211" cy="3952567"/>
          </a:xfr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fontScale="92500" lnSpcReduction="10000"/>
          </a:bodyPr>
          <a:lstStyle/>
          <a:p>
            <a:pPr defTabSz="914400"/>
            <a:r>
              <a:rPr lang="en-US" sz="2600" u="sng" dirty="0">
                <a:solidFill>
                  <a:schemeClr val="tx1"/>
                </a:solidFill>
                <a:sym typeface="Wingdings" charset="0"/>
              </a:rPr>
              <a:t>Football practice hypo</a:t>
            </a:r>
            <a:r>
              <a:rPr lang="en-US" sz="2600" dirty="0">
                <a:solidFill>
                  <a:schemeClr val="tx1"/>
                </a:solidFill>
                <a:sym typeface="Wingdings" charset="0"/>
              </a:rPr>
              <a:t>:  When it was Paul’s turn to hold the blocking pad for David, David proceeded at full speed, pushed Paul back fifteen yards, and gave him a violent shove at the end, causing David to fall backward and break his arm.  Paul sues for battery.  Did Paul give actual consent to David?</a:t>
            </a:r>
          </a:p>
          <a:p>
            <a:pPr marL="457200" indent="-228600" defTabSz="914400">
              <a:buFont typeface="Arial" panose="020B0604020202020204" pitchFamily="34" charset="0"/>
              <a:buChar char="•"/>
            </a:pPr>
            <a:endParaRPr lang="en-US" sz="1900" dirty="0">
              <a:solidFill>
                <a:schemeClr val="tx1"/>
              </a:solidFill>
              <a:sym typeface="Wingdings" charset="0"/>
            </a:endParaRPr>
          </a:p>
          <a:p>
            <a:pPr marL="457200" indent="-228600" defTabSz="914400">
              <a:buFont typeface="Arial" panose="020B0604020202020204" pitchFamily="34" charset="0"/>
              <a:buChar char="•"/>
            </a:pPr>
            <a:endParaRPr lang="en-US" sz="1900" i="1" dirty="0">
              <a:solidFill>
                <a:schemeClr val="tx1"/>
              </a:solidFill>
            </a:endParaRPr>
          </a:p>
          <a:p>
            <a:pPr indent="-228600" defTabSz="914400">
              <a:buFont typeface="Arial" panose="020B0604020202020204" pitchFamily="34" charset="0"/>
              <a:buChar char="•"/>
            </a:pPr>
            <a:endParaRPr lang="en-US" sz="1900" dirty="0">
              <a:solidFill>
                <a:schemeClr val="tx1"/>
              </a:solidFill>
            </a:endParaRPr>
          </a:p>
        </p:txBody>
      </p:sp>
      <p:pic>
        <p:nvPicPr>
          <p:cNvPr id="7" name="Content Placeholder 6" descr="A baseball player holding a bat&#10;&#10;Description automatically generated">
            <a:extLst>
              <a:ext uri="{FF2B5EF4-FFF2-40B4-BE49-F238E27FC236}">
                <a16:creationId xmlns:a16="http://schemas.microsoft.com/office/drawing/2014/main" id="{1FD4B39C-CA4E-C448-A6D4-C04EB028D391}"/>
              </a:ext>
            </a:extLst>
          </p:cNvPr>
          <p:cNvPicPr>
            <a:picLocks noGrp="1" noChangeAspect="1"/>
          </p:cNvPicPr>
          <p:nvPr>
            <p:ph idx="1"/>
          </p:nvPr>
        </p:nvPicPr>
        <p:blipFill rotWithShape="1">
          <a:blip r:embed="rId2"/>
          <a:srcRect l="7695" r="42090"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Footer Placeholder 1">
            <a:extLst>
              <a:ext uri="{FF2B5EF4-FFF2-40B4-BE49-F238E27FC236}">
                <a16:creationId xmlns:a16="http://schemas.microsoft.com/office/drawing/2014/main" id="{C3ECDCA6-5208-CBF4-D5A2-50811ADA2663}"/>
              </a:ext>
            </a:extLst>
          </p:cNvPr>
          <p:cNvSpPr>
            <a:spLocks noGrp="1"/>
          </p:cNvSpPr>
          <p:nvPr>
            <p:ph type="ftr" sz="quarter" idx="11"/>
          </p:nvPr>
        </p:nvSpPr>
        <p:spPr/>
        <p:txBody>
          <a:bodyPr/>
          <a:lstStyle/>
          <a:p>
            <a:r>
              <a:rPr lang="en-US"/>
              <a:t>Copyright © 2024 Carolina Academic Press, LLC. All rights reserved.</a:t>
            </a:r>
          </a:p>
        </p:txBody>
      </p:sp>
    </p:spTree>
    <p:extLst>
      <p:ext uri="{BB962C8B-B14F-4D97-AF65-F5344CB8AC3E}">
        <p14:creationId xmlns:p14="http://schemas.microsoft.com/office/powerpoint/2010/main" val="2392122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31AE96D-277C-67BC-32C1-92F31766724B}"/>
              </a:ext>
            </a:extLst>
          </p:cNvPr>
          <p:cNvSpPr>
            <a:spLocks noGrp="1"/>
          </p:cNvSpPr>
          <p:nvPr>
            <p:ph type="title"/>
          </p:nvPr>
        </p:nvSpPr>
        <p:spPr>
          <a:xfrm>
            <a:off x="6482394" y="489507"/>
            <a:ext cx="2318706" cy="2069096"/>
          </a:xfrm>
        </p:spPr>
        <p:txBody>
          <a:bodyPr vert="horz" lIns="91440" tIns="45720" rIns="91440" bIns="45720" rtlCol="0" anchor="b">
            <a:noAutofit/>
          </a:bodyPr>
          <a:lstStyle/>
          <a:p>
            <a:pPr defTabSz="914400"/>
            <a:r>
              <a:rPr lang="en-US" sz="2800" dirty="0"/>
              <a:t>Apparent Consent:  </a:t>
            </a:r>
            <a:r>
              <a:rPr lang="en-US" sz="2800" i="1" dirty="0"/>
              <a:t>O’Brien v. Cunard S.S. Co.</a:t>
            </a:r>
            <a:endParaRPr lang="en-US" sz="2800" dirty="0"/>
          </a:p>
        </p:txBody>
      </p:sp>
      <p:pic>
        <p:nvPicPr>
          <p:cNvPr id="9" name="Content Placeholder 8" descr="A person holding a syringe&#10;&#10;Description automatically generated with medium confidence">
            <a:extLst>
              <a:ext uri="{FF2B5EF4-FFF2-40B4-BE49-F238E27FC236}">
                <a16:creationId xmlns:a16="http://schemas.microsoft.com/office/drawing/2014/main" id="{037C8C99-F019-C50B-13C6-640747F54CAE}"/>
              </a:ext>
            </a:extLst>
          </p:cNvPr>
          <p:cNvPicPr>
            <a:picLocks noGrp="1" noChangeAspect="1"/>
          </p:cNvPicPr>
          <p:nvPr>
            <p:ph sz="half" idx="2"/>
          </p:nvPr>
        </p:nvPicPr>
        <p:blipFill rotWithShape="1">
          <a:blip r:embed="rId2"/>
          <a:srcRect l="20165" r="16437" b="-1"/>
          <a:stretch/>
        </p:blipFill>
        <p:spPr>
          <a:xfrm>
            <a:off x="20" y="431"/>
            <a:ext cx="6086455" cy="6408311"/>
          </a:xfrm>
          <a:prstGeom prst="rect">
            <a:avLst/>
          </a:prstGeom>
        </p:spPr>
      </p:pic>
      <p:sp>
        <p:nvSpPr>
          <p:cNvPr id="6" name="Content Placeholder 5">
            <a:extLst>
              <a:ext uri="{FF2B5EF4-FFF2-40B4-BE49-F238E27FC236}">
                <a16:creationId xmlns:a16="http://schemas.microsoft.com/office/drawing/2014/main" id="{1D1679F1-ACE9-F7AD-8053-114FC86FB522}"/>
              </a:ext>
            </a:extLst>
          </p:cNvPr>
          <p:cNvSpPr>
            <a:spLocks noGrp="1"/>
          </p:cNvSpPr>
          <p:nvPr>
            <p:ph sz="half" idx="1"/>
          </p:nvPr>
        </p:nvSpPr>
        <p:spPr>
          <a:xfrm>
            <a:off x="6482394" y="3008671"/>
            <a:ext cx="2207110" cy="2950002"/>
          </a:xfrm>
        </p:spPr>
        <p:txBody>
          <a:bodyPr vert="horz" lIns="91440" tIns="45720" rIns="91440" bIns="45720" rtlCol="0">
            <a:normAutofit/>
          </a:bodyPr>
          <a:lstStyle/>
          <a:p>
            <a:pPr indent="-228600" defTabSz="914400"/>
            <a:r>
              <a:rPr lang="en-US" sz="2400" dirty="0"/>
              <a:t>Facts</a:t>
            </a:r>
          </a:p>
          <a:p>
            <a:pPr indent="-228600" defTabSz="914400"/>
            <a:endParaRPr lang="en-US" sz="2400" dirty="0"/>
          </a:p>
          <a:p>
            <a:pPr indent="-228600" defTabSz="914400"/>
            <a:r>
              <a:rPr lang="en-US" sz="2400" dirty="0"/>
              <a:t>Holding</a:t>
            </a:r>
          </a:p>
        </p:txBody>
      </p:sp>
      <p:sp>
        <p:nvSpPr>
          <p:cNvPr id="16" name="Rectangle 15">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741"/>
            <a:ext cx="9143997"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8742"/>
            <a:ext cx="6086475"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433B3D87-FED2-BE86-883C-BE1483D848DD}"/>
              </a:ext>
            </a:extLst>
          </p:cNvPr>
          <p:cNvSpPr>
            <a:spLocks noGrp="1"/>
          </p:cNvSpPr>
          <p:nvPr>
            <p:ph type="ftr" sz="quarter" idx="11"/>
          </p:nvPr>
        </p:nvSpPr>
        <p:spPr/>
        <p:txBody>
          <a:bodyPr/>
          <a:lstStyle/>
          <a:p>
            <a:r>
              <a:rPr lang="en-US"/>
              <a:t>Copyright © 2024 Carolina Academic Press, LLC. All rights reserved.</a:t>
            </a:r>
          </a:p>
        </p:txBody>
      </p:sp>
    </p:spTree>
    <p:extLst>
      <p:ext uri="{BB962C8B-B14F-4D97-AF65-F5344CB8AC3E}">
        <p14:creationId xmlns:p14="http://schemas.microsoft.com/office/powerpoint/2010/main" val="4258032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9161" y="639193"/>
            <a:ext cx="2678858" cy="3573516"/>
          </a:xfrm>
        </p:spPr>
        <p:txBody>
          <a:bodyPr vert="horz" lIns="91440" tIns="45720" rIns="91440" bIns="45720" rtlCol="0" anchor="b">
            <a:normAutofit/>
          </a:bodyPr>
          <a:lstStyle/>
          <a:p>
            <a:pPr defTabSz="914400"/>
            <a:r>
              <a:rPr lang="en-US" sz="4000" kern="1200">
                <a:solidFill>
                  <a:schemeClr val="tx1"/>
                </a:solidFill>
                <a:latin typeface="+mj-lt"/>
                <a:ea typeface="+mj-ea"/>
                <a:cs typeface="+mj-cs"/>
              </a:rPr>
              <a:t>The Special Case of Medical Battery</a:t>
            </a:r>
            <a:br>
              <a:rPr lang="en-US" sz="4000" kern="1200">
                <a:solidFill>
                  <a:schemeClr val="tx1"/>
                </a:solidFill>
                <a:latin typeface="+mj-lt"/>
                <a:ea typeface="+mj-ea"/>
                <a:cs typeface="+mj-cs"/>
              </a:rPr>
            </a:br>
            <a:br>
              <a:rPr lang="en-US" sz="4000" kern="1200">
                <a:solidFill>
                  <a:schemeClr val="tx1"/>
                </a:solidFill>
                <a:latin typeface="+mj-lt"/>
                <a:ea typeface="+mj-ea"/>
                <a:cs typeface="+mj-cs"/>
              </a:rPr>
            </a:br>
            <a:endParaRPr lang="en-US" sz="4000" kern="120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4409267"/>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Shape&#10;&#10;Description automatically generated with medium confidence">
            <a:extLst>
              <a:ext uri="{FF2B5EF4-FFF2-40B4-BE49-F238E27FC236}">
                <a16:creationId xmlns:a16="http://schemas.microsoft.com/office/drawing/2014/main" id="{70AC2C1B-61FB-D327-669F-E7264959A7BE}"/>
              </a:ext>
            </a:extLst>
          </p:cNvPr>
          <p:cNvPicPr>
            <a:picLocks noGrp="1" noChangeAspect="1"/>
          </p:cNvPicPr>
          <p:nvPr>
            <p:ph idx="1"/>
          </p:nvPr>
        </p:nvPicPr>
        <p:blipFill>
          <a:blip r:embed="rId2"/>
          <a:stretch>
            <a:fillRect/>
          </a:stretch>
        </p:blipFill>
        <p:spPr>
          <a:xfrm>
            <a:off x="3490722" y="2062544"/>
            <a:ext cx="5410962" cy="2705479"/>
          </a:xfrm>
          <a:prstGeom prst="rect">
            <a:avLst/>
          </a:prstGeom>
        </p:spPr>
      </p:pic>
      <p:sp>
        <p:nvSpPr>
          <p:cNvPr id="3" name="Footer Placeholder 2">
            <a:extLst>
              <a:ext uri="{FF2B5EF4-FFF2-40B4-BE49-F238E27FC236}">
                <a16:creationId xmlns:a16="http://schemas.microsoft.com/office/drawing/2014/main" id="{B98F6253-7CD6-8374-B86A-67F3D5383F0E}"/>
              </a:ext>
            </a:extLst>
          </p:cNvPr>
          <p:cNvSpPr>
            <a:spLocks noGrp="1"/>
          </p:cNvSpPr>
          <p:nvPr>
            <p:ph type="ftr" sz="quarter" idx="11"/>
          </p:nvPr>
        </p:nvSpPr>
        <p:spPr/>
        <p:txBody>
          <a:bodyPr/>
          <a:lstStyle/>
          <a:p>
            <a:r>
              <a:rPr lang="en-US"/>
              <a:t>Copyright © 2024 Carolina Academic Press, LLC. All rights reserved.</a:t>
            </a:r>
          </a:p>
        </p:txBody>
      </p:sp>
    </p:spTree>
    <p:extLst>
      <p:ext uri="{BB962C8B-B14F-4D97-AF65-F5344CB8AC3E}">
        <p14:creationId xmlns:p14="http://schemas.microsoft.com/office/powerpoint/2010/main" val="592623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6B31148-3B75-F44D-B9B0-1E3E49A8D9C4}"/>
              </a:ext>
            </a:extLst>
          </p:cNvPr>
          <p:cNvSpPr>
            <a:spLocks noGrp="1"/>
          </p:cNvSpPr>
          <p:nvPr>
            <p:ph type="title"/>
          </p:nvPr>
        </p:nvSpPr>
        <p:spPr>
          <a:xfrm>
            <a:off x="480060" y="325369"/>
            <a:ext cx="3276451" cy="1956841"/>
          </a:xfrm>
        </p:spPr>
        <p:txBody>
          <a:bodyPr vert="horz" lIns="91440" tIns="45720" rIns="91440" bIns="45720" rtlCol="0" anchor="b">
            <a:normAutofit/>
          </a:bodyPr>
          <a:lstStyle/>
          <a:p>
            <a:pPr defTabSz="914400"/>
            <a:r>
              <a:rPr lang="en-US" sz="4700"/>
              <a:t>Capacity</a:t>
            </a:r>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2FD457E4-35C9-3548-8B8E-8DD41BF1F1C8}"/>
              </a:ext>
            </a:extLst>
          </p:cNvPr>
          <p:cNvSpPr>
            <a:spLocks noGrp="1"/>
          </p:cNvSpPr>
          <p:nvPr>
            <p:ph sz="half" idx="1"/>
          </p:nvPr>
        </p:nvSpPr>
        <p:spPr>
          <a:xfrm>
            <a:off x="265472" y="2605282"/>
            <a:ext cx="3598606" cy="3976628"/>
          </a:xfrm>
        </p:spPr>
        <p:txBody>
          <a:bodyPr vert="horz" lIns="91440" tIns="45720" rIns="91440" bIns="45720" rtlCol="0">
            <a:noAutofit/>
          </a:bodyPr>
          <a:lstStyle/>
          <a:p>
            <a:pPr marL="0" indent="0" defTabSz="914400">
              <a:buNone/>
            </a:pPr>
            <a:r>
              <a:rPr lang="en-US" sz="2200" dirty="0"/>
              <a:t>(</a:t>
            </a:r>
            <a:r>
              <a:rPr lang="en-US" sz="2200" dirty="0" err="1"/>
              <a:t>i</a:t>
            </a:r>
            <a:r>
              <a:rPr lang="en-US" sz="2200" dirty="0"/>
              <a:t>)  Plaintiff is 17 years old.  She received treatment from a licensed osteopath for her back pain.  The osteopath performed spinal manipulation upon Plaintiff, which allegedly results in injury to Plaintiff.  The osteopath did not obtain consent from Plaintiff’s parents prior to performing the manipulation.  Did Plaintiff have capacity to consent?</a:t>
            </a:r>
          </a:p>
        </p:txBody>
      </p:sp>
      <p:pic>
        <p:nvPicPr>
          <p:cNvPr id="10" name="Content Placeholder 9" descr="A person getting the hair done&#10;&#10;Description automatically generated with low confidence">
            <a:extLst>
              <a:ext uri="{FF2B5EF4-FFF2-40B4-BE49-F238E27FC236}">
                <a16:creationId xmlns:a16="http://schemas.microsoft.com/office/drawing/2014/main" id="{426E35D6-24BC-B42B-8B40-13D37B2BDD6E}"/>
              </a:ext>
            </a:extLst>
          </p:cNvPr>
          <p:cNvPicPr>
            <a:picLocks noGrp="1" noChangeAspect="1"/>
          </p:cNvPicPr>
          <p:nvPr>
            <p:ph sz="half" idx="2"/>
          </p:nvPr>
        </p:nvPicPr>
        <p:blipFill rotWithShape="1">
          <a:blip r:embed="rId2"/>
          <a:srcRect l="29652" r="20133"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Footer Placeholder 1">
            <a:extLst>
              <a:ext uri="{FF2B5EF4-FFF2-40B4-BE49-F238E27FC236}">
                <a16:creationId xmlns:a16="http://schemas.microsoft.com/office/drawing/2014/main" id="{882578F5-2E15-1259-9EEF-B503066509CD}"/>
              </a:ext>
            </a:extLst>
          </p:cNvPr>
          <p:cNvSpPr>
            <a:spLocks noGrp="1"/>
          </p:cNvSpPr>
          <p:nvPr>
            <p:ph type="ftr" sz="quarter" idx="11"/>
          </p:nvPr>
        </p:nvSpPr>
        <p:spPr/>
        <p:txBody>
          <a:bodyPr/>
          <a:lstStyle/>
          <a:p>
            <a:r>
              <a:rPr lang="en-US"/>
              <a:t>Copyright © 2024 Carolina Academic Press, LLC. All rights reserved.</a:t>
            </a:r>
          </a:p>
        </p:txBody>
      </p:sp>
    </p:spTree>
    <p:extLst>
      <p:ext uri="{BB962C8B-B14F-4D97-AF65-F5344CB8AC3E}">
        <p14:creationId xmlns:p14="http://schemas.microsoft.com/office/powerpoint/2010/main" val="1112469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B31148-3B75-F44D-B9B0-1E3E49A8D9C4}"/>
              </a:ext>
            </a:extLst>
          </p:cNvPr>
          <p:cNvSpPr>
            <a:spLocks noGrp="1"/>
          </p:cNvSpPr>
          <p:nvPr>
            <p:ph type="title"/>
          </p:nvPr>
        </p:nvSpPr>
        <p:spPr>
          <a:xfrm>
            <a:off x="360759" y="3752849"/>
            <a:ext cx="2468166" cy="2452687"/>
          </a:xfrm>
        </p:spPr>
        <p:txBody>
          <a:bodyPr vert="horz" lIns="91440" tIns="45720" rIns="91440" bIns="45720" rtlCol="0" anchor="ctr">
            <a:normAutofit/>
          </a:bodyPr>
          <a:lstStyle/>
          <a:p>
            <a:pPr defTabSz="914400"/>
            <a:r>
              <a:rPr lang="en-US" sz="3100" dirty="0"/>
              <a:t>Capacity</a:t>
            </a:r>
          </a:p>
        </p:txBody>
      </p:sp>
      <p:pic>
        <p:nvPicPr>
          <p:cNvPr id="6" name="Content Placeholder 5" descr="A picture containing text, yellow&#10;&#10;Description automatically generated">
            <a:extLst>
              <a:ext uri="{FF2B5EF4-FFF2-40B4-BE49-F238E27FC236}">
                <a16:creationId xmlns:a16="http://schemas.microsoft.com/office/drawing/2014/main" id="{34CC9504-479E-6228-526D-079A4D96E11B}"/>
              </a:ext>
            </a:extLst>
          </p:cNvPr>
          <p:cNvPicPr>
            <a:picLocks noGrp="1" noChangeAspect="1"/>
          </p:cNvPicPr>
          <p:nvPr>
            <p:ph sz="half" idx="1"/>
          </p:nvPr>
        </p:nvPicPr>
        <p:blipFill rotWithShape="1">
          <a:blip r:embed="rId2"/>
          <a:srcRect t="8810"/>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Content Placeholder 4">
            <a:extLst>
              <a:ext uri="{FF2B5EF4-FFF2-40B4-BE49-F238E27FC236}">
                <a16:creationId xmlns:a16="http://schemas.microsoft.com/office/drawing/2014/main" id="{0FF7F4DD-E3B8-0046-ACA9-BE9266E738F9}"/>
              </a:ext>
            </a:extLst>
          </p:cNvPr>
          <p:cNvSpPr>
            <a:spLocks noGrp="1"/>
          </p:cNvSpPr>
          <p:nvPr>
            <p:ph sz="half" idx="2"/>
          </p:nvPr>
        </p:nvSpPr>
        <p:spPr>
          <a:xfrm>
            <a:off x="2300749" y="3752850"/>
            <a:ext cx="6622026" cy="2957666"/>
          </a:xfrm>
        </p:spPr>
        <p:txBody>
          <a:bodyPr vert="horz" lIns="91440" tIns="45720" rIns="91440" bIns="45720" rtlCol="0" anchor="ctr">
            <a:normAutofit fontScale="62500" lnSpcReduction="20000"/>
          </a:bodyPr>
          <a:lstStyle/>
          <a:p>
            <a:pPr marL="0" indent="0" defTabSz="914400">
              <a:buNone/>
            </a:pPr>
            <a:r>
              <a:rPr lang="en-US" sz="3800" dirty="0"/>
              <a:t>(ii) Plaintiff is 15 years old.  Defendant is 40.  The two parties engage in “consensual” sexual intercourse.  A criminal statute prohibits an individual from having sex with anyone who is at least 15 years of age but less than 17 years of age where the actor is at least ten years older than the victim and is not the spouse of the victim.  Plaintiff has now sued Defendant for battery.  Did the plaintiff have the capacity to consent?  What if the defendant had only been 18? </a:t>
            </a:r>
          </a:p>
          <a:p>
            <a:pPr marL="400050" indent="-400050" defTabSz="914400">
              <a:buAutoNum type="romanLcParenBoth" startAt="2"/>
            </a:pPr>
            <a:endParaRPr lang="en-US" sz="1600" dirty="0"/>
          </a:p>
          <a:p>
            <a:pPr marL="400050" indent="-400050" defTabSz="914400">
              <a:buAutoNum type="romanLcParenBoth" startAt="2"/>
            </a:pPr>
            <a:endParaRPr lang="en-US" sz="1600" dirty="0"/>
          </a:p>
          <a:p>
            <a:pPr marL="0" indent="0" defTabSz="914400">
              <a:buNone/>
            </a:pPr>
            <a:endParaRPr lang="en-US" sz="1600" dirty="0"/>
          </a:p>
        </p:txBody>
      </p:sp>
      <p:sp>
        <p:nvSpPr>
          <p:cNvPr id="2" name="Footer Placeholder 1">
            <a:extLst>
              <a:ext uri="{FF2B5EF4-FFF2-40B4-BE49-F238E27FC236}">
                <a16:creationId xmlns:a16="http://schemas.microsoft.com/office/drawing/2014/main" id="{2952FA42-1071-3ABD-3A7A-D8E0E3BCAC7D}"/>
              </a:ext>
            </a:extLst>
          </p:cNvPr>
          <p:cNvSpPr>
            <a:spLocks noGrp="1"/>
          </p:cNvSpPr>
          <p:nvPr>
            <p:ph type="ftr" sz="quarter" idx="11"/>
          </p:nvPr>
        </p:nvSpPr>
        <p:spPr/>
        <p:txBody>
          <a:bodyPr/>
          <a:lstStyle/>
          <a:p>
            <a:r>
              <a:rPr lang="en-US"/>
              <a:t>Copyright © 2024 Carolina Academic Press, LLC. All rights reserved.</a:t>
            </a:r>
          </a:p>
        </p:txBody>
      </p:sp>
    </p:spTree>
    <p:extLst>
      <p:ext uri="{BB962C8B-B14F-4D97-AF65-F5344CB8AC3E}">
        <p14:creationId xmlns:p14="http://schemas.microsoft.com/office/powerpoint/2010/main" val="304931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05030.17.01"/>
  <p:tag name="PPTVERSION" val="14"/>
  <p:tag name="TPOS" val="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16444</TotalTime>
  <Words>1623</Words>
  <Application>Microsoft Macintosh PowerPoint</Application>
  <PresentationFormat>On-screen Show (4:3)</PresentationFormat>
  <Paragraphs>130</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Wingdings</vt:lpstr>
      <vt:lpstr>Office Theme</vt:lpstr>
      <vt:lpstr>Chapter 2:  Intentional Harms to Persons</vt:lpstr>
      <vt:lpstr>Defenses and Privileges</vt:lpstr>
      <vt:lpstr> Consent </vt:lpstr>
      <vt:lpstr>Actual Consent</vt:lpstr>
      <vt:lpstr>Actual Consent</vt:lpstr>
      <vt:lpstr>Apparent Consent:  O’Brien v. Cunard S.S. Co.</vt:lpstr>
      <vt:lpstr>The Special Case of Medical Battery  </vt:lpstr>
      <vt:lpstr>Capacity</vt:lpstr>
      <vt:lpstr>Capacity</vt:lpstr>
      <vt:lpstr>Mistake, Misrepresentation, or Duress</vt:lpstr>
      <vt:lpstr>Consent Review:  Problem 2.14</vt:lpstr>
      <vt:lpstr> Self-Defense </vt:lpstr>
      <vt:lpstr>Self Defense</vt:lpstr>
      <vt:lpstr>Self Defense</vt:lpstr>
      <vt:lpstr>Duty to Retreat  Stand Your Ground Laws  </vt:lpstr>
      <vt:lpstr>Tennessee’s “Stand Your Ground” Law (T. C. A. § 39-11-611)</vt:lpstr>
      <vt:lpstr>Tennessee’s “Stand Your Ground” Law (T.C. A. § 39-11-622)</vt:lpstr>
      <vt:lpstr>Tennessee’s “Stand Your Ground” Law (T. C. A. § 39-11-611)</vt:lpstr>
      <vt:lpstr>Tennessee’s “Stand Your Ground” Law (T.C. A. § 39-11-611)</vt:lpstr>
      <vt:lpstr> Defense of Others </vt:lpstr>
      <vt:lpstr> Shopkeeper’s Privilege </vt:lpstr>
      <vt:lpstr>Historical Approaches</vt:lpstr>
      <vt:lpstr>The Modern Shopkeeper’s Privilege</vt:lpstr>
      <vt:lpstr>The Modern Shopkeeper’s Privilege</vt:lpstr>
      <vt:lpstr>The Modern Shopkeeper’s Privilege</vt:lpstr>
      <vt:lpstr>To request the full slide deck, please email Kerri Hughes at kerri.hughes@cap-press.com with proof of book adoption.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Causation in fact</dc:title>
  <dc:creator>Long Alex</dc:creator>
  <cp:lastModifiedBy>Kerri Hughes</cp:lastModifiedBy>
  <cp:revision>111</cp:revision>
  <dcterms:created xsi:type="dcterms:W3CDTF">2018-11-06T00:50:35Z</dcterms:created>
  <dcterms:modified xsi:type="dcterms:W3CDTF">2024-07-10T14:37:39Z</dcterms:modified>
</cp:coreProperties>
</file>