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Introduction</a:t>
            </a:r>
          </a:p>
        </p:txBody>
      </p:sp>
      <p:sp>
        <p:nvSpPr>
          <p:cNvPr id="120" name="Shape 120"/>
          <p:cNvSpPr/>
          <p:nvPr>
            <p:ph type="body" idx="4294967295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Sex crime policymaking is now a growth industry!</a:t>
            </a:r>
          </a:p>
          <a:p>
            <a:pPr marL="487680" indent="-487680" defTabSz="1300480">
              <a:spcBef>
                <a:spcPts val="1000"/>
              </a:spcBef>
              <a:buSzTx/>
              <a:buNone/>
              <a:defRPr sz="4400">
                <a:latin typeface="Arial"/>
                <a:ea typeface="Arial"/>
                <a:cs typeface="Arial"/>
                <a:sym typeface="Arial"/>
              </a:defRPr>
            </a:pP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What is a sex crime?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What are some categories of sex crimes?</a:t>
            </a:r>
          </a:p>
        </p:txBody>
      </p:sp>
      <p:sp>
        <p:nvSpPr>
          <p:cNvPr id="121" name="Shape 121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ctrTitle"/>
          </p:nvPr>
        </p:nvSpPr>
        <p:spPr>
          <a:xfrm>
            <a:off x="1270000" y="1638300"/>
            <a:ext cx="10464800" cy="291822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subTitle" sz="quarter" idx="1"/>
          </p:nvPr>
        </p:nvSpPr>
        <p:spPr>
          <a:xfrm>
            <a:off x="1270000" y="4662289"/>
            <a:ext cx="10464800" cy="1497211"/>
          </a:xfrm>
          <a:prstGeom prst="rect">
            <a:avLst/>
          </a:prstGeom>
        </p:spPr>
        <p:txBody>
          <a:bodyPr/>
          <a:lstStyle/>
          <a:p>
            <a:pPr defTabSz="519937">
              <a:defRPr sz="2848"/>
            </a:pPr>
            <a:r>
              <a:t>The full set of 153 PowerPoint slides is available upon adoption. If you are a professor using this book for a class, please contact Beth Hall at </a:t>
            </a:r>
            <a:r>
              <a:rPr u="sng">
                <a:hlinkClick r:id="rId2" invalidUrl="" action="" tgtFrame="" tooltip="" history="1" highlightClick="0" endSnd="0"/>
              </a:rPr>
              <a:t>bhall@cap-press.com</a:t>
            </a:r>
            <a:r>
              <a:t> to request your slides.</a:t>
            </a:r>
          </a:p>
        </p:txBody>
      </p:sp>
      <p:sp>
        <p:nvSpPr>
          <p:cNvPr id="157" name="Shape 157"/>
          <p:cNvSpPr/>
          <p:nvPr/>
        </p:nvSpPr>
        <p:spPr>
          <a:xfrm>
            <a:off x="4009813" y="8882098"/>
            <a:ext cx="4985175" cy="327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Overview of Sex Crimes</a:t>
            </a:r>
          </a:p>
        </p:txBody>
      </p:sp>
      <p:sp>
        <p:nvSpPr>
          <p:cNvPr id="124" name="Shape 124"/>
          <p:cNvSpPr/>
          <p:nvPr>
            <p:ph type="body" idx="4294967295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Rape/sexual battery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Sexual assault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What is the difference between sexual assault and sexual battery?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Child sexual abuse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Incest offenses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Indecent exposure/public indecency</a:t>
            </a:r>
          </a:p>
        </p:txBody>
      </p:sp>
      <p:sp>
        <p:nvSpPr>
          <p:cNvPr id="125" name="Shape 125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Overview of Sex Crimes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Statutory rape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Internet/technology related offenses</a:t>
            </a:r>
          </a:p>
        </p:txBody>
      </p:sp>
      <p:sp>
        <p:nvSpPr>
          <p:cNvPr id="129" name="Shape 129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Special Legal Issues</a:t>
            </a:r>
          </a:p>
        </p:txBody>
      </p:sp>
      <p:sp>
        <p:nvSpPr>
          <p:cNvPr id="132" name="Shape 132"/>
          <p:cNvSpPr/>
          <p:nvPr>
            <p:ph type="body" idx="4294967295"/>
          </p:nvPr>
        </p:nvSpPr>
        <p:spPr>
          <a:xfrm>
            <a:off x="650239" y="2275839"/>
            <a:ext cx="11704322" cy="7477762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lnSpc>
                <a:spcPct val="90000"/>
              </a:lnSpc>
              <a:spcBef>
                <a:spcPts val="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Difficulty in generalizing offenses across states</a:t>
            </a:r>
          </a:p>
          <a:p>
            <a:pPr marL="471487" indent="-471487" defTabSz="1300480">
              <a:lnSpc>
                <a:spcPct val="90000"/>
              </a:lnSpc>
              <a:spcBef>
                <a:spcPts val="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Variation in sex crime statute’s design</a:t>
            </a:r>
          </a:p>
          <a:p>
            <a:pPr marL="471487" indent="-471487" defTabSz="1300480">
              <a:lnSpc>
                <a:spcPct val="90000"/>
              </a:lnSpc>
              <a:spcBef>
                <a:spcPts val="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Decriminalization efforts vary across states</a:t>
            </a:r>
          </a:p>
          <a:p>
            <a:pPr lvl="1" marL="845003" indent="-387803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i="1" sz="3800">
                <a:latin typeface="Arial"/>
                <a:ea typeface="Arial"/>
                <a:cs typeface="Arial"/>
                <a:sym typeface="Arial"/>
              </a:defRPr>
            </a:pPr>
            <a:r>
              <a:t>Wilson v State (2007)</a:t>
            </a:r>
          </a:p>
          <a:p>
            <a:pPr lvl="1" marL="845003" indent="-387803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SORNA</a:t>
            </a:r>
          </a:p>
          <a:p>
            <a:pPr lvl="1" marL="845003" indent="-387803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“Sexting”</a:t>
            </a:r>
          </a:p>
          <a:p>
            <a:pPr marL="471487" indent="-471487" defTabSz="1300480">
              <a:lnSpc>
                <a:spcPct val="90000"/>
              </a:lnSpc>
              <a:spcBef>
                <a:spcPts val="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Laws subject to judicial challenge</a:t>
            </a:r>
          </a:p>
          <a:p>
            <a:pPr lvl="1" marL="845003" indent="-387803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i="1" sz="3800">
                <a:latin typeface="Arial"/>
                <a:ea typeface="Arial"/>
                <a:cs typeface="Arial"/>
                <a:sym typeface="Arial"/>
              </a:defRPr>
            </a:pPr>
            <a:r>
              <a:t>Ashcroft v Free Speech Coalition (2002)</a:t>
            </a:r>
          </a:p>
        </p:txBody>
      </p:sp>
      <p:sp>
        <p:nvSpPr>
          <p:cNvPr id="133" name="Shape 133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Sex Offender Typologies</a:t>
            </a:r>
          </a:p>
        </p:txBody>
      </p:sp>
      <p:sp>
        <p:nvSpPr>
          <p:cNvPr id="136" name="Shape 136"/>
          <p:cNvSpPr/>
          <p:nvPr>
            <p:ph type="body" idx="4294967295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lnSpc>
                <a:spcPct val="90000"/>
              </a:lnSpc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Why have sex offender typologies?</a:t>
            </a:r>
          </a:p>
          <a:p>
            <a:pPr marL="471487" indent="-471487" defTabSz="1300480">
              <a:lnSpc>
                <a:spcPct val="90000"/>
              </a:lnSpc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How were sex offender typologies developed?</a:t>
            </a:r>
          </a:p>
          <a:p>
            <a:pPr marL="471487" indent="-471487" defTabSz="1300480">
              <a:lnSpc>
                <a:spcPct val="90000"/>
              </a:lnSpc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Major Sex Offender Typologies</a:t>
            </a:r>
          </a:p>
          <a:p>
            <a:pPr lvl="1" marL="406400" indent="50800" defTabSz="1300480">
              <a:lnSpc>
                <a:spcPct val="90000"/>
              </a:lnSpc>
              <a:spcBef>
                <a:spcPts val="0"/>
              </a:spcBef>
              <a:buSzTx/>
              <a:buNone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1) Child molesters</a:t>
            </a:r>
          </a:p>
          <a:p>
            <a:pPr lvl="1" marL="406400" indent="50800" defTabSz="1300480">
              <a:lnSpc>
                <a:spcPct val="90000"/>
              </a:lnSpc>
              <a:spcBef>
                <a:spcPts val="0"/>
              </a:spcBef>
              <a:buSzTx/>
              <a:buNone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2) Rapists</a:t>
            </a:r>
          </a:p>
          <a:p>
            <a:pPr lvl="1" marL="406400" indent="50800" defTabSz="1300480">
              <a:lnSpc>
                <a:spcPct val="90000"/>
              </a:lnSpc>
              <a:spcBef>
                <a:spcPts val="0"/>
              </a:spcBef>
              <a:buSzTx/>
              <a:buNone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3) Juvenile sex offenders</a:t>
            </a:r>
          </a:p>
          <a:p>
            <a:pPr lvl="1" marL="406400" indent="50800" defTabSz="1300480">
              <a:lnSpc>
                <a:spcPct val="90000"/>
              </a:lnSpc>
              <a:spcBef>
                <a:spcPts val="0"/>
              </a:spcBef>
              <a:buSzTx/>
              <a:buNone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4) Female sex offenders</a:t>
            </a:r>
          </a:p>
          <a:p>
            <a:pPr lvl="1" marL="406400" indent="50800" defTabSz="1300480">
              <a:lnSpc>
                <a:spcPct val="90000"/>
              </a:lnSpc>
              <a:spcBef>
                <a:spcPts val="0"/>
              </a:spcBef>
              <a:buSzTx/>
              <a:buNone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5) Cyber sex offenders</a:t>
            </a:r>
          </a:p>
        </p:txBody>
      </p:sp>
      <p:sp>
        <p:nvSpPr>
          <p:cNvPr id="137" name="Shape 137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Child Molesters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650239" y="1921368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Groth and Birnbaum’s Typology 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Fixated or regressed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Knight and Prentky’s Classification System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Axis I and axis II</a:t>
            </a:r>
          </a:p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FBI Typologies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Motivation continuum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Situational vs. preferential offenders</a:t>
            </a:r>
          </a:p>
        </p:txBody>
      </p:sp>
      <p:sp>
        <p:nvSpPr>
          <p:cNvPr id="141" name="Shape 141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Child Molesters</a:t>
            </a:r>
          </a:p>
        </p:txBody>
      </p:sp>
      <p:sp>
        <p:nvSpPr>
          <p:cNvPr id="144" name="Shape 144"/>
          <p:cNvSpPr/>
          <p:nvPr>
            <p:ph type="body" idx="4294967295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spcBef>
                <a:spcPts val="10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Chopin and Beauregard’s Typology 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Classification of individuals who commit homicide offenses and sexual assaults</a:t>
            </a:r>
          </a:p>
          <a:p>
            <a:pPr lvl="1" marL="845003" indent="-387803" defTabSz="1300480"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Six groupings: intentional/prepubescent, inadvertent/prepubescent, intentional/preteen, inadvertent/preteen, intentional/teen, indiscriminate/teen    </a:t>
            </a:r>
          </a:p>
        </p:txBody>
      </p:sp>
      <p:sp>
        <p:nvSpPr>
          <p:cNvPr id="145" name="Shape 145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Rapists</a:t>
            </a:r>
          </a:p>
        </p:txBody>
      </p:sp>
      <p:sp>
        <p:nvSpPr>
          <p:cNvPr id="148" name="Shape 148"/>
          <p:cNvSpPr/>
          <p:nvPr>
            <p:ph type="body" idx="4294967295"/>
          </p:nvPr>
        </p:nvSpPr>
        <p:spPr>
          <a:xfrm>
            <a:off x="650239" y="1625599"/>
            <a:ext cx="11704322" cy="676204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65364" indent="-465364" defTabSz="1300480">
              <a:lnSpc>
                <a:spcPct val="80000"/>
              </a:lnSpc>
              <a:spcBef>
                <a:spcPts val="9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Groth’s Typology</a:t>
            </a:r>
          </a:p>
          <a:p>
            <a:pPr lvl="1" marL="845003" indent="-387803" defTabSz="1300480">
              <a:lnSpc>
                <a:spcPct val="8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 1) Anger; 2) Power; 3) Sadistic</a:t>
            </a:r>
          </a:p>
          <a:p>
            <a:pPr marL="465364" indent="-465364" defTabSz="1300480">
              <a:lnSpc>
                <a:spcPct val="80000"/>
              </a:lnSpc>
              <a:spcBef>
                <a:spcPts val="9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Knight and Prentky’s Typology (MTC: R3)</a:t>
            </a:r>
          </a:p>
          <a:p>
            <a:pPr lvl="1" marL="845003" indent="-387803" defTabSz="1300480">
              <a:lnSpc>
                <a:spcPct val="8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Expands Groth’s focus:</a:t>
            </a:r>
          </a:p>
          <a:p>
            <a:pPr lvl="1" marL="845003" indent="-387803" defTabSz="1300480">
              <a:lnSpc>
                <a:spcPct val="8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1) Opportunistic, 2) Pervasively angry,      </a:t>
            </a:r>
          </a:p>
          <a:p>
            <a:pPr lvl="1" marL="406400" indent="50800" defTabSz="1300480">
              <a:lnSpc>
                <a:spcPct val="80000"/>
              </a:lnSpc>
              <a:spcBef>
                <a:spcPts val="0"/>
              </a:spcBef>
              <a:buSzTx/>
              <a:buNone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   3) Sexual gratification, 4) Vindictive</a:t>
            </a:r>
          </a:p>
          <a:p>
            <a:pPr lvl="1" marL="845003" indent="-387803" defTabSz="1300480">
              <a:lnSpc>
                <a:spcPct val="8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All sub-types create a nine-type classification system</a:t>
            </a:r>
          </a:p>
          <a:p>
            <a:pPr marL="465364" indent="-465364" defTabSz="1300480">
              <a:lnSpc>
                <a:spcPct val="80000"/>
              </a:lnSpc>
              <a:spcBef>
                <a:spcPts val="9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Hazelwood and Warren’s Typology</a:t>
            </a:r>
          </a:p>
          <a:p>
            <a:pPr lvl="1" marL="845003" indent="-387803" defTabSz="1300480">
              <a:lnSpc>
                <a:spcPct val="8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Based off law enforcement experience</a:t>
            </a:r>
          </a:p>
          <a:p>
            <a:pPr lvl="1" marL="845003" indent="-387803" defTabSz="1300480">
              <a:lnSpc>
                <a:spcPct val="80000"/>
              </a:lnSpc>
              <a:spcBef>
                <a:spcPts val="0"/>
              </a:spcBef>
              <a:buSzPct val="100000"/>
              <a:buChar char="–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Impulsive/ritualistic</a:t>
            </a:r>
          </a:p>
        </p:txBody>
      </p:sp>
      <p:sp>
        <p:nvSpPr>
          <p:cNvPr id="149" name="Shape 149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 idx="4294967295"/>
          </p:nvPr>
        </p:nvSpPr>
        <p:spPr>
          <a:xfrm>
            <a:off x="650239" y="390595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Juvenile Sex Offenders</a:t>
            </a:r>
          </a:p>
        </p:txBody>
      </p:sp>
      <p:sp>
        <p:nvSpPr>
          <p:cNvPr id="152" name="Shape 152"/>
          <p:cNvSpPr/>
          <p:nvPr>
            <p:ph type="body" idx="4294967295"/>
          </p:nvPr>
        </p:nvSpPr>
        <p:spPr>
          <a:xfrm>
            <a:off x="650239" y="1733973"/>
            <a:ext cx="11704322" cy="780288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65364" indent="-465364" defTabSz="1300480">
              <a:lnSpc>
                <a:spcPct val="90000"/>
              </a:lnSpc>
              <a:spcBef>
                <a:spcPts val="9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O’Brien and Bera’s Typology</a:t>
            </a:r>
          </a:p>
          <a:p>
            <a:pPr lvl="1" marL="862012" indent="-404812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7 categories</a:t>
            </a:r>
          </a:p>
          <a:p>
            <a:pPr lvl="2" marL="1234439" indent="-320039" defTabSz="1300480">
              <a:lnSpc>
                <a:spcPct val="90000"/>
              </a:lnSpc>
              <a:spcBef>
                <a:spcPts val="0"/>
              </a:spcBef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Naïve experimenter, under-socialized, pseudo-socialized, sexual aggressive, sexual compulsive, disturbed impulsive, and group influenced</a:t>
            </a:r>
          </a:p>
          <a:p>
            <a:pPr marL="465364" indent="-465364" defTabSz="1300480">
              <a:lnSpc>
                <a:spcPct val="90000"/>
              </a:lnSpc>
              <a:spcBef>
                <a:spcPts val="9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Prentky et al.’s Typology</a:t>
            </a:r>
          </a:p>
          <a:p>
            <a:pPr lvl="1" marL="862012" indent="-404812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J-SOAP:  More fully developed version of O’Brien and Bera’s typology</a:t>
            </a:r>
          </a:p>
          <a:p>
            <a:pPr marL="465364" indent="-465364" defTabSz="1300480">
              <a:lnSpc>
                <a:spcPct val="90000"/>
              </a:lnSpc>
              <a:spcBef>
                <a:spcPts val="900"/>
              </a:spcBef>
              <a:buSzPct val="100000"/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Worling’s Typology</a:t>
            </a:r>
          </a:p>
          <a:p>
            <a:pPr lvl="1" marL="862012" indent="-404812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Empirically derived personality-based subgroups (4)</a:t>
            </a:r>
          </a:p>
          <a:p>
            <a:pPr lvl="1" marL="862012" indent="-404812" defTabSz="1300480">
              <a:lnSpc>
                <a:spcPct val="90000"/>
              </a:lnSpc>
              <a:spcBef>
                <a:spcPts val="0"/>
              </a:spcBef>
              <a:buSzPct val="100000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t>Antisocial/impulsive, unusual/isolated, overcontrolled/reserved, confident/aggressive</a:t>
            </a:r>
          </a:p>
        </p:txBody>
      </p:sp>
      <p:sp>
        <p:nvSpPr>
          <p:cNvPr id="153" name="Shape 153"/>
          <p:cNvSpPr/>
          <p:nvPr/>
        </p:nvSpPr>
        <p:spPr>
          <a:xfrm>
            <a:off x="4009813" y="8882097"/>
            <a:ext cx="4985174" cy="32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2021 Christina Mancini.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