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C49D0-787B-44AD-8427-AE426A21F197}"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B77BBD89-3569-4FD2-9DB8-67A566489205}" type="pres">
      <dgm:prSet presAssocID="{411C49D0-787B-44AD-8427-AE426A21F197}" presName="cycleMatrixDiagram" presStyleCnt="0">
        <dgm:presLayoutVars>
          <dgm:chMax val="1"/>
          <dgm:dir/>
          <dgm:animLvl val="lvl"/>
          <dgm:resizeHandles val="exact"/>
        </dgm:presLayoutVars>
      </dgm:prSet>
      <dgm:spPr/>
      <dgm:t>
        <a:bodyPr/>
        <a:lstStyle/>
        <a:p>
          <a:endParaRPr lang="en-US"/>
        </a:p>
      </dgm:t>
    </dgm:pt>
  </dgm:ptLst>
  <dgm:cxnLst>
    <dgm:cxn modelId="{464824B8-6FFD-994B-9068-379FE61D71D4}" type="presOf" srcId="{411C49D0-787B-44AD-8427-AE426A21F197}" destId="{B77BBD89-3569-4FD2-9DB8-67A566489205}" srcOrd="0"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4BD0B-CF63-43E9-9DAF-33410FA0FCD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A138B59B-F976-48B5-8657-F954783414A8}">
      <dgm:prSet phldrT="[Text]"/>
      <dgm:spPr/>
      <dgm:t>
        <a:bodyPr/>
        <a:lstStyle/>
        <a:p>
          <a:r>
            <a:rPr lang="en-US" dirty="0" smtClean="0"/>
            <a:t>Patient</a:t>
          </a:r>
          <a:endParaRPr lang="en-US" dirty="0"/>
        </a:p>
      </dgm:t>
    </dgm:pt>
    <dgm:pt modelId="{A5359395-6F10-4066-BD35-00EA62BADA74}" type="parTrans" cxnId="{F9D58FE8-FE16-4CB3-86F7-CF194C10AEAE}">
      <dgm:prSet/>
      <dgm:spPr/>
      <dgm:t>
        <a:bodyPr/>
        <a:lstStyle/>
        <a:p>
          <a:endParaRPr lang="en-US"/>
        </a:p>
      </dgm:t>
    </dgm:pt>
    <dgm:pt modelId="{9B2C58F6-1A56-43D4-BD89-B9532CB820CC}" type="sibTrans" cxnId="{F9D58FE8-FE16-4CB3-86F7-CF194C10AEAE}">
      <dgm:prSet/>
      <dgm:spPr/>
      <dgm:t>
        <a:bodyPr/>
        <a:lstStyle/>
        <a:p>
          <a:endParaRPr lang="en-US"/>
        </a:p>
      </dgm:t>
    </dgm:pt>
    <dgm:pt modelId="{97EA0E4F-3542-44A0-90AA-4C5D91E4B7E1}">
      <dgm:prSet phldrT="[Text]"/>
      <dgm:spPr/>
      <dgm:t>
        <a:bodyPr/>
        <a:lstStyle/>
        <a:p>
          <a:r>
            <a:rPr lang="en-US" dirty="0" smtClean="0"/>
            <a:t>Provider</a:t>
          </a:r>
          <a:endParaRPr lang="en-US" dirty="0"/>
        </a:p>
      </dgm:t>
    </dgm:pt>
    <dgm:pt modelId="{0E25EC22-34C7-406B-968E-2BF633E27E43}" type="parTrans" cxnId="{D5275FAE-0C2D-400B-961C-82BF461923E2}">
      <dgm:prSet/>
      <dgm:spPr/>
      <dgm:t>
        <a:bodyPr/>
        <a:lstStyle/>
        <a:p>
          <a:endParaRPr lang="en-US"/>
        </a:p>
      </dgm:t>
    </dgm:pt>
    <dgm:pt modelId="{4FAB9EEF-BDD4-41E0-9A4B-A28791265215}" type="sibTrans" cxnId="{D5275FAE-0C2D-400B-961C-82BF461923E2}">
      <dgm:prSet/>
      <dgm:spPr/>
      <dgm:t>
        <a:bodyPr/>
        <a:lstStyle/>
        <a:p>
          <a:endParaRPr lang="en-US"/>
        </a:p>
      </dgm:t>
    </dgm:pt>
    <dgm:pt modelId="{F639EE57-CBF9-40E4-B599-DB2FAE8417F0}">
      <dgm:prSet phldrT="[Text]"/>
      <dgm:spPr/>
      <dgm:t>
        <a:bodyPr/>
        <a:lstStyle/>
        <a:p>
          <a:r>
            <a:rPr lang="en-US" dirty="0" smtClean="0"/>
            <a:t>Finance</a:t>
          </a:r>
          <a:endParaRPr lang="en-US" dirty="0"/>
        </a:p>
      </dgm:t>
    </dgm:pt>
    <dgm:pt modelId="{49326418-2092-4A1A-8260-F3AB5D157D01}" type="parTrans" cxnId="{E27F6AC1-4114-427A-B6E5-AE5960CDAA8E}">
      <dgm:prSet/>
      <dgm:spPr/>
      <dgm:t>
        <a:bodyPr/>
        <a:lstStyle/>
        <a:p>
          <a:endParaRPr lang="en-US"/>
        </a:p>
      </dgm:t>
    </dgm:pt>
    <dgm:pt modelId="{C5AF9D33-2DE0-4912-82A1-3E23EBC823A6}" type="sibTrans" cxnId="{E27F6AC1-4114-427A-B6E5-AE5960CDAA8E}">
      <dgm:prSet/>
      <dgm:spPr/>
      <dgm:t>
        <a:bodyPr/>
        <a:lstStyle/>
        <a:p>
          <a:endParaRPr lang="en-US"/>
        </a:p>
      </dgm:t>
    </dgm:pt>
    <dgm:pt modelId="{47AC9D77-7D49-43C2-AC6A-BA4BE60F8C31}" type="pres">
      <dgm:prSet presAssocID="{F914BD0B-CF63-43E9-9DAF-33410FA0FCDF}" presName="Name0" presStyleCnt="0">
        <dgm:presLayoutVars>
          <dgm:dir/>
          <dgm:resizeHandles val="exact"/>
        </dgm:presLayoutVars>
      </dgm:prSet>
      <dgm:spPr/>
      <dgm:t>
        <a:bodyPr/>
        <a:lstStyle/>
        <a:p>
          <a:endParaRPr lang="en-US"/>
        </a:p>
      </dgm:t>
    </dgm:pt>
    <dgm:pt modelId="{FCC91E80-B638-48D9-816F-DD613E195086}" type="pres">
      <dgm:prSet presAssocID="{A138B59B-F976-48B5-8657-F954783414A8}" presName="node" presStyleLbl="node1" presStyleIdx="0" presStyleCnt="3">
        <dgm:presLayoutVars>
          <dgm:bulletEnabled val="1"/>
        </dgm:presLayoutVars>
      </dgm:prSet>
      <dgm:spPr/>
      <dgm:t>
        <a:bodyPr/>
        <a:lstStyle/>
        <a:p>
          <a:endParaRPr lang="en-US"/>
        </a:p>
      </dgm:t>
    </dgm:pt>
    <dgm:pt modelId="{F0CD7309-9B8D-42A8-BACC-C6B966499A6B}" type="pres">
      <dgm:prSet presAssocID="{9B2C58F6-1A56-43D4-BD89-B9532CB820CC}" presName="sibTrans" presStyleLbl="sibTrans2D1" presStyleIdx="0" presStyleCnt="3"/>
      <dgm:spPr/>
      <dgm:t>
        <a:bodyPr/>
        <a:lstStyle/>
        <a:p>
          <a:endParaRPr lang="en-US"/>
        </a:p>
      </dgm:t>
    </dgm:pt>
    <dgm:pt modelId="{9191A710-39F0-4DAD-9EFB-89685B829077}" type="pres">
      <dgm:prSet presAssocID="{9B2C58F6-1A56-43D4-BD89-B9532CB820CC}" presName="connectorText" presStyleLbl="sibTrans2D1" presStyleIdx="0" presStyleCnt="3"/>
      <dgm:spPr/>
      <dgm:t>
        <a:bodyPr/>
        <a:lstStyle/>
        <a:p>
          <a:endParaRPr lang="en-US"/>
        </a:p>
      </dgm:t>
    </dgm:pt>
    <dgm:pt modelId="{4E8D31BD-9A63-420F-A822-D76141312243}" type="pres">
      <dgm:prSet presAssocID="{97EA0E4F-3542-44A0-90AA-4C5D91E4B7E1}" presName="node" presStyleLbl="node1" presStyleIdx="1" presStyleCnt="3">
        <dgm:presLayoutVars>
          <dgm:bulletEnabled val="1"/>
        </dgm:presLayoutVars>
      </dgm:prSet>
      <dgm:spPr/>
      <dgm:t>
        <a:bodyPr/>
        <a:lstStyle/>
        <a:p>
          <a:endParaRPr lang="en-US"/>
        </a:p>
      </dgm:t>
    </dgm:pt>
    <dgm:pt modelId="{5095EFFC-779A-4944-9EBA-A0313358B36B}" type="pres">
      <dgm:prSet presAssocID="{4FAB9EEF-BDD4-41E0-9A4B-A28791265215}" presName="sibTrans" presStyleLbl="sibTrans2D1" presStyleIdx="1" presStyleCnt="3"/>
      <dgm:spPr/>
      <dgm:t>
        <a:bodyPr/>
        <a:lstStyle/>
        <a:p>
          <a:endParaRPr lang="en-US"/>
        </a:p>
      </dgm:t>
    </dgm:pt>
    <dgm:pt modelId="{D9F77845-B89A-44C1-920F-84A0E8D8F977}" type="pres">
      <dgm:prSet presAssocID="{4FAB9EEF-BDD4-41E0-9A4B-A28791265215}" presName="connectorText" presStyleLbl="sibTrans2D1" presStyleIdx="1" presStyleCnt="3"/>
      <dgm:spPr/>
      <dgm:t>
        <a:bodyPr/>
        <a:lstStyle/>
        <a:p>
          <a:endParaRPr lang="en-US"/>
        </a:p>
      </dgm:t>
    </dgm:pt>
    <dgm:pt modelId="{E36ECD02-8D07-46EB-B01A-43CAE9664764}" type="pres">
      <dgm:prSet presAssocID="{F639EE57-CBF9-40E4-B599-DB2FAE8417F0}" presName="node" presStyleLbl="node1" presStyleIdx="2" presStyleCnt="3">
        <dgm:presLayoutVars>
          <dgm:bulletEnabled val="1"/>
        </dgm:presLayoutVars>
      </dgm:prSet>
      <dgm:spPr/>
      <dgm:t>
        <a:bodyPr/>
        <a:lstStyle/>
        <a:p>
          <a:endParaRPr lang="en-US"/>
        </a:p>
      </dgm:t>
    </dgm:pt>
    <dgm:pt modelId="{D523BB11-EE86-41D3-8080-82A3752C7AA3}" type="pres">
      <dgm:prSet presAssocID="{C5AF9D33-2DE0-4912-82A1-3E23EBC823A6}" presName="sibTrans" presStyleLbl="sibTrans2D1" presStyleIdx="2" presStyleCnt="3"/>
      <dgm:spPr/>
      <dgm:t>
        <a:bodyPr/>
        <a:lstStyle/>
        <a:p>
          <a:endParaRPr lang="en-US"/>
        </a:p>
      </dgm:t>
    </dgm:pt>
    <dgm:pt modelId="{09D8CD63-212A-496B-996B-0F0E997C4DAC}" type="pres">
      <dgm:prSet presAssocID="{C5AF9D33-2DE0-4912-82A1-3E23EBC823A6}" presName="connectorText" presStyleLbl="sibTrans2D1" presStyleIdx="2" presStyleCnt="3"/>
      <dgm:spPr/>
      <dgm:t>
        <a:bodyPr/>
        <a:lstStyle/>
        <a:p>
          <a:endParaRPr lang="en-US"/>
        </a:p>
      </dgm:t>
    </dgm:pt>
  </dgm:ptLst>
  <dgm:cxnLst>
    <dgm:cxn modelId="{F6AEAA9B-0759-4B44-B70E-BE40FA7AE3F2}" type="presOf" srcId="{9B2C58F6-1A56-43D4-BD89-B9532CB820CC}" destId="{F0CD7309-9B8D-42A8-BACC-C6B966499A6B}" srcOrd="0" destOrd="0" presId="urn:microsoft.com/office/officeart/2005/8/layout/cycle7"/>
    <dgm:cxn modelId="{D23897DB-E633-F84C-B7F4-2C7B311DB280}" type="presOf" srcId="{C5AF9D33-2DE0-4912-82A1-3E23EBC823A6}" destId="{D523BB11-EE86-41D3-8080-82A3752C7AA3}" srcOrd="0" destOrd="0" presId="urn:microsoft.com/office/officeart/2005/8/layout/cycle7"/>
    <dgm:cxn modelId="{F9D58FE8-FE16-4CB3-86F7-CF194C10AEAE}" srcId="{F914BD0B-CF63-43E9-9DAF-33410FA0FCDF}" destId="{A138B59B-F976-48B5-8657-F954783414A8}" srcOrd="0" destOrd="0" parTransId="{A5359395-6F10-4066-BD35-00EA62BADA74}" sibTransId="{9B2C58F6-1A56-43D4-BD89-B9532CB820CC}"/>
    <dgm:cxn modelId="{E27F6AC1-4114-427A-B6E5-AE5960CDAA8E}" srcId="{F914BD0B-CF63-43E9-9DAF-33410FA0FCDF}" destId="{F639EE57-CBF9-40E4-B599-DB2FAE8417F0}" srcOrd="2" destOrd="0" parTransId="{49326418-2092-4A1A-8260-F3AB5D157D01}" sibTransId="{C5AF9D33-2DE0-4912-82A1-3E23EBC823A6}"/>
    <dgm:cxn modelId="{EFAE5FDD-19EB-4E43-A5BE-A9A41B97B78B}" type="presOf" srcId="{F914BD0B-CF63-43E9-9DAF-33410FA0FCDF}" destId="{47AC9D77-7D49-43C2-AC6A-BA4BE60F8C31}" srcOrd="0" destOrd="0" presId="urn:microsoft.com/office/officeart/2005/8/layout/cycle7"/>
    <dgm:cxn modelId="{C5B419C6-E34F-DE45-A7B7-067D5F35153B}" type="presOf" srcId="{4FAB9EEF-BDD4-41E0-9A4B-A28791265215}" destId="{D9F77845-B89A-44C1-920F-84A0E8D8F977}" srcOrd="1" destOrd="0" presId="urn:microsoft.com/office/officeart/2005/8/layout/cycle7"/>
    <dgm:cxn modelId="{1748BBA5-4553-6B49-891D-95010CCDE272}" type="presOf" srcId="{A138B59B-F976-48B5-8657-F954783414A8}" destId="{FCC91E80-B638-48D9-816F-DD613E195086}" srcOrd="0" destOrd="0" presId="urn:microsoft.com/office/officeart/2005/8/layout/cycle7"/>
    <dgm:cxn modelId="{7AE1FFB5-D2D5-E04E-A380-4221736D8B8A}" type="presOf" srcId="{97EA0E4F-3542-44A0-90AA-4C5D91E4B7E1}" destId="{4E8D31BD-9A63-420F-A822-D76141312243}" srcOrd="0" destOrd="0" presId="urn:microsoft.com/office/officeart/2005/8/layout/cycle7"/>
    <dgm:cxn modelId="{D5275FAE-0C2D-400B-961C-82BF461923E2}" srcId="{F914BD0B-CF63-43E9-9DAF-33410FA0FCDF}" destId="{97EA0E4F-3542-44A0-90AA-4C5D91E4B7E1}" srcOrd="1" destOrd="0" parTransId="{0E25EC22-34C7-406B-968E-2BF633E27E43}" sibTransId="{4FAB9EEF-BDD4-41E0-9A4B-A28791265215}"/>
    <dgm:cxn modelId="{65661784-40FB-5245-B91C-8178EE4F4EC5}" type="presOf" srcId="{9B2C58F6-1A56-43D4-BD89-B9532CB820CC}" destId="{9191A710-39F0-4DAD-9EFB-89685B829077}" srcOrd="1" destOrd="0" presId="urn:microsoft.com/office/officeart/2005/8/layout/cycle7"/>
    <dgm:cxn modelId="{BFCE6523-BEFA-E64F-A989-CB739A5ADAFC}" type="presOf" srcId="{4FAB9EEF-BDD4-41E0-9A4B-A28791265215}" destId="{5095EFFC-779A-4944-9EBA-A0313358B36B}" srcOrd="0" destOrd="0" presId="urn:microsoft.com/office/officeart/2005/8/layout/cycle7"/>
    <dgm:cxn modelId="{E0833373-8CEA-634C-9ED1-8668370B7A18}" type="presOf" srcId="{F639EE57-CBF9-40E4-B599-DB2FAE8417F0}" destId="{E36ECD02-8D07-46EB-B01A-43CAE9664764}" srcOrd="0" destOrd="0" presId="urn:microsoft.com/office/officeart/2005/8/layout/cycle7"/>
    <dgm:cxn modelId="{82E6184B-2A06-6A4F-9C92-845509CA9CEF}" type="presOf" srcId="{C5AF9D33-2DE0-4912-82A1-3E23EBC823A6}" destId="{09D8CD63-212A-496B-996B-0F0E997C4DAC}" srcOrd="1" destOrd="0" presId="urn:microsoft.com/office/officeart/2005/8/layout/cycle7"/>
    <dgm:cxn modelId="{33D3EF91-5543-3E4F-BE1C-718C5465121D}" type="presParOf" srcId="{47AC9D77-7D49-43C2-AC6A-BA4BE60F8C31}" destId="{FCC91E80-B638-48D9-816F-DD613E195086}" srcOrd="0" destOrd="0" presId="urn:microsoft.com/office/officeart/2005/8/layout/cycle7"/>
    <dgm:cxn modelId="{1A0B9ECF-D964-1247-8B12-0BE44DBC3FDB}" type="presParOf" srcId="{47AC9D77-7D49-43C2-AC6A-BA4BE60F8C31}" destId="{F0CD7309-9B8D-42A8-BACC-C6B966499A6B}" srcOrd="1" destOrd="0" presId="urn:microsoft.com/office/officeart/2005/8/layout/cycle7"/>
    <dgm:cxn modelId="{B9024454-D600-0440-BC59-59247A23CB00}" type="presParOf" srcId="{F0CD7309-9B8D-42A8-BACC-C6B966499A6B}" destId="{9191A710-39F0-4DAD-9EFB-89685B829077}" srcOrd="0" destOrd="0" presId="urn:microsoft.com/office/officeart/2005/8/layout/cycle7"/>
    <dgm:cxn modelId="{5DE24C5F-9D58-FA4C-9439-0C251833ED76}" type="presParOf" srcId="{47AC9D77-7D49-43C2-AC6A-BA4BE60F8C31}" destId="{4E8D31BD-9A63-420F-A822-D76141312243}" srcOrd="2" destOrd="0" presId="urn:microsoft.com/office/officeart/2005/8/layout/cycle7"/>
    <dgm:cxn modelId="{1F1373FF-E343-B84F-B26A-C8E0CA66A4F1}" type="presParOf" srcId="{47AC9D77-7D49-43C2-AC6A-BA4BE60F8C31}" destId="{5095EFFC-779A-4944-9EBA-A0313358B36B}" srcOrd="3" destOrd="0" presId="urn:microsoft.com/office/officeart/2005/8/layout/cycle7"/>
    <dgm:cxn modelId="{269A1270-BCE5-3E4F-BB4D-F96407F5884D}" type="presParOf" srcId="{5095EFFC-779A-4944-9EBA-A0313358B36B}" destId="{D9F77845-B89A-44C1-920F-84A0E8D8F977}" srcOrd="0" destOrd="0" presId="urn:microsoft.com/office/officeart/2005/8/layout/cycle7"/>
    <dgm:cxn modelId="{66696256-4337-D242-AC57-7BB450C07032}" type="presParOf" srcId="{47AC9D77-7D49-43C2-AC6A-BA4BE60F8C31}" destId="{E36ECD02-8D07-46EB-B01A-43CAE9664764}" srcOrd="4" destOrd="0" presId="urn:microsoft.com/office/officeart/2005/8/layout/cycle7"/>
    <dgm:cxn modelId="{BD870BBA-8A35-A74F-B1B0-7DA30A3A997F}" type="presParOf" srcId="{47AC9D77-7D49-43C2-AC6A-BA4BE60F8C31}" destId="{D523BB11-EE86-41D3-8080-82A3752C7AA3}" srcOrd="5" destOrd="0" presId="urn:microsoft.com/office/officeart/2005/8/layout/cycle7"/>
    <dgm:cxn modelId="{DF7B2CCF-1658-644F-AC61-B4981BD64634}" type="presParOf" srcId="{D523BB11-EE86-41D3-8080-82A3752C7AA3}" destId="{09D8CD63-212A-496B-996B-0F0E997C4DAC}"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91E80-B638-48D9-816F-DD613E195086}">
      <dsp:nvSpPr>
        <dsp:cNvPr id="0" name=""/>
        <dsp:cNvSpPr/>
      </dsp:nvSpPr>
      <dsp:spPr>
        <a:xfrm>
          <a:off x="2556386" y="1031"/>
          <a:ext cx="1863215" cy="931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Patient</a:t>
          </a:r>
          <a:endParaRPr lang="en-US" sz="3200" kern="1200" dirty="0"/>
        </a:p>
      </dsp:txBody>
      <dsp:txXfrm>
        <a:off x="2583672" y="28317"/>
        <a:ext cx="1808643" cy="877035"/>
      </dsp:txXfrm>
    </dsp:sp>
    <dsp:sp modelId="{F0CD7309-9B8D-42A8-BACC-C6B966499A6B}">
      <dsp:nvSpPr>
        <dsp:cNvPr id="0" name=""/>
        <dsp:cNvSpPr/>
      </dsp:nvSpPr>
      <dsp:spPr>
        <a:xfrm rot="3600000">
          <a:off x="3771807" y="1635961"/>
          <a:ext cx="970617" cy="3260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869626" y="1701173"/>
        <a:ext cx="774979" cy="195638"/>
      </dsp:txXfrm>
    </dsp:sp>
    <dsp:sp modelId="{4E8D31BD-9A63-420F-A822-D76141312243}">
      <dsp:nvSpPr>
        <dsp:cNvPr id="0" name=""/>
        <dsp:cNvSpPr/>
      </dsp:nvSpPr>
      <dsp:spPr>
        <a:xfrm>
          <a:off x="4094629" y="2665347"/>
          <a:ext cx="1863215" cy="931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Provider</a:t>
          </a:r>
          <a:endParaRPr lang="en-US" sz="3200" kern="1200" dirty="0"/>
        </a:p>
      </dsp:txBody>
      <dsp:txXfrm>
        <a:off x="4121915" y="2692633"/>
        <a:ext cx="1808643" cy="877035"/>
      </dsp:txXfrm>
    </dsp:sp>
    <dsp:sp modelId="{5095EFFC-779A-4944-9EBA-A0313358B36B}">
      <dsp:nvSpPr>
        <dsp:cNvPr id="0" name=""/>
        <dsp:cNvSpPr/>
      </dsp:nvSpPr>
      <dsp:spPr>
        <a:xfrm rot="10800000">
          <a:off x="3002685" y="2968119"/>
          <a:ext cx="970617" cy="3260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100504" y="3033331"/>
        <a:ext cx="774979" cy="195638"/>
      </dsp:txXfrm>
    </dsp:sp>
    <dsp:sp modelId="{E36ECD02-8D07-46EB-B01A-43CAE9664764}">
      <dsp:nvSpPr>
        <dsp:cNvPr id="0" name=""/>
        <dsp:cNvSpPr/>
      </dsp:nvSpPr>
      <dsp:spPr>
        <a:xfrm>
          <a:off x="1018142" y="2665347"/>
          <a:ext cx="1863215" cy="931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Finance</a:t>
          </a:r>
          <a:endParaRPr lang="en-US" sz="3200" kern="1200" dirty="0"/>
        </a:p>
      </dsp:txBody>
      <dsp:txXfrm>
        <a:off x="1045428" y="2692633"/>
        <a:ext cx="1808643" cy="877035"/>
      </dsp:txXfrm>
    </dsp:sp>
    <dsp:sp modelId="{D523BB11-EE86-41D3-8080-82A3752C7AA3}">
      <dsp:nvSpPr>
        <dsp:cNvPr id="0" name=""/>
        <dsp:cNvSpPr/>
      </dsp:nvSpPr>
      <dsp:spPr>
        <a:xfrm rot="18000000">
          <a:off x="2233563" y="1635961"/>
          <a:ext cx="970617" cy="3260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331382" y="1701173"/>
        <a:ext cx="774979" cy="19563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802F6-55CA-BD42-8F14-AD8D4DEF2B5C}" type="datetimeFigureOut">
              <a:rPr lang="en-US" smtClean="0"/>
              <a:t>2/11/21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9942A-7D79-1342-88D7-69FAD4F60217}" type="slidenum">
              <a:rPr lang="en-US" smtClean="0"/>
              <a:t>‹#›</a:t>
            </a:fld>
            <a:endParaRPr lang="en-US"/>
          </a:p>
        </p:txBody>
      </p:sp>
    </p:spTree>
    <p:extLst>
      <p:ext uri="{BB962C8B-B14F-4D97-AF65-F5344CB8AC3E}">
        <p14:creationId xmlns:p14="http://schemas.microsoft.com/office/powerpoint/2010/main" val="52651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02E42-8704-5046-BEC9-EF5B51475C16}" type="slidenum">
              <a:rPr lang="en-US" smtClean="0"/>
              <a:t>2</a:t>
            </a:fld>
            <a:endParaRPr lang="en-US"/>
          </a:p>
        </p:txBody>
      </p:sp>
    </p:spTree>
    <p:extLst>
      <p:ext uri="{BB962C8B-B14F-4D97-AF65-F5344CB8AC3E}">
        <p14:creationId xmlns:p14="http://schemas.microsoft.com/office/powerpoint/2010/main" val="147131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02E42-8704-5046-BEC9-EF5B51475C16}" type="slidenum">
              <a:rPr lang="en-US" smtClean="0"/>
              <a:t>4</a:t>
            </a:fld>
            <a:endParaRPr lang="en-US"/>
          </a:p>
        </p:txBody>
      </p:sp>
    </p:spTree>
    <p:extLst>
      <p:ext uri="{BB962C8B-B14F-4D97-AF65-F5344CB8AC3E}">
        <p14:creationId xmlns:p14="http://schemas.microsoft.com/office/powerpoint/2010/main" val="114559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EDE63C3-48C3-4709-8B76-AE39064B7864}" type="slidenum">
              <a:rPr lang="en-US"/>
              <a:pPr/>
              <a:t>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6557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9942A-7D79-1342-88D7-69FAD4F60217}" type="slidenum">
              <a:rPr lang="en-US" smtClean="0"/>
              <a:t>10</a:t>
            </a:fld>
            <a:endParaRPr lang="en-US"/>
          </a:p>
        </p:txBody>
      </p:sp>
    </p:spTree>
    <p:extLst>
      <p:ext uri="{BB962C8B-B14F-4D97-AF65-F5344CB8AC3E}">
        <p14:creationId xmlns:p14="http://schemas.microsoft.com/office/powerpoint/2010/main" val="103903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fld id="{DEEF15E0-F9C6-BF4A-9509-0E5E9229DF1B}" type="datetime1">
              <a:rPr lang="en-US" smtClean="0"/>
              <a:t>2/11/21</a:t>
            </a:fld>
            <a:endParaRPr lang="en-US"/>
          </a:p>
        </p:txBody>
      </p:sp>
      <p:sp>
        <p:nvSpPr>
          <p:cNvPr id="5" name="Rectangle 15"/>
          <p:cNvSpPr>
            <a:spLocks noGrp="1" noChangeArrowheads="1"/>
          </p:cNvSpPr>
          <p:nvPr>
            <p:ph type="ftr" sz="quarter" idx="11"/>
          </p:nvPr>
        </p:nvSpPr>
        <p:spPr>
          <a:ln/>
        </p:spPr>
        <p:txBody>
          <a:bodyPr/>
          <a:lstStyle>
            <a:lvl1pPr>
              <a:defRPr/>
            </a:lvl1pPr>
          </a:lstStyle>
          <a:p>
            <a:r>
              <a:rPr lang="en-US" smtClean="0"/>
              <a:t>Copyright © 2021 Carolina Academic Press, LLC. All rights reserved.</a:t>
            </a:r>
            <a:endParaRPr lang="en-US"/>
          </a:p>
        </p:txBody>
      </p:sp>
      <p:sp>
        <p:nvSpPr>
          <p:cNvPr id="6" name="Rectangle 16"/>
          <p:cNvSpPr>
            <a:spLocks noGrp="1" noChangeArrowheads="1"/>
          </p:cNvSpPr>
          <p:nvPr>
            <p:ph type="sldNum" sz="quarter" idx="12"/>
          </p:nvPr>
        </p:nvSpPr>
        <p:spPr>
          <a:ln/>
        </p:spPr>
        <p:txBody>
          <a:bodyPr/>
          <a:lstStyle>
            <a:lvl1pPr>
              <a:defRPr/>
            </a:lvl1pPr>
          </a:lstStyle>
          <a:p>
            <a:fld id="{B1DF0C1D-D378-9746-886A-9A3221056DF7}"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fld id="{D54C1758-EF70-3B4A-8B5E-86D2D6067219}" type="datetime1">
              <a:rPr lang="en-US" smtClean="0"/>
              <a:t>2/11/21</a:t>
            </a:fld>
            <a:endParaRPr lang="en-US"/>
          </a:p>
        </p:txBody>
      </p:sp>
      <p:sp>
        <p:nvSpPr>
          <p:cNvPr id="3" name="Rectangle 45"/>
          <p:cNvSpPr>
            <a:spLocks noGrp="1" noChangeArrowheads="1"/>
          </p:cNvSpPr>
          <p:nvPr>
            <p:ph type="ftr" sz="quarter" idx="11"/>
          </p:nvPr>
        </p:nvSpPr>
        <p:spPr>
          <a:ln/>
        </p:spPr>
        <p:txBody>
          <a:bodyPr/>
          <a:lstStyle>
            <a:lvl1pPr>
              <a:defRPr/>
            </a:lvl1pPr>
          </a:lstStyle>
          <a:p>
            <a:r>
              <a:rPr lang="en-US" smtClean="0"/>
              <a:t>Copyright © 2021 Carolina Academic Press, LLC. All rights reserved.</a:t>
            </a:r>
            <a:endParaRPr lang="en-US"/>
          </a:p>
        </p:txBody>
      </p:sp>
      <p:sp>
        <p:nvSpPr>
          <p:cNvPr id="4" name="Rectangle 46"/>
          <p:cNvSpPr>
            <a:spLocks noGrp="1" noChangeArrowheads="1"/>
          </p:cNvSpPr>
          <p:nvPr>
            <p:ph type="sldNum" sz="quarter" idx="12"/>
          </p:nvPr>
        </p:nvSpPr>
        <p:spPr>
          <a:ln/>
        </p:spPr>
        <p:txBody>
          <a:bodyPr/>
          <a:lstStyle>
            <a:lvl1pPr>
              <a:defRPr/>
            </a:lvl1pPr>
          </a:lstStyle>
          <a:p>
            <a:fld id="{B1DF0C1D-D378-9746-886A-9A3221056DF7}"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fld id="{5A254BE1-DD8A-534D-8F66-8396021D6DBE}" type="datetime1">
              <a:rPr lang="en-US" smtClean="0"/>
              <a:t>2/11/21</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smtClean="0"/>
              <a:t>Copyright © 2021 Carolina Academic Press, LLC. All rights reserved.</a:t>
            </a: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BC22EAD8-2267-4489-88CB-7C183A9A8065}" type="slidenum">
              <a:rPr lang="en-US" smtClean="0"/>
              <a:pPr>
                <a:defRPr/>
              </a:pPr>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fld id="{856B8BD7-B316-A949-955A-FB619BDBBF8B}" type="datetime1">
              <a:rPr lang="en-US" smtClean="0"/>
              <a:t>2/11/21</a:t>
            </a:fld>
            <a:endParaRPr lang="en-US"/>
          </a:p>
        </p:txBody>
      </p:sp>
      <p:sp>
        <p:nvSpPr>
          <p:cNvPr id="4" name="Rectangle 15"/>
          <p:cNvSpPr>
            <a:spLocks noGrp="1" noChangeArrowheads="1"/>
          </p:cNvSpPr>
          <p:nvPr>
            <p:ph type="ftr" sz="quarter" idx="11"/>
          </p:nvPr>
        </p:nvSpPr>
        <p:spPr>
          <a:ln/>
        </p:spPr>
        <p:txBody>
          <a:bodyPr/>
          <a:lstStyle>
            <a:lvl1pPr>
              <a:defRPr/>
            </a:lvl1pPr>
          </a:lstStyle>
          <a:p>
            <a:r>
              <a:rPr lang="en-US" smtClean="0"/>
              <a:t>Copyright © 2021 Carolina Academic Press, LLC. All rights reserved.</a:t>
            </a:r>
            <a:endParaRPr lang="en-US"/>
          </a:p>
        </p:txBody>
      </p:sp>
      <p:sp>
        <p:nvSpPr>
          <p:cNvPr id="5" name="Rectangle 16"/>
          <p:cNvSpPr>
            <a:spLocks noGrp="1" noChangeArrowheads="1"/>
          </p:cNvSpPr>
          <p:nvPr>
            <p:ph type="sldNum" sz="quarter" idx="12"/>
          </p:nvPr>
        </p:nvSpPr>
        <p:spPr>
          <a:ln/>
        </p:spPr>
        <p:txBody>
          <a:bodyPr/>
          <a:lstStyle>
            <a:lvl1pPr>
              <a:defRPr/>
            </a:lvl1pPr>
          </a:lstStyle>
          <a:p>
            <a:fld id="{B1DF0C1D-D378-9746-886A-9A3221056DF7}"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23A2B8-E7A5-D548-99BD-21EB942E1E69}" type="datetime1">
              <a:rPr lang="en-US" smtClean="0"/>
              <a:t>2/11/21</a:t>
            </a:fld>
            <a:endParaRPr lang="en-US"/>
          </a:p>
        </p:txBody>
      </p:sp>
      <p:sp>
        <p:nvSpPr>
          <p:cNvPr id="5" name="Footer Placeholder 4"/>
          <p:cNvSpPr>
            <a:spLocks noGrp="1"/>
          </p:cNvSpPr>
          <p:nvPr>
            <p:ph type="ftr" sz="quarter" idx="11"/>
          </p:nvPr>
        </p:nvSpPr>
        <p:spPr/>
        <p:txBody>
          <a:bodyPr/>
          <a:lstStyle/>
          <a:p>
            <a:r>
              <a:rPr lang="en-US" smtClean="0"/>
              <a:t>Copyright © 2021 Carolina Academic Press, LLC. All rights reserved.</a:t>
            </a:r>
            <a:endParaRPr lang="en-US"/>
          </a:p>
        </p:txBody>
      </p:sp>
      <p:sp>
        <p:nvSpPr>
          <p:cNvPr id="6" name="Slide Number Placeholder 5"/>
          <p:cNvSpPr>
            <a:spLocks noGrp="1"/>
          </p:cNvSpPr>
          <p:nvPr>
            <p:ph type="sldNum" sz="quarter" idx="12"/>
          </p:nvPr>
        </p:nvSpPr>
        <p:spPr/>
        <p:txBody>
          <a:bodyPr/>
          <a:lstStyle/>
          <a:p>
            <a:fld id="{B1DF0C1D-D378-9746-886A-9A3221056DF7}"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1"/>
            <a:ext cx="12192000" cy="6856413"/>
            <a:chOff x="0" y="0"/>
            <a:chExt cx="5760" cy="4319"/>
          </a:xfrm>
        </p:grpSpPr>
        <p:sp>
          <p:nvSpPr>
            <p:cNvPr id="11601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ea typeface="+mn-ea"/>
              </a:endParaRPr>
            </a:p>
          </p:txBody>
        </p:sp>
        <p:sp>
          <p:nvSpPr>
            <p:cNvPr id="11601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ea typeface="+mn-ea"/>
              </a:endParaRPr>
            </a:p>
          </p:txBody>
        </p:sp>
        <p:sp>
          <p:nvSpPr>
            <p:cNvPr id="11601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ea typeface="+mn-ea"/>
              </a:endParaRPr>
            </a:p>
          </p:txBody>
        </p:sp>
        <p:sp>
          <p:nvSpPr>
            <p:cNvPr id="39947" name="Freeform 6"/>
            <p:cNvSpPr>
              <a:spLocks/>
            </p:cNvSpPr>
            <p:nvPr/>
          </p:nvSpPr>
          <p:spPr bwMode="hidden">
            <a:xfrm>
              <a:off x="4038" y="3577"/>
              <a:ext cx="1720" cy="65"/>
            </a:xfrm>
            <a:custGeom>
              <a:avLst/>
              <a:gdLst>
                <a:gd name="T0" fmla="*/ 1714 w 1722"/>
                <a:gd name="T1" fmla="*/ 62 h 66"/>
                <a:gd name="T2" fmla="*/ 1714 w 1722"/>
                <a:gd name="T3" fmla="*/ 56 h 66"/>
                <a:gd name="T4" fmla="*/ 0 w 1722"/>
                <a:gd name="T5" fmla="*/ 0 h 66"/>
                <a:gd name="T6" fmla="*/ 0 w 1722"/>
                <a:gd name="T7" fmla="*/ 44 h 66"/>
                <a:gd name="T8" fmla="*/ 1714 w 1722"/>
                <a:gd name="T9" fmla="*/ 62 h 66"/>
                <a:gd name="T10" fmla="*/ 1714 w 1722"/>
                <a:gd name="T11" fmla="*/ 6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1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39949" name="Freeform 8"/>
            <p:cNvSpPr>
              <a:spLocks/>
            </p:cNvSpPr>
            <p:nvPr/>
          </p:nvSpPr>
          <p:spPr bwMode="hidden">
            <a:xfrm>
              <a:off x="4784" y="3702"/>
              <a:ext cx="974" cy="101"/>
            </a:xfrm>
            <a:custGeom>
              <a:avLst/>
              <a:gdLst>
                <a:gd name="T0" fmla="*/ 971 w 975"/>
                <a:gd name="T1" fmla="*/ 48 h 101"/>
                <a:gd name="T2" fmla="*/ 971 w 975"/>
                <a:gd name="T3" fmla="*/ 0 h 101"/>
                <a:gd name="T4" fmla="*/ 0 w 975"/>
                <a:gd name="T5" fmla="*/ 24 h 101"/>
                <a:gd name="T6" fmla="*/ 0 w 975"/>
                <a:gd name="T7" fmla="*/ 101 h 101"/>
                <a:gd name="T8" fmla="*/ 971 w 975"/>
                <a:gd name="T9" fmla="*/ 48 h 101"/>
                <a:gd name="T10" fmla="*/ 97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0" name="Freeform 9"/>
            <p:cNvSpPr>
              <a:spLocks/>
            </p:cNvSpPr>
            <p:nvPr/>
          </p:nvSpPr>
          <p:spPr bwMode="hidden">
            <a:xfrm>
              <a:off x="3619" y="3815"/>
              <a:ext cx="2139" cy="198"/>
            </a:xfrm>
            <a:custGeom>
              <a:avLst/>
              <a:gdLst>
                <a:gd name="T0" fmla="*/ 2133 w 2141"/>
                <a:gd name="T1" fmla="*/ 0 h 198"/>
                <a:gd name="T2" fmla="*/ 0 w 2141"/>
                <a:gd name="T3" fmla="*/ 156 h 198"/>
                <a:gd name="T4" fmla="*/ 0 w 2141"/>
                <a:gd name="T5" fmla="*/ 198 h 198"/>
                <a:gd name="T6" fmla="*/ 2133 w 2141"/>
                <a:gd name="T7" fmla="*/ 0 h 198"/>
                <a:gd name="T8" fmla="*/ 21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2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ea typeface="+mn-ea"/>
              </a:endParaRPr>
            </a:p>
          </p:txBody>
        </p:sp>
        <p:sp>
          <p:nvSpPr>
            <p:cNvPr id="39952" name="Freeform 11"/>
            <p:cNvSpPr>
              <a:spLocks/>
            </p:cNvSpPr>
            <p:nvPr/>
          </p:nvSpPr>
          <p:spPr bwMode="hidden">
            <a:xfrm>
              <a:off x="2097" y="4043"/>
              <a:ext cx="2514" cy="276"/>
            </a:xfrm>
            <a:custGeom>
              <a:avLst/>
              <a:gdLst>
                <a:gd name="T0" fmla="*/ 2170 w 2517"/>
                <a:gd name="T1" fmla="*/ 276 h 276"/>
                <a:gd name="T2" fmla="*/ 2505 w 2517"/>
                <a:gd name="T3" fmla="*/ 204 h 276"/>
                <a:gd name="T4" fmla="*/ 2248 w 2517"/>
                <a:gd name="T5" fmla="*/ 0 h 276"/>
                <a:gd name="T6" fmla="*/ 0 w 2517"/>
                <a:gd name="T7" fmla="*/ 276 h 276"/>
                <a:gd name="T8" fmla="*/ 2170 w 2517"/>
                <a:gd name="T9" fmla="*/ 276 h 276"/>
                <a:gd name="T10" fmla="*/ 217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2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ea typeface="+mn-ea"/>
              </a:endParaRPr>
            </a:p>
          </p:txBody>
        </p:sp>
        <p:sp>
          <p:nvSpPr>
            <p:cNvPr id="39954" name="Freeform 13"/>
            <p:cNvSpPr>
              <a:spLocks/>
            </p:cNvSpPr>
            <p:nvPr/>
          </p:nvSpPr>
          <p:spPr bwMode="hidden">
            <a:xfrm>
              <a:off x="5030" y="3151"/>
              <a:ext cx="728" cy="240"/>
            </a:xfrm>
            <a:custGeom>
              <a:avLst/>
              <a:gdLst>
                <a:gd name="T0" fmla="*/ 725 w 729"/>
                <a:gd name="T1" fmla="*/ 240 h 240"/>
                <a:gd name="T2" fmla="*/ 0 w 729"/>
                <a:gd name="T3" fmla="*/ 0 h 240"/>
                <a:gd name="T4" fmla="*/ 0 w 729"/>
                <a:gd name="T5" fmla="*/ 6 h 240"/>
                <a:gd name="T6" fmla="*/ 725 w 729"/>
                <a:gd name="T7" fmla="*/ 240 h 240"/>
                <a:gd name="T8" fmla="*/ 72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2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ea typeface="+mn-ea"/>
              </a:endParaRPr>
            </a:p>
          </p:txBody>
        </p:sp>
        <p:sp>
          <p:nvSpPr>
            <p:cNvPr id="39956" name="Freeform 15"/>
            <p:cNvSpPr>
              <a:spLocks/>
            </p:cNvSpPr>
            <p:nvPr/>
          </p:nvSpPr>
          <p:spPr bwMode="hidden">
            <a:xfrm>
              <a:off x="5030" y="3049"/>
              <a:ext cx="728" cy="318"/>
            </a:xfrm>
            <a:custGeom>
              <a:avLst/>
              <a:gdLst>
                <a:gd name="T0" fmla="*/ 725 w 729"/>
                <a:gd name="T1" fmla="*/ 318 h 318"/>
                <a:gd name="T2" fmla="*/ 725 w 729"/>
                <a:gd name="T3" fmla="*/ 312 h 318"/>
                <a:gd name="T4" fmla="*/ 0 w 729"/>
                <a:gd name="T5" fmla="*/ 0 h 318"/>
                <a:gd name="T6" fmla="*/ 0 w 729"/>
                <a:gd name="T7" fmla="*/ 54 h 318"/>
                <a:gd name="T8" fmla="*/ 725 w 729"/>
                <a:gd name="T9" fmla="*/ 318 h 318"/>
                <a:gd name="T10" fmla="*/ 72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2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ea typeface="+mn-ea"/>
              </a:endParaRPr>
            </a:p>
          </p:txBody>
        </p:sp>
        <p:sp>
          <p:nvSpPr>
            <p:cNvPr id="11602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ea typeface="+mn-ea"/>
              </a:endParaRPr>
            </a:p>
          </p:txBody>
        </p:sp>
        <p:sp>
          <p:nvSpPr>
            <p:cNvPr id="11602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ea typeface="+mn-ea"/>
              </a:endParaRPr>
            </a:p>
          </p:txBody>
        </p:sp>
        <p:sp>
          <p:nvSpPr>
            <p:cNvPr id="39960"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2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ea typeface="+mn-ea"/>
              </a:endParaRPr>
            </a:p>
          </p:txBody>
        </p:sp>
        <p:sp>
          <p:nvSpPr>
            <p:cNvPr id="39962"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2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ea typeface="+mn-ea"/>
              </a:endParaRPr>
            </a:p>
          </p:txBody>
        </p:sp>
        <p:sp>
          <p:nvSpPr>
            <p:cNvPr id="11602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11602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ea typeface="+mn-ea"/>
              </a:endParaRPr>
            </a:p>
          </p:txBody>
        </p:sp>
        <p:sp>
          <p:nvSpPr>
            <p:cNvPr id="39966"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2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ea typeface="+mn-ea"/>
              </a:endParaRPr>
            </a:p>
          </p:txBody>
        </p:sp>
        <p:sp>
          <p:nvSpPr>
            <p:cNvPr id="11602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ea typeface="+mn-ea"/>
              </a:endParaRPr>
            </a:p>
          </p:txBody>
        </p:sp>
        <p:sp>
          <p:nvSpPr>
            <p:cNvPr id="39969" name="Freeform 28"/>
            <p:cNvSpPr>
              <a:spLocks/>
            </p:cNvSpPr>
            <p:nvPr/>
          </p:nvSpPr>
          <p:spPr bwMode="hidden">
            <a:xfrm>
              <a:off x="5698" y="653"/>
              <a:ext cx="60" cy="311"/>
            </a:xfrm>
            <a:custGeom>
              <a:avLst/>
              <a:gdLst>
                <a:gd name="T0" fmla="*/ 0 w 60"/>
                <a:gd name="T1" fmla="*/ 144 h 312"/>
                <a:gd name="T2" fmla="*/ 60 w 60"/>
                <a:gd name="T3" fmla="*/ 30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2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ea typeface="+mn-ea"/>
              </a:endParaRPr>
            </a:p>
          </p:txBody>
        </p:sp>
        <p:sp>
          <p:nvSpPr>
            <p:cNvPr id="39971"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2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ea typeface="+mn-ea"/>
              </a:endParaRPr>
            </a:p>
          </p:txBody>
        </p:sp>
        <p:sp>
          <p:nvSpPr>
            <p:cNvPr id="11602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ea typeface="+mn-ea"/>
              </a:endParaRPr>
            </a:p>
          </p:txBody>
        </p:sp>
        <p:sp>
          <p:nvSpPr>
            <p:cNvPr id="11602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ea typeface="+mn-ea"/>
              </a:endParaRPr>
            </a:p>
          </p:txBody>
        </p:sp>
        <p:sp>
          <p:nvSpPr>
            <p:cNvPr id="11602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ea typeface="+mn-ea"/>
              </a:endParaRPr>
            </a:p>
          </p:txBody>
        </p:sp>
        <p:sp>
          <p:nvSpPr>
            <p:cNvPr id="11602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ea typeface="+mn-ea"/>
              </a:endParaRPr>
            </a:p>
          </p:txBody>
        </p:sp>
        <p:sp>
          <p:nvSpPr>
            <p:cNvPr id="11602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ea typeface="+mn-ea"/>
              </a:endParaRPr>
            </a:p>
          </p:txBody>
        </p:sp>
        <p:sp>
          <p:nvSpPr>
            <p:cNvPr id="11602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ea typeface="+mn-ea"/>
              </a:endParaRPr>
            </a:p>
          </p:txBody>
        </p:sp>
        <p:sp>
          <p:nvSpPr>
            <p:cNvPr id="11602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ea typeface="+mn-ea"/>
              </a:endParaRPr>
            </a:p>
          </p:txBody>
        </p:sp>
        <p:grpSp>
          <p:nvGrpSpPr>
            <p:cNvPr id="39980" name="Group 39"/>
            <p:cNvGrpSpPr>
              <a:grpSpLocks/>
            </p:cNvGrpSpPr>
            <p:nvPr userDrawn="1"/>
          </p:nvGrpSpPr>
          <p:grpSpPr bwMode="auto">
            <a:xfrm>
              <a:off x="0" y="1632"/>
              <a:ext cx="5758" cy="1858"/>
              <a:chOff x="0" y="1632"/>
              <a:chExt cx="5758" cy="1858"/>
            </a:xfrm>
          </p:grpSpPr>
          <p:sp>
            <p:nvSpPr>
              <p:cNvPr id="11602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ea typeface="+mn-ea"/>
                </a:endParaRPr>
              </a:p>
            </p:txBody>
          </p:sp>
          <p:sp>
            <p:nvSpPr>
              <p:cNvPr id="11602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ea typeface="+mn-ea"/>
                </a:endParaRPr>
              </a:p>
            </p:txBody>
          </p:sp>
        </p:grpSp>
      </p:grpSp>
      <p:sp>
        <p:nvSpPr>
          <p:cNvPr id="1160234"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60235"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160236" name="Rectangle 4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latin typeface="+mn-lt"/>
                <a:ea typeface="+mn-ea"/>
              </a:defRPr>
            </a:lvl1pPr>
          </a:lstStyle>
          <a:p>
            <a:fld id="{7A7F9040-05E0-CD4F-AD45-C8B48816729B}" type="datetime1">
              <a:rPr lang="en-US" smtClean="0"/>
              <a:t>2/11/21</a:t>
            </a:fld>
            <a:endParaRPr lang="en-US"/>
          </a:p>
        </p:txBody>
      </p:sp>
      <p:sp>
        <p:nvSpPr>
          <p:cNvPr id="1160237" name="Rectangle 4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ea typeface="+mn-ea"/>
              </a:defRPr>
            </a:lvl1pPr>
          </a:lstStyle>
          <a:p>
            <a:r>
              <a:rPr lang="en-US" smtClean="0"/>
              <a:t>Copyright © 2021 Carolina Academic Press, LLC. All rights reserved.</a:t>
            </a:r>
            <a:endParaRPr lang="en-US"/>
          </a:p>
        </p:txBody>
      </p:sp>
      <p:sp>
        <p:nvSpPr>
          <p:cNvPr id="1160238" name="Rectangle 4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pitchFamily="34" charset="0"/>
              </a:defRPr>
            </a:lvl1pPr>
          </a:lstStyle>
          <a:p>
            <a:fld id="{B1DF0C1D-D378-9746-886A-9A3221056DF7}" type="slidenum">
              <a:rPr lang="en-US" smtClean="0"/>
              <a:t>‹#›</a:t>
            </a:fld>
            <a:endParaRPr lang="en-US"/>
          </a:p>
        </p:txBody>
      </p:sp>
    </p:spTree>
    <p:extLst>
      <p:ext uri="{BB962C8B-B14F-4D97-AF65-F5344CB8AC3E}">
        <p14:creationId xmlns:p14="http://schemas.microsoft.com/office/powerpoint/2010/main" val="767339700"/>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7"/>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8"/>
        </a:buBlip>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9"/>
        </a:buBlip>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9"/>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9"/>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9"/>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mailto:remeier@cap-press.com" TargetMode="Externa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law.justia.com/cases/federal/district-courts/FSupp/346/277/1878636/" TargetMode="External"/></Relationships>
</file>

<file path=ppt/slides/_rels/slide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399393" y="4535781"/>
            <a:ext cx="11792607" cy="2092325"/>
          </a:xfrm>
        </p:spPr>
        <p:txBody>
          <a:bodyPr/>
          <a:lstStyle/>
          <a:p>
            <a:r>
              <a:rPr lang="en-US" dirty="0" smtClean="0"/>
              <a:t>State power </a:t>
            </a:r>
          </a:p>
          <a:p>
            <a:r>
              <a:rPr lang="en-US" dirty="0" smtClean="0"/>
              <a:t>Applications of state power (control contagious diseases &amp; civil commitment)</a:t>
            </a:r>
            <a:endParaRPr lang="en-US" dirty="0"/>
          </a:p>
        </p:txBody>
      </p:sp>
      <p:pic>
        <p:nvPicPr>
          <p:cNvPr id="4" name="Picture 3"/>
          <p:cNvPicPr>
            <a:picLocks noChangeAspect="1"/>
          </p:cNvPicPr>
          <p:nvPr/>
        </p:nvPicPr>
        <p:blipFill>
          <a:blip r:embed="rId2"/>
          <a:stretch>
            <a:fillRect/>
          </a:stretch>
        </p:blipFill>
        <p:spPr>
          <a:xfrm>
            <a:off x="5978302" y="674764"/>
            <a:ext cx="5784162" cy="4338121"/>
          </a:xfrm>
          <a:prstGeom prst="rect">
            <a:avLst/>
          </a:prstGeom>
        </p:spPr>
      </p:pic>
      <p:sp>
        <p:nvSpPr>
          <p:cNvPr id="2" name="Footer Placeholder 1"/>
          <p:cNvSpPr>
            <a:spLocks noGrp="1"/>
          </p:cNvSpPr>
          <p:nvPr>
            <p:ph type="ftr" sz="quarter" idx="11"/>
          </p:nvPr>
        </p:nvSpPr>
        <p:spPr/>
        <p:txBody>
          <a:bodyPr/>
          <a:lstStyle/>
          <a:p>
            <a:r>
              <a:rPr lang="en-US" smtClean="0"/>
              <a:t>Copyright © 2021 Carolina Academic Press, LLC. All rights reserved.</a:t>
            </a:r>
            <a:endParaRPr lang="en-US"/>
          </a:p>
        </p:txBody>
      </p:sp>
    </p:spTree>
    <p:extLst>
      <p:ext uri="{BB962C8B-B14F-4D97-AF65-F5344CB8AC3E}">
        <p14:creationId xmlns:p14="http://schemas.microsoft.com/office/powerpoint/2010/main" val="172595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smtClean="0"/>
              <a:t>The full set of 331 slides is available upon adoption. If you are a professor using this book for a class, please contact Rachael Meier at </a:t>
            </a:r>
            <a:r>
              <a:rPr lang="en-US" dirty="0" smtClean="0">
                <a:hlinkClick r:id="rId3"/>
              </a:rPr>
              <a:t>remeier@cap-press.com</a:t>
            </a:r>
            <a:r>
              <a:rPr lang="en-US" dirty="0" smtClean="0"/>
              <a:t> to request your slides.</a:t>
            </a:r>
            <a:endParaRPr lang="en-US" dirty="0"/>
          </a:p>
        </p:txBody>
      </p:sp>
      <p:sp>
        <p:nvSpPr>
          <p:cNvPr id="4" name="Footer Placeholder 3"/>
          <p:cNvSpPr>
            <a:spLocks noGrp="1"/>
          </p:cNvSpPr>
          <p:nvPr>
            <p:ph type="ftr" sz="quarter" idx="11"/>
          </p:nvPr>
        </p:nvSpPr>
        <p:spPr/>
        <p:txBody>
          <a:bodyPr/>
          <a:lstStyle/>
          <a:p>
            <a:r>
              <a:rPr lang="en-US" smtClean="0"/>
              <a:t>Copyright © 2021 Carolina Academic Press, LLC. All rights reserved.</a:t>
            </a:r>
            <a:endParaRPr lang="en-US"/>
          </a:p>
        </p:txBody>
      </p:sp>
    </p:spTree>
    <p:extLst>
      <p:ext uri="{BB962C8B-B14F-4D97-AF65-F5344CB8AC3E}">
        <p14:creationId xmlns:p14="http://schemas.microsoft.com/office/powerpoint/2010/main" val="122803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7813"/>
            <a:ext cx="10883900" cy="868362"/>
          </a:xfrm>
        </p:spPr>
        <p:txBody>
          <a:bodyPr/>
          <a:lstStyle/>
          <a:p>
            <a:pPr eaLnBrk="1" hangingPunct="1">
              <a:defRPr/>
            </a:pPr>
            <a:r>
              <a:rPr lang="en-US" u="sng" dirty="0" smtClean="0"/>
              <a:t>Review:</a:t>
            </a:r>
            <a:r>
              <a:rPr lang="en-US" dirty="0" smtClean="0"/>
              <a:t> What </a:t>
            </a:r>
            <a:r>
              <a:rPr lang="en-US" dirty="0"/>
              <a:t>is Law?</a:t>
            </a:r>
          </a:p>
        </p:txBody>
      </p:sp>
      <p:sp>
        <p:nvSpPr>
          <p:cNvPr id="3" name="Text Placeholder 2"/>
          <p:cNvSpPr>
            <a:spLocks noGrp="1"/>
          </p:cNvSpPr>
          <p:nvPr>
            <p:ph type="body" idx="4294967295"/>
          </p:nvPr>
        </p:nvSpPr>
        <p:spPr>
          <a:xfrm>
            <a:off x="346075" y="1639888"/>
            <a:ext cx="11845925" cy="4913312"/>
          </a:xfrm>
        </p:spPr>
        <p:txBody>
          <a:bodyPr>
            <a:normAutofit/>
          </a:bodyPr>
          <a:lstStyle/>
          <a:p>
            <a:pPr eaLnBrk="1" hangingPunct="1">
              <a:buFont typeface="Wingdings" pitchFamily="2" charset="2"/>
              <a:buNone/>
              <a:defRPr/>
            </a:pPr>
            <a:r>
              <a:rPr lang="en-US" dirty="0"/>
              <a:t>A system of principles and </a:t>
            </a:r>
            <a:r>
              <a:rPr lang="en-US" dirty="0" smtClean="0"/>
              <a:t>rules devised </a:t>
            </a:r>
            <a:r>
              <a:rPr lang="en-US" dirty="0"/>
              <a:t>by organized society</a:t>
            </a:r>
          </a:p>
          <a:p>
            <a:pPr marL="0" indent="0" eaLnBrk="1" hangingPunct="1">
              <a:buFont typeface="Wingdings" pitchFamily="2" charset="2"/>
              <a:buNone/>
              <a:defRPr/>
            </a:pPr>
            <a:r>
              <a:rPr lang="en-US" dirty="0"/>
              <a:t>for the purpose of ordering human </a:t>
            </a:r>
            <a:r>
              <a:rPr lang="en-US" dirty="0" smtClean="0"/>
              <a:t>conduct by </a:t>
            </a:r>
            <a:r>
              <a:rPr lang="en-US" dirty="0"/>
              <a:t>defining </a:t>
            </a:r>
            <a:r>
              <a:rPr lang="en-US" dirty="0" smtClean="0"/>
              <a:t>and enforcing rights </a:t>
            </a:r>
            <a:r>
              <a:rPr lang="en-US" dirty="0"/>
              <a:t>and duties</a:t>
            </a:r>
            <a:r>
              <a:rPr lang="en-US" dirty="0" smtClean="0"/>
              <a:t>.</a:t>
            </a:r>
          </a:p>
          <a:p>
            <a:pPr eaLnBrk="1" hangingPunct="1">
              <a:buFont typeface="Wingdings" pitchFamily="2" charset="2"/>
              <a:buNone/>
              <a:defRPr/>
            </a:pPr>
            <a:endParaRPr lang="en-US" b="1" dirty="0"/>
          </a:p>
          <a:p>
            <a:pPr>
              <a:defRPr/>
            </a:pPr>
            <a:r>
              <a:rPr lang="en-US" dirty="0" smtClean="0"/>
              <a:t>Public policies become laws that government can enforce.</a:t>
            </a:r>
          </a:p>
          <a:p>
            <a:pPr>
              <a:defRPr/>
            </a:pPr>
            <a:r>
              <a:rPr lang="en-US" dirty="0" smtClean="0"/>
              <a:t>Private policies are rules of private organizations, not law, which may complement </a:t>
            </a:r>
            <a:r>
              <a:rPr lang="en-US" dirty="0"/>
              <a:t>p</a:t>
            </a:r>
            <a:r>
              <a:rPr lang="en-US" dirty="0" smtClean="0"/>
              <a:t>ublic policy (or not).</a:t>
            </a:r>
            <a:endParaRPr lang="en-US" dirty="0"/>
          </a:p>
        </p:txBody>
      </p:sp>
      <p:sp>
        <p:nvSpPr>
          <p:cNvPr id="4" name="Footer Placeholder 3"/>
          <p:cNvSpPr>
            <a:spLocks noGrp="1"/>
          </p:cNvSpPr>
          <p:nvPr>
            <p:ph type="ftr" sz="quarter" idx="11"/>
          </p:nvPr>
        </p:nvSpPr>
        <p:spPr/>
        <p:txBody>
          <a:bodyPr/>
          <a:lstStyle/>
          <a:p>
            <a:r>
              <a:rPr lang="en-US" smtClean="0"/>
              <a:t>Copyright © 2021 Carolina Academic Press, LLC. All rights reserved.</a:t>
            </a:r>
            <a:endParaRPr lang="en-US"/>
          </a:p>
        </p:txBody>
      </p:sp>
    </p:spTree>
    <p:custDataLst>
      <p:tags r:id="rId1"/>
    </p:custDataLst>
    <p:extLst>
      <p:ext uri="{BB962C8B-B14F-4D97-AF65-F5344CB8AC3E}">
        <p14:creationId xmlns:p14="http://schemas.microsoft.com/office/powerpoint/2010/main" val="1705292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375" y="117566"/>
            <a:ext cx="5896660" cy="5466806"/>
          </a:xfrm>
          <a:prstGeom prst="rect">
            <a:avLst/>
          </a:prstGeom>
        </p:spPr>
      </p:pic>
      <p:sp>
        <p:nvSpPr>
          <p:cNvPr id="3" name="TextBox 2"/>
          <p:cNvSpPr txBox="1"/>
          <p:nvPr/>
        </p:nvSpPr>
        <p:spPr>
          <a:xfrm>
            <a:off x="115673" y="166027"/>
            <a:ext cx="1687002" cy="584775"/>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u="sng" dirty="0" smtClean="0">
                <a:solidFill>
                  <a:schemeClr val="tx1"/>
                </a:solidFill>
              </a:rPr>
              <a:t>Review</a:t>
            </a:r>
            <a:endParaRPr lang="en-US" sz="3200" u="sng" dirty="0">
              <a:solidFill>
                <a:schemeClr val="tx1"/>
              </a:solidFill>
            </a:endParaRPr>
          </a:p>
        </p:txBody>
      </p:sp>
      <p:sp>
        <p:nvSpPr>
          <p:cNvPr id="5" name="Oval 4"/>
          <p:cNvSpPr/>
          <p:nvPr/>
        </p:nvSpPr>
        <p:spPr bwMode="auto">
          <a:xfrm>
            <a:off x="10332720" y="5721531"/>
            <a:ext cx="1709004" cy="979714"/>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3200" dirty="0" smtClean="0"/>
              <a:t>STATES</a:t>
            </a:r>
            <a:endParaRPr lang="en-US" sz="3200" dirty="0"/>
          </a:p>
        </p:txBody>
      </p:sp>
      <p:sp>
        <p:nvSpPr>
          <p:cNvPr id="8" name="Left-Right Arrow 7"/>
          <p:cNvSpPr/>
          <p:nvPr/>
        </p:nvSpPr>
        <p:spPr bwMode="auto">
          <a:xfrm rot="1985609">
            <a:off x="8346579" y="4884224"/>
            <a:ext cx="2011680" cy="902668"/>
          </a:xfrm>
          <a:prstGeom prst="lef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latin typeface="+mj-lt"/>
              </a:rPr>
              <a:t>Federalism</a:t>
            </a:r>
            <a:endParaRPr kumimoji="0" lang="en-US" sz="2400" b="0" i="0" u="none" strike="noStrike" cap="none" normalizeH="0" baseline="0" dirty="0" smtClean="0">
              <a:ln>
                <a:noFill/>
              </a:ln>
              <a:solidFill>
                <a:schemeClr val="tx1"/>
              </a:solidFill>
              <a:effectLst/>
              <a:latin typeface="+mj-lt"/>
            </a:endParaRPr>
          </a:p>
        </p:txBody>
      </p:sp>
      <p:sp>
        <p:nvSpPr>
          <p:cNvPr id="4" name="Footer Placeholder 3"/>
          <p:cNvSpPr>
            <a:spLocks noGrp="1"/>
          </p:cNvSpPr>
          <p:nvPr>
            <p:ph type="ftr" sz="quarter" idx="11"/>
          </p:nvPr>
        </p:nvSpPr>
        <p:spPr/>
        <p:txBody>
          <a:bodyPr/>
          <a:lstStyle/>
          <a:p>
            <a:r>
              <a:rPr lang="en-US" smtClean="0"/>
              <a:t>Copyright © 2021 Carolina Academic Press, LLC. All rights reserved.</a:t>
            </a:r>
            <a:endParaRPr lang="en-US"/>
          </a:p>
        </p:txBody>
      </p:sp>
    </p:spTree>
    <p:extLst>
      <p:ext uri="{BB962C8B-B14F-4D97-AF65-F5344CB8AC3E}">
        <p14:creationId xmlns:p14="http://schemas.microsoft.com/office/powerpoint/2010/main" val="115984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nvPr>
        </p:nvGraphicFramePr>
        <p:xfrm>
          <a:off x="258097" y="339212"/>
          <a:ext cx="11732342" cy="622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2735" y="4534926"/>
            <a:ext cx="3709219" cy="2031325"/>
          </a:xfrm>
          <a:prstGeom prst="rect">
            <a:avLst/>
          </a:prstGeom>
          <a:noFill/>
          <a:ln>
            <a:solidFill>
              <a:schemeClr val="tx1"/>
            </a:solidFill>
          </a:ln>
        </p:spPr>
        <p:txBody>
          <a:bodyPr wrap="square" rtlCol="0">
            <a:spAutoFit/>
          </a:bodyPr>
          <a:lstStyle/>
          <a:p>
            <a:pPr lvl="0"/>
            <a:r>
              <a:rPr lang="en-US" b="1" dirty="0"/>
              <a:t>Government </a:t>
            </a:r>
            <a:r>
              <a:rPr lang="en-US" dirty="0" smtClean="0"/>
              <a:t>– federal/state</a:t>
            </a:r>
          </a:p>
          <a:p>
            <a:pPr lvl="0"/>
            <a:r>
              <a:rPr lang="en-US" dirty="0" smtClean="0"/>
              <a:t>(</a:t>
            </a:r>
            <a:r>
              <a:rPr lang="en-US" dirty="0"/>
              <a:t>Medicare, Medicaid, </a:t>
            </a:r>
            <a:r>
              <a:rPr lang="en-US" dirty="0" err="1"/>
              <a:t>TriCare</a:t>
            </a:r>
            <a:r>
              <a:rPr lang="en-US" dirty="0"/>
              <a:t>, VA)</a:t>
            </a:r>
          </a:p>
          <a:p>
            <a:pPr lvl="0"/>
            <a:r>
              <a:rPr lang="en-US" b="1" dirty="0">
                <a:solidFill>
                  <a:schemeClr val="tx2"/>
                </a:solidFill>
              </a:rPr>
              <a:t>Private </a:t>
            </a:r>
            <a:r>
              <a:rPr lang="en-US" b="1" dirty="0">
                <a:solidFill>
                  <a:srgbClr val="FF0000"/>
                </a:solidFill>
              </a:rPr>
              <a:t>Insurance</a:t>
            </a:r>
            <a:r>
              <a:rPr lang="en-US" b="1" dirty="0">
                <a:solidFill>
                  <a:schemeClr val="tx2"/>
                </a:solidFill>
              </a:rPr>
              <a:t> </a:t>
            </a:r>
            <a:endParaRPr lang="en-US" b="1" dirty="0" smtClean="0">
              <a:solidFill>
                <a:schemeClr val="tx2"/>
              </a:solidFill>
            </a:endParaRPr>
          </a:p>
          <a:p>
            <a:pPr lvl="0"/>
            <a:r>
              <a:rPr lang="en-US" dirty="0" smtClean="0"/>
              <a:t>(employer</a:t>
            </a:r>
            <a:r>
              <a:rPr lang="en-US" dirty="0"/>
              <a:t>, small group, </a:t>
            </a:r>
            <a:r>
              <a:rPr lang="en-US" dirty="0" err="1"/>
              <a:t>nongroup</a:t>
            </a:r>
            <a:r>
              <a:rPr lang="en-US" dirty="0"/>
              <a:t>)</a:t>
            </a:r>
          </a:p>
          <a:p>
            <a:pPr lvl="0"/>
            <a:r>
              <a:rPr lang="en-US" b="1" dirty="0"/>
              <a:t>Out of pocket </a:t>
            </a:r>
            <a:endParaRPr lang="en-US" b="1" dirty="0" smtClean="0"/>
          </a:p>
          <a:p>
            <a:pPr lvl="0"/>
            <a:r>
              <a:rPr lang="en-US" dirty="0" smtClean="0"/>
              <a:t>(</a:t>
            </a:r>
            <a:r>
              <a:rPr lang="en-US" dirty="0"/>
              <a:t>self-pay, insurance co-pay, deductibles, premiums)</a:t>
            </a:r>
          </a:p>
        </p:txBody>
      </p:sp>
      <p:sp>
        <p:nvSpPr>
          <p:cNvPr id="6" name="TextBox 5"/>
          <p:cNvSpPr txBox="1"/>
          <p:nvPr/>
        </p:nvSpPr>
        <p:spPr>
          <a:xfrm>
            <a:off x="7554862" y="4531706"/>
            <a:ext cx="4225412" cy="2031325"/>
          </a:xfrm>
          <a:prstGeom prst="rect">
            <a:avLst/>
          </a:prstGeom>
          <a:noFill/>
          <a:ln>
            <a:solidFill>
              <a:schemeClr val="tx1"/>
            </a:solidFill>
          </a:ln>
        </p:spPr>
        <p:txBody>
          <a:bodyPr wrap="square" rtlCol="0">
            <a:spAutoFit/>
          </a:bodyPr>
          <a:lstStyle/>
          <a:p>
            <a:pPr lvl="0"/>
            <a:r>
              <a:rPr lang="en-US" b="1" dirty="0" smtClean="0"/>
              <a:t>Professionals</a:t>
            </a:r>
            <a:r>
              <a:rPr lang="en-US" dirty="0" smtClean="0"/>
              <a:t> </a:t>
            </a:r>
          </a:p>
          <a:p>
            <a:pPr lvl="0"/>
            <a:r>
              <a:rPr lang="en-US" dirty="0" smtClean="0"/>
              <a:t>(physician, nurse, physician assistant, counselor)</a:t>
            </a:r>
          </a:p>
          <a:p>
            <a:pPr lvl="0"/>
            <a:r>
              <a:rPr lang="en-US" b="1" dirty="0" smtClean="0"/>
              <a:t>Institutions </a:t>
            </a:r>
          </a:p>
          <a:p>
            <a:pPr lvl="0"/>
            <a:r>
              <a:rPr lang="en-US" dirty="0" smtClean="0"/>
              <a:t>(hospital, nursing facility, clinic, lab)</a:t>
            </a:r>
          </a:p>
          <a:p>
            <a:pPr lvl="0"/>
            <a:r>
              <a:rPr lang="en-US" b="1" dirty="0" smtClean="0"/>
              <a:t>Suppliers </a:t>
            </a:r>
          </a:p>
          <a:p>
            <a:pPr lvl="0"/>
            <a:r>
              <a:rPr lang="en-US" dirty="0" smtClean="0"/>
              <a:t>(pharma, device manufacturers)</a:t>
            </a:r>
            <a:endParaRPr lang="en-US" dirty="0"/>
          </a:p>
        </p:txBody>
      </p:sp>
      <p:sp>
        <p:nvSpPr>
          <p:cNvPr id="7" name="TextBox 6"/>
          <p:cNvSpPr txBox="1"/>
          <p:nvPr/>
        </p:nvSpPr>
        <p:spPr>
          <a:xfrm>
            <a:off x="7293077" y="250722"/>
            <a:ext cx="4055807" cy="1754326"/>
          </a:xfrm>
          <a:prstGeom prst="rect">
            <a:avLst/>
          </a:prstGeom>
          <a:noFill/>
          <a:ln>
            <a:solidFill>
              <a:schemeClr val="tx1"/>
            </a:solidFill>
          </a:ln>
        </p:spPr>
        <p:txBody>
          <a:bodyPr wrap="square" rtlCol="0">
            <a:spAutoFit/>
          </a:bodyPr>
          <a:lstStyle/>
          <a:p>
            <a:r>
              <a:rPr lang="en-US" b="1" dirty="0" smtClean="0"/>
              <a:t>Individual Medical Care</a:t>
            </a:r>
          </a:p>
          <a:p>
            <a:r>
              <a:rPr lang="en-US" dirty="0" smtClean="0"/>
              <a:t>(preventive, curative, palliative)</a:t>
            </a:r>
          </a:p>
          <a:p>
            <a:r>
              <a:rPr lang="en-US" b="1" dirty="0" smtClean="0"/>
              <a:t>Population Health</a:t>
            </a:r>
          </a:p>
          <a:p>
            <a:r>
              <a:rPr lang="en-US" dirty="0" smtClean="0"/>
              <a:t>(behavior, public initiatives/policies)</a:t>
            </a:r>
          </a:p>
          <a:p>
            <a:r>
              <a:rPr lang="en-US" b="1" dirty="0"/>
              <a:t>S</a:t>
            </a:r>
            <a:r>
              <a:rPr lang="en-US" b="1" dirty="0" smtClean="0"/>
              <a:t>ocial Determinants of Health </a:t>
            </a:r>
          </a:p>
          <a:p>
            <a:r>
              <a:rPr lang="en-US" dirty="0" smtClean="0"/>
              <a:t>(income, housing, environment, food)</a:t>
            </a:r>
            <a:endParaRPr lang="en-US" dirty="0"/>
          </a:p>
        </p:txBody>
      </p:sp>
      <p:sp>
        <p:nvSpPr>
          <p:cNvPr id="8" name="TextBox 7"/>
          <p:cNvSpPr txBox="1"/>
          <p:nvPr/>
        </p:nvSpPr>
        <p:spPr>
          <a:xfrm>
            <a:off x="9667568" y="4689987"/>
            <a:ext cx="1681316" cy="369332"/>
          </a:xfrm>
          <a:prstGeom prst="rect">
            <a:avLst/>
          </a:prstGeom>
          <a:noFill/>
        </p:spPr>
        <p:txBody>
          <a:bodyPr wrap="square" rtlCol="0">
            <a:spAutoFit/>
          </a:bodyPr>
          <a:lstStyle/>
          <a:p>
            <a:endParaRPr lang="en-US" dirty="0"/>
          </a:p>
        </p:txBody>
      </p:sp>
      <p:graphicFrame>
        <p:nvGraphicFramePr>
          <p:cNvPr id="9" name="Diagram 8"/>
          <p:cNvGraphicFramePr/>
          <p:nvPr>
            <p:extLst/>
          </p:nvPr>
        </p:nvGraphicFramePr>
        <p:xfrm>
          <a:off x="2101647" y="800877"/>
          <a:ext cx="6975988" cy="35979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p:cNvSpPr txBox="1"/>
          <p:nvPr/>
        </p:nvSpPr>
        <p:spPr>
          <a:xfrm>
            <a:off x="132735" y="132681"/>
            <a:ext cx="4763730" cy="461665"/>
          </a:xfrm>
          <a:prstGeom prst="rect">
            <a:avLst/>
          </a:prstGeom>
          <a:solidFill>
            <a:srgbClr val="C00000"/>
          </a:solidFill>
          <a:ln>
            <a:solidFill>
              <a:schemeClr val="tx1">
                <a:lumMod val="95000"/>
              </a:schemeClr>
            </a:solidFill>
          </a:ln>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r>
              <a:rPr lang="en-US" sz="2400" dirty="0" smtClean="0"/>
              <a:t>AMERICAN HEALTH “SYSTEM”</a:t>
            </a:r>
            <a:endParaRPr lang="en-US" sz="2400" dirty="0"/>
          </a:p>
        </p:txBody>
      </p:sp>
      <p:cxnSp>
        <p:nvCxnSpPr>
          <p:cNvPr id="17" name="Straight Arrow Connector 16"/>
          <p:cNvCxnSpPr/>
          <p:nvPr/>
        </p:nvCxnSpPr>
        <p:spPr bwMode="auto">
          <a:xfrm>
            <a:off x="4041058" y="5759501"/>
            <a:ext cx="634181" cy="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10" name="Oval 9"/>
          <p:cNvSpPr/>
          <p:nvPr/>
        </p:nvSpPr>
        <p:spPr bwMode="auto">
          <a:xfrm>
            <a:off x="4841157" y="5221551"/>
            <a:ext cx="1703439" cy="10759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Education</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Arial" charset="0"/>
              </a:rPr>
              <a:t>Research</a:t>
            </a:r>
            <a:endParaRPr kumimoji="0" lang="en-US" sz="1800" b="0" i="0" u="none" strike="noStrike" cap="none" normalizeH="0" baseline="0" dirty="0" smtClean="0">
              <a:ln>
                <a:noFill/>
              </a:ln>
              <a:solidFill>
                <a:schemeClr val="tx1"/>
              </a:solidFill>
              <a:effectLst/>
              <a:latin typeface="Arial" charset="0"/>
            </a:endParaRPr>
          </a:p>
        </p:txBody>
      </p:sp>
      <p:cxnSp>
        <p:nvCxnSpPr>
          <p:cNvPr id="22" name="Straight Arrow Connector 21"/>
          <p:cNvCxnSpPr/>
          <p:nvPr/>
        </p:nvCxnSpPr>
        <p:spPr bwMode="auto">
          <a:xfrm>
            <a:off x="6658896" y="5759501"/>
            <a:ext cx="634181" cy="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2" name="Footer Placeholder 1"/>
          <p:cNvSpPr>
            <a:spLocks noGrp="1"/>
          </p:cNvSpPr>
          <p:nvPr>
            <p:ph type="ftr" sz="quarter" idx="11"/>
          </p:nvPr>
        </p:nvSpPr>
        <p:spPr/>
        <p:txBody>
          <a:bodyPr/>
          <a:lstStyle/>
          <a:p>
            <a:r>
              <a:rPr lang="en-US" smtClean="0"/>
              <a:t>Copyright © 2021 Carolina Academic Press, LLC. All rights reserved.</a:t>
            </a:r>
            <a:endParaRPr lang="en-US"/>
          </a:p>
        </p:txBody>
      </p:sp>
    </p:spTree>
    <p:extLst>
      <p:ext uri="{BB962C8B-B14F-4D97-AF65-F5344CB8AC3E}">
        <p14:creationId xmlns:p14="http://schemas.microsoft.com/office/powerpoint/2010/main" val="1584966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229600" cy="865187"/>
          </a:xfrm>
        </p:spPr>
        <p:txBody>
          <a:bodyPr/>
          <a:lstStyle/>
          <a:p>
            <a:r>
              <a:rPr lang="en-US" b="1" i="1" dirty="0" smtClean="0">
                <a:hlinkClick r:id="rId2"/>
              </a:rPr>
              <a:t>Simon v. Sargent</a:t>
            </a:r>
            <a:endParaRPr lang="en-US" b="1" i="1" dirty="0"/>
          </a:p>
        </p:txBody>
      </p:sp>
      <p:sp>
        <p:nvSpPr>
          <p:cNvPr id="3" name="Text Placeholder 2"/>
          <p:cNvSpPr>
            <a:spLocks noGrp="1"/>
          </p:cNvSpPr>
          <p:nvPr>
            <p:ph type="body" idx="1"/>
          </p:nvPr>
        </p:nvSpPr>
        <p:spPr>
          <a:xfrm>
            <a:off x="1905000" y="1219200"/>
            <a:ext cx="8534400" cy="5257800"/>
          </a:xfrm>
        </p:spPr>
        <p:txBody>
          <a:bodyPr/>
          <a:lstStyle/>
          <a:p>
            <a:pPr marL="0" indent="0" fontAlgn="auto">
              <a:buNone/>
            </a:pPr>
            <a:r>
              <a:rPr lang="en-US" sz="2800" dirty="0">
                <a:effectLst/>
              </a:rPr>
              <a:t>1. What type of court is deciding this case?</a:t>
            </a:r>
          </a:p>
          <a:p>
            <a:pPr marL="0" indent="0" fontAlgn="auto">
              <a:buNone/>
            </a:pPr>
            <a:r>
              <a:rPr lang="en-US" sz="2800" dirty="0">
                <a:effectLst/>
              </a:rPr>
              <a:t>2. Who is the plaintiff in this case?</a:t>
            </a:r>
          </a:p>
          <a:p>
            <a:pPr marL="0" indent="0" fontAlgn="auto">
              <a:buNone/>
            </a:pPr>
            <a:r>
              <a:rPr lang="en-US" sz="2800" dirty="0">
                <a:effectLst/>
              </a:rPr>
              <a:t>3. Who is the defendant? </a:t>
            </a:r>
            <a:endParaRPr lang="en-US" sz="2800" dirty="0" smtClean="0">
              <a:effectLst/>
            </a:endParaRPr>
          </a:p>
          <a:p>
            <a:pPr marL="0" indent="0" fontAlgn="auto">
              <a:buNone/>
            </a:pPr>
            <a:r>
              <a:rPr lang="en-US" sz="2800" dirty="0" smtClean="0">
                <a:effectLst/>
              </a:rPr>
              <a:t>4</a:t>
            </a:r>
            <a:r>
              <a:rPr lang="en-US" sz="2800" dirty="0">
                <a:effectLst/>
              </a:rPr>
              <a:t>. What does the plaintiff want the court to do?</a:t>
            </a:r>
          </a:p>
          <a:p>
            <a:pPr marL="0" indent="0" fontAlgn="auto">
              <a:buNone/>
            </a:pPr>
            <a:r>
              <a:rPr lang="en-US" sz="2800" dirty="0">
                <a:effectLst/>
              </a:rPr>
              <a:t>5. What is the plaintiff’s argument that he is entitled to what he wants?</a:t>
            </a:r>
          </a:p>
          <a:p>
            <a:pPr marL="0" indent="0" fontAlgn="auto">
              <a:buNone/>
            </a:pPr>
            <a:r>
              <a:rPr lang="en-US" sz="2800" dirty="0">
                <a:effectLst/>
              </a:rPr>
              <a:t>6. Who wins? What does the court decide?</a:t>
            </a:r>
          </a:p>
          <a:p>
            <a:pPr marL="0" indent="0">
              <a:buNone/>
            </a:pPr>
            <a:r>
              <a:rPr lang="en-US" sz="2800" dirty="0">
                <a:effectLst/>
              </a:rPr>
              <a:t>7. What is (are) the legal principle(s) that the court relies on to make its decision? (This is the “holding” of the case.)</a:t>
            </a:r>
            <a:endParaRPr lang="en-US" sz="2800" dirty="0"/>
          </a:p>
        </p:txBody>
      </p:sp>
      <p:sp>
        <p:nvSpPr>
          <p:cNvPr id="4" name="Footer Placeholder 3"/>
          <p:cNvSpPr>
            <a:spLocks noGrp="1"/>
          </p:cNvSpPr>
          <p:nvPr>
            <p:ph type="ftr" sz="quarter" idx="11"/>
          </p:nvPr>
        </p:nvSpPr>
        <p:spPr/>
        <p:txBody>
          <a:bodyPr/>
          <a:lstStyle/>
          <a:p>
            <a:pPr>
              <a:defRPr/>
            </a:pPr>
            <a:r>
              <a:rPr lang="en-US" smtClean="0"/>
              <a:t>Copyright © 2021 Carolina Academic Press, LLC. All rights reserved.</a:t>
            </a:r>
            <a:endParaRPr lang="en-US"/>
          </a:p>
        </p:txBody>
      </p:sp>
    </p:spTree>
    <p:extLst>
      <p:ext uri="{BB962C8B-B14F-4D97-AF65-F5344CB8AC3E}">
        <p14:creationId xmlns:p14="http://schemas.microsoft.com/office/powerpoint/2010/main" val="889668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38715" y="590681"/>
            <a:ext cx="8229600" cy="608410"/>
          </a:xfrm>
        </p:spPr>
        <p:txBody>
          <a:bodyPr>
            <a:normAutofit fontScale="90000"/>
          </a:bodyPr>
          <a:lstStyle/>
          <a:p>
            <a:r>
              <a:rPr lang="en-US" b="1" dirty="0" smtClean="0">
                <a:latin typeface="Arial" pitchFamily="34" charset="0"/>
              </a:rPr>
              <a:t>Police Power</a:t>
            </a:r>
          </a:p>
        </p:txBody>
      </p:sp>
      <p:sp>
        <p:nvSpPr>
          <p:cNvPr id="26627" name="Rectangle 3"/>
          <p:cNvSpPr>
            <a:spLocks noGrp="1" noChangeArrowheads="1"/>
          </p:cNvSpPr>
          <p:nvPr>
            <p:ph idx="1"/>
          </p:nvPr>
        </p:nvSpPr>
        <p:spPr>
          <a:xfrm>
            <a:off x="514411" y="1841413"/>
            <a:ext cx="10878208" cy="3944841"/>
          </a:xfrm>
        </p:spPr>
        <p:txBody>
          <a:bodyPr>
            <a:normAutofit lnSpcReduction="10000"/>
          </a:bodyPr>
          <a:lstStyle/>
          <a:p>
            <a:pPr>
              <a:lnSpc>
                <a:spcPct val="80000"/>
              </a:lnSpc>
            </a:pPr>
            <a:r>
              <a:rPr lang="en-US" sz="2800" dirty="0" smtClean="0"/>
              <a:t>authority </a:t>
            </a:r>
            <a:r>
              <a:rPr lang="en-US" sz="2800" dirty="0"/>
              <a:t>states </a:t>
            </a:r>
            <a:r>
              <a:rPr lang="en-US" sz="2800" dirty="0" smtClean="0"/>
              <a:t>retain within their borders</a:t>
            </a:r>
            <a:endParaRPr lang="en-US" sz="2800" dirty="0"/>
          </a:p>
          <a:p>
            <a:pPr lvl="1">
              <a:lnSpc>
                <a:spcPct val="80000"/>
              </a:lnSpc>
            </a:pPr>
            <a:r>
              <a:rPr lang="en-US" dirty="0" smtClean="0"/>
              <a:t>US Supreme Court repeatedly has held that Congress/federal government </a:t>
            </a:r>
            <a:r>
              <a:rPr lang="en-US" dirty="0"/>
              <a:t>does not have police </a:t>
            </a:r>
            <a:r>
              <a:rPr lang="en-US" dirty="0" smtClean="0"/>
              <a:t>power</a:t>
            </a:r>
          </a:p>
          <a:p>
            <a:pPr marL="457200" lvl="1" indent="0">
              <a:lnSpc>
                <a:spcPct val="80000"/>
              </a:lnSpc>
              <a:buNone/>
            </a:pPr>
            <a:endParaRPr lang="en-US" dirty="0"/>
          </a:p>
          <a:p>
            <a:pPr>
              <a:lnSpc>
                <a:spcPct val="80000"/>
              </a:lnSpc>
            </a:pPr>
            <a:r>
              <a:rPr lang="en-US" sz="2800" dirty="0"/>
              <a:t>states exercise police power by enacting legislation (may include giving authority to </a:t>
            </a:r>
            <a:r>
              <a:rPr lang="en-US" sz="2800" dirty="0" smtClean="0"/>
              <a:t>counties, towns, localities)</a:t>
            </a:r>
          </a:p>
          <a:p>
            <a:pPr>
              <a:lnSpc>
                <a:spcPct val="80000"/>
              </a:lnSpc>
              <a:buFont typeface="Arial" panose="020B0604020202020204" pitchFamily="34" charset="0"/>
              <a:buChar char="•"/>
            </a:pPr>
            <a:endParaRPr lang="en-US" sz="2800" dirty="0"/>
          </a:p>
          <a:p>
            <a:pPr>
              <a:lnSpc>
                <a:spcPct val="80000"/>
              </a:lnSpc>
              <a:spcAft>
                <a:spcPts val="450"/>
              </a:spcAft>
            </a:pPr>
            <a:r>
              <a:rPr lang="en-US" sz="2800" dirty="0"/>
              <a:t>courts </a:t>
            </a:r>
            <a:r>
              <a:rPr lang="en-US" sz="2800" dirty="0" smtClean="0"/>
              <a:t>generally </a:t>
            </a:r>
            <a:r>
              <a:rPr lang="en-US" sz="2800" dirty="0"/>
              <a:t>defer to legislative judgment regarding reasonable means to a </a:t>
            </a:r>
            <a:r>
              <a:rPr lang="en-US" sz="2800" b="1" dirty="0"/>
              <a:t>legitimate</a:t>
            </a:r>
            <a:r>
              <a:rPr lang="en-US" sz="2800" dirty="0"/>
              <a:t> end </a:t>
            </a:r>
          </a:p>
          <a:p>
            <a:pPr lvl="1">
              <a:lnSpc>
                <a:spcPct val="80000"/>
              </a:lnSpc>
              <a:spcAft>
                <a:spcPts val="450"/>
              </a:spcAft>
            </a:pPr>
            <a:r>
              <a:rPr lang="en-US" dirty="0"/>
              <a:t>as long as the </a:t>
            </a:r>
            <a:r>
              <a:rPr lang="en-US" dirty="0" smtClean="0"/>
              <a:t>state action does not </a:t>
            </a:r>
            <a:r>
              <a:rPr lang="en-US" dirty="0"/>
              <a:t>violate constitutional </a:t>
            </a:r>
            <a:r>
              <a:rPr lang="en-US" dirty="0" smtClean="0"/>
              <a:t>rights</a:t>
            </a:r>
            <a:endParaRPr lang="en-US" dirty="0"/>
          </a:p>
        </p:txBody>
      </p:sp>
      <p:sp>
        <p:nvSpPr>
          <p:cNvPr id="2" name="Footer Placeholder 1"/>
          <p:cNvSpPr>
            <a:spLocks noGrp="1"/>
          </p:cNvSpPr>
          <p:nvPr>
            <p:ph type="ftr" sz="quarter" idx="11"/>
          </p:nvPr>
        </p:nvSpPr>
        <p:spPr/>
        <p:txBody>
          <a:bodyPr/>
          <a:lstStyle/>
          <a:p>
            <a:r>
              <a:rPr lang="en-US" smtClean="0"/>
              <a:t>Copyright © 2021 Carolina Academic Press, LLC. All rights reserved.</a:t>
            </a:r>
            <a:endParaRPr lang="en-US"/>
          </a:p>
        </p:txBody>
      </p:sp>
    </p:spTree>
    <p:custDataLst>
      <p:tags r:id="rId1"/>
    </p:custDataLst>
    <p:extLst>
      <p:ext uri="{BB962C8B-B14F-4D97-AF65-F5344CB8AC3E}">
        <p14:creationId xmlns:p14="http://schemas.microsoft.com/office/powerpoint/2010/main" val="1880774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Power </a:t>
            </a:r>
            <a:r>
              <a:rPr lang="en-US" b="1" dirty="0" err="1" smtClean="0"/>
              <a:t>contd</a:t>
            </a:r>
            <a:endParaRPr lang="en-US" b="1" dirty="0"/>
          </a:p>
        </p:txBody>
      </p:sp>
      <p:sp>
        <p:nvSpPr>
          <p:cNvPr id="3" name="Content Placeholder 2"/>
          <p:cNvSpPr>
            <a:spLocks noGrp="1"/>
          </p:cNvSpPr>
          <p:nvPr>
            <p:ph idx="1"/>
          </p:nvPr>
        </p:nvSpPr>
        <p:spPr>
          <a:xfrm>
            <a:off x="1981200" y="1828800"/>
            <a:ext cx="8202058" cy="3398044"/>
          </a:xfrm>
        </p:spPr>
        <p:txBody>
          <a:bodyPr/>
          <a:lstStyle/>
          <a:p>
            <a:r>
              <a:rPr lang="en-US" sz="3000" u="sng" dirty="0" smtClean="0">
                <a:effectLst/>
              </a:rPr>
              <a:t>police </a:t>
            </a:r>
            <a:r>
              <a:rPr lang="en-US" sz="3000" u="sng" dirty="0">
                <a:effectLst/>
              </a:rPr>
              <a:t>power</a:t>
            </a:r>
            <a:r>
              <a:rPr lang="en-US" sz="3000" dirty="0">
                <a:effectLst/>
              </a:rPr>
              <a:t> is generally limited to protecting </a:t>
            </a:r>
            <a:r>
              <a:rPr lang="en-US" sz="3000" i="1" dirty="0">
                <a:effectLst/>
              </a:rPr>
              <a:t>other</a:t>
            </a:r>
            <a:r>
              <a:rPr lang="en-US" sz="3000" dirty="0">
                <a:effectLst/>
              </a:rPr>
              <a:t> people </a:t>
            </a:r>
            <a:endParaRPr lang="en-US" sz="3000" dirty="0" smtClean="0">
              <a:effectLst/>
            </a:endParaRPr>
          </a:p>
          <a:p>
            <a:pPr marL="0" indent="0">
              <a:buNone/>
            </a:pPr>
            <a:endParaRPr lang="en-US" sz="3000" dirty="0">
              <a:effectLst/>
            </a:endParaRPr>
          </a:p>
          <a:p>
            <a:r>
              <a:rPr lang="en-US" sz="3000" u="sng" dirty="0" err="1">
                <a:effectLst/>
              </a:rPr>
              <a:t>parens</a:t>
            </a:r>
            <a:r>
              <a:rPr lang="en-US" sz="3000" u="sng" dirty="0">
                <a:effectLst/>
              </a:rPr>
              <a:t> </a:t>
            </a:r>
            <a:r>
              <a:rPr lang="en-US" sz="3000" u="sng" dirty="0" err="1">
                <a:effectLst/>
              </a:rPr>
              <a:t>patriae</a:t>
            </a:r>
            <a:r>
              <a:rPr lang="en-US" sz="3000" u="sng" dirty="0">
                <a:effectLst/>
              </a:rPr>
              <a:t> power</a:t>
            </a:r>
            <a:r>
              <a:rPr lang="en-US" sz="3000" dirty="0">
                <a:effectLst/>
              </a:rPr>
              <a:t> = state power to protect individuals who are </a:t>
            </a:r>
            <a:r>
              <a:rPr lang="en-US" sz="3000" dirty="0" smtClean="0">
                <a:effectLst/>
              </a:rPr>
              <a:t>not </a:t>
            </a:r>
            <a:r>
              <a:rPr lang="en-US" sz="3000" dirty="0">
                <a:effectLst/>
              </a:rPr>
              <a:t>capable of protecting themselves from </a:t>
            </a:r>
            <a:r>
              <a:rPr lang="en-US" sz="3000" dirty="0" smtClean="0">
                <a:effectLst/>
              </a:rPr>
              <a:t>harm </a:t>
            </a:r>
            <a:endParaRPr lang="en-US" sz="3000" dirty="0">
              <a:effectLst/>
            </a:endParaRPr>
          </a:p>
        </p:txBody>
      </p:sp>
      <p:sp>
        <p:nvSpPr>
          <p:cNvPr id="4" name="Footer Placeholder 3"/>
          <p:cNvSpPr>
            <a:spLocks noGrp="1"/>
          </p:cNvSpPr>
          <p:nvPr>
            <p:ph type="ftr" sz="quarter" idx="11"/>
          </p:nvPr>
        </p:nvSpPr>
        <p:spPr/>
        <p:txBody>
          <a:bodyPr/>
          <a:lstStyle/>
          <a:p>
            <a:r>
              <a:rPr lang="en-US" smtClean="0"/>
              <a:t>Copyright © 2021 Carolina Academic Press, LLC. All rights reserved.</a:t>
            </a:r>
            <a:endParaRPr lang="en-US"/>
          </a:p>
        </p:txBody>
      </p:sp>
    </p:spTree>
    <p:extLst>
      <p:ext uri="{BB962C8B-B14F-4D97-AF65-F5344CB8AC3E}">
        <p14:creationId xmlns:p14="http://schemas.microsoft.com/office/powerpoint/2010/main" val="1048751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10810"/>
          <a:stretch/>
        </p:blipFill>
        <p:spPr>
          <a:xfrm>
            <a:off x="2190185" y="476834"/>
            <a:ext cx="7811630" cy="5929519"/>
          </a:xfrm>
          <a:prstGeom prst="rect">
            <a:avLst/>
          </a:prstGeom>
        </p:spPr>
      </p:pic>
      <p:sp>
        <p:nvSpPr>
          <p:cNvPr id="3" name="Footer Placeholder 2"/>
          <p:cNvSpPr>
            <a:spLocks noGrp="1"/>
          </p:cNvSpPr>
          <p:nvPr>
            <p:ph type="ftr" sz="quarter" idx="11"/>
          </p:nvPr>
        </p:nvSpPr>
        <p:spPr/>
        <p:txBody>
          <a:bodyPr/>
          <a:lstStyle/>
          <a:p>
            <a:pPr>
              <a:defRPr/>
            </a:pPr>
            <a:r>
              <a:rPr lang="en-US" smtClean="0"/>
              <a:t>Copyright © 2021 Carolina Academic Press, LLC. All rights reserved.</a:t>
            </a:r>
            <a:endParaRPr lang="en-US"/>
          </a:p>
        </p:txBody>
      </p:sp>
    </p:spTree>
    <p:extLst>
      <p:ext uri="{BB962C8B-B14F-4D97-AF65-F5344CB8AC3E}">
        <p14:creationId xmlns:p14="http://schemas.microsoft.com/office/powerpoint/2010/main" val="1967984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87" y="722060"/>
            <a:ext cx="10972800" cy="503238"/>
          </a:xfrm>
        </p:spPr>
        <p:txBody>
          <a:bodyPr>
            <a:normAutofit fontScale="90000"/>
          </a:bodyPr>
          <a:lstStyle/>
          <a:p>
            <a:r>
              <a:rPr lang="en-US" i="1" dirty="0" smtClean="0"/>
              <a:t>Jacobson v. Massachusetts </a:t>
            </a:r>
            <a:r>
              <a:rPr lang="en-US" dirty="0" smtClean="0"/>
              <a:t/>
            </a:r>
            <a:br>
              <a:rPr lang="en-US" dirty="0" smtClean="0"/>
            </a:br>
            <a:r>
              <a:rPr lang="en-US" sz="3600" dirty="0" smtClean="0"/>
              <a:t>State Law at Issue</a:t>
            </a:r>
            <a:endParaRPr lang="en-US" dirty="0"/>
          </a:p>
        </p:txBody>
      </p:sp>
      <p:sp>
        <p:nvSpPr>
          <p:cNvPr id="3" name="Text Placeholder 2"/>
          <p:cNvSpPr>
            <a:spLocks noGrp="1"/>
          </p:cNvSpPr>
          <p:nvPr>
            <p:ph type="body" idx="1"/>
          </p:nvPr>
        </p:nvSpPr>
        <p:spPr>
          <a:xfrm>
            <a:off x="718930" y="1987827"/>
            <a:ext cx="10972800" cy="4419600"/>
          </a:xfrm>
        </p:spPr>
        <p:txBody>
          <a:bodyPr/>
          <a:lstStyle/>
          <a:p>
            <a:r>
              <a:rPr lang="en-US" sz="2800" dirty="0" smtClean="0"/>
              <a:t>c. 75, sec. 137: “the board of health of a city or town, if in its opinion, it is necessary for the public health or safety shall require and enforce vaccination and revaccination of all the inhabitants thereof and shall provide them with the means of free vaccination. Whoever, being over twenty-one years of age and not under guardianship, refuses or neglects to comply with such requirement shall forfeit five dollars.”</a:t>
            </a:r>
          </a:p>
          <a:p>
            <a:r>
              <a:rPr lang="en-US" sz="2800" dirty="0" smtClean="0"/>
              <a:t>c. 75, sec. 139 exempts children unfit for vaccination</a:t>
            </a:r>
            <a:endParaRPr lang="en-US" sz="2800" dirty="0"/>
          </a:p>
        </p:txBody>
      </p:sp>
      <p:sp>
        <p:nvSpPr>
          <p:cNvPr id="4" name="Footer Placeholder 3"/>
          <p:cNvSpPr>
            <a:spLocks noGrp="1"/>
          </p:cNvSpPr>
          <p:nvPr>
            <p:ph type="ftr" sz="quarter" idx="11"/>
          </p:nvPr>
        </p:nvSpPr>
        <p:spPr/>
        <p:txBody>
          <a:bodyPr/>
          <a:lstStyle/>
          <a:p>
            <a:pPr>
              <a:defRPr/>
            </a:pPr>
            <a:r>
              <a:rPr lang="en-US" smtClean="0"/>
              <a:t>Copyright © 2021 Carolina Academic Press, LLC. All rights reserved.</a:t>
            </a:r>
            <a:endParaRPr lang="en-US"/>
          </a:p>
        </p:txBody>
      </p:sp>
    </p:spTree>
    <p:custDataLst>
      <p:tags r:id="rId1"/>
    </p:custDataLst>
    <p:extLst>
      <p:ext uri="{BB962C8B-B14F-4D97-AF65-F5344CB8AC3E}">
        <p14:creationId xmlns:p14="http://schemas.microsoft.com/office/powerpoint/2010/main" val="3756209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 2 State Power NH</Template>
  <TotalTime>10</TotalTime>
  <Words>646</Words>
  <Application>Microsoft Macintosh PowerPoint</Application>
  <PresentationFormat>Widescreen</PresentationFormat>
  <Paragraphs>73</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ＭＳ Ｐゴシック</vt:lpstr>
      <vt:lpstr>Wingdings</vt:lpstr>
      <vt:lpstr>Arial</vt:lpstr>
      <vt:lpstr>Beam</vt:lpstr>
      <vt:lpstr>PowerPoint Presentation</vt:lpstr>
      <vt:lpstr>Review: What is Law?</vt:lpstr>
      <vt:lpstr>PowerPoint Presentation</vt:lpstr>
      <vt:lpstr>PowerPoint Presentation</vt:lpstr>
      <vt:lpstr>Simon v. Sargent</vt:lpstr>
      <vt:lpstr>Police Power</vt:lpstr>
      <vt:lpstr>Police Power contd</vt:lpstr>
      <vt:lpstr>PowerPoint Presentation</vt:lpstr>
      <vt:lpstr>Jacobson v. Massachusetts  State Law at Issue</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cp:revision>
  <dcterms:created xsi:type="dcterms:W3CDTF">2021-02-11T14:53:28Z</dcterms:created>
  <dcterms:modified xsi:type="dcterms:W3CDTF">2021-02-11T15:04:25Z</dcterms:modified>
</cp:coreProperties>
</file>