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6" name="Shape 12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type="title"/>
          </p:nvPr>
        </p:nvSpPr>
        <p:spPr>
          <a:xfrm>
            <a:off x="894079" y="1608666"/>
            <a:ext cx="11216642" cy="1413935"/>
          </a:xfrm>
          <a:prstGeom prst="rect">
            <a:avLst/>
          </a:prstGeom>
        </p:spPr>
        <p:txBody>
          <a:bodyPr lIns="48766" tIns="48766" rIns="48766" bIns="48766"/>
          <a:lstStyle>
            <a:lvl1pPr algn="l" defTabSz="1300480">
              <a:lnSpc>
                <a:spcPct val="90000"/>
              </a:lnSpc>
              <a:defRPr sz="62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18" name="Shape 118"/>
          <p:cNvSpPr/>
          <p:nvPr>
            <p:ph type="body" idx="1"/>
          </p:nvPr>
        </p:nvSpPr>
        <p:spPr>
          <a:xfrm>
            <a:off x="894079" y="3166533"/>
            <a:ext cx="11216642" cy="4641428"/>
          </a:xfrm>
          <a:prstGeom prst="rect">
            <a:avLst/>
          </a:prstGeom>
        </p:spPr>
        <p:txBody>
          <a:bodyPr lIns="48766" tIns="48766" rIns="48766" bIns="48766" anchor="t"/>
          <a:lstStyle>
            <a:lvl1pPr marL="310242" indent="-310242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3800">
                <a:latin typeface="Calibri"/>
                <a:ea typeface="Calibri"/>
                <a:cs typeface="Calibri"/>
                <a:sym typeface="Calibri"/>
              </a:defRPr>
            </a:lvl1pPr>
            <a:lvl2pPr marL="819150" indent="-361950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3800">
                <a:latin typeface="Calibri"/>
                <a:ea typeface="Calibri"/>
                <a:cs typeface="Calibri"/>
                <a:sym typeface="Calibri"/>
              </a:defRPr>
            </a:lvl2pPr>
            <a:lvl3pPr marL="1348738" indent="-434338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3800">
                <a:latin typeface="Calibri"/>
                <a:ea typeface="Calibri"/>
                <a:cs typeface="Calibri"/>
                <a:sym typeface="Calibri"/>
              </a:defRPr>
            </a:lvl3pPr>
            <a:lvl4pPr marL="1854200" indent="-482600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3800">
                <a:latin typeface="Calibri"/>
                <a:ea typeface="Calibri"/>
                <a:cs typeface="Calibri"/>
                <a:sym typeface="Calibri"/>
              </a:defRPr>
            </a:lvl4pPr>
            <a:lvl5pPr marL="2311400" indent="-482600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38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hape 119"/>
          <p:cNvSpPr/>
          <p:nvPr>
            <p:ph type="sldNum" sz="quarter" idx="2"/>
          </p:nvPr>
        </p:nvSpPr>
        <p:spPr>
          <a:xfrm>
            <a:off x="11794508" y="8024623"/>
            <a:ext cx="316213" cy="338835"/>
          </a:xfrm>
          <a:prstGeom prst="rect">
            <a:avLst/>
          </a:prstGeom>
        </p:spPr>
        <p:txBody>
          <a:bodyPr lIns="48766" tIns="48766" rIns="48766" bIns="48766" anchor="ctr"/>
          <a:lstStyle>
            <a:lvl1pPr algn="r" defTabSz="130048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www.youtube.com/watch?v=J3Xe1kX7Wsc" TargetMode="Externa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bhall@cap-press.com" TargetMode="Externa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s://www.buzzfeed.com/dayshavedewi/what-is-privilege?utm_term=.cd61lNv5e#.xuGBY3WD2" TargetMode="Externa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s://www.youtube.com/watch?v=Mkw1CetjWwI" TargetMode="Externa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105408">
              <a:defRPr sz="5270"/>
            </a:lvl1pPr>
          </a:lstStyle>
          <a:p>
            <a:pPr/>
            <a:r>
              <a:t>The Social Construction of Race in the US</a:t>
            </a:r>
          </a:p>
        </p:txBody>
      </p:sp>
      <p:sp>
        <p:nvSpPr>
          <p:cNvPr id="129" name="Shape 12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45256" indent="-245256" defTabSz="991354">
              <a:lnSpc>
                <a:spcPct val="81000"/>
              </a:lnSpc>
              <a:spcBef>
                <a:spcPts val="900"/>
              </a:spcBef>
              <a:defRPr sz="2925"/>
            </a:pPr>
            <a:r>
              <a:t>Barak et al. (2010) define race as a “constellation of traits including physical characteristics, national origin language, culture and religion” (p. 78). </a:t>
            </a:r>
          </a:p>
          <a:p>
            <a:pPr marL="0" indent="0" defTabSz="991354">
              <a:lnSpc>
                <a:spcPct val="81000"/>
              </a:lnSpc>
              <a:spcBef>
                <a:spcPts val="900"/>
              </a:spcBef>
              <a:buSzTx/>
              <a:buNone/>
              <a:defRPr sz="2925"/>
            </a:pPr>
          </a:p>
          <a:p>
            <a:pPr marL="245256" indent="-245256" defTabSz="991354">
              <a:lnSpc>
                <a:spcPct val="81000"/>
              </a:lnSpc>
              <a:spcBef>
                <a:spcPts val="900"/>
              </a:spcBef>
              <a:defRPr sz="2925"/>
            </a:pPr>
            <a:r>
              <a:t>Result of cultural and political meanings defined through social interactions across multiple social settings</a:t>
            </a:r>
          </a:p>
          <a:p>
            <a:pPr marL="245256" indent="-245256" defTabSz="991354">
              <a:lnSpc>
                <a:spcPct val="81000"/>
              </a:lnSpc>
              <a:spcBef>
                <a:spcPts val="900"/>
              </a:spcBef>
              <a:defRPr sz="2925"/>
            </a:pPr>
          </a:p>
          <a:p>
            <a:pPr marL="245256" indent="-245256" defTabSz="991354">
              <a:lnSpc>
                <a:spcPct val="81000"/>
              </a:lnSpc>
              <a:spcBef>
                <a:spcPts val="900"/>
              </a:spcBef>
              <a:defRPr sz="2925"/>
            </a:pPr>
            <a:r>
              <a:t>Race is socially constructed by country/region</a:t>
            </a:r>
          </a:p>
          <a:p>
            <a:pPr marL="0" indent="0" defTabSz="991354">
              <a:lnSpc>
                <a:spcPct val="81000"/>
              </a:lnSpc>
              <a:spcBef>
                <a:spcPts val="900"/>
              </a:spcBef>
              <a:buSzTx/>
              <a:buNone/>
              <a:defRPr sz="2925"/>
            </a:pPr>
          </a:p>
          <a:p>
            <a:pPr marL="245256" indent="-245256" defTabSz="991354">
              <a:lnSpc>
                <a:spcPct val="81000"/>
              </a:lnSpc>
              <a:spcBef>
                <a:spcPts val="900"/>
              </a:spcBef>
              <a:defRPr sz="2925"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</a:defRPr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Time Wise on Social Construction of Race</a:t>
            </a:r>
          </a:p>
        </p:txBody>
      </p:sp>
      <p:sp>
        <p:nvSpPr>
          <p:cNvPr id="130" name="Shape 130"/>
          <p:cNvSpPr/>
          <p:nvPr/>
        </p:nvSpPr>
        <p:spPr>
          <a:xfrm>
            <a:off x="4289329" y="8439149"/>
            <a:ext cx="4426142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100"/>
            </a:lvl1pPr>
          </a:lstStyle>
          <a:p>
            <a:pPr/>
            <a:r>
              <a:t>Copyright © 2023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5" name="Shape 165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414781">
              <a:defRPr sz="2272"/>
            </a:pPr>
            <a:r>
              <a:t>The full set of 158 slides are available upon adoption. If you are a professor using this book for a class, please contact Beth Hall at </a:t>
            </a:r>
            <a:r>
              <a:rPr u="sng">
                <a:hlinkClick r:id="rId2" invalidUrl="" action="" tgtFrame="" tooltip="" history="1" highlightClick="0" endSnd="0"/>
              </a:rPr>
              <a:t>bhall@cap-press.com</a:t>
            </a:r>
            <a:r>
              <a:t> to request your slides.</a:t>
            </a:r>
          </a:p>
        </p:txBody>
      </p:sp>
      <p:sp>
        <p:nvSpPr>
          <p:cNvPr id="166" name="Shape 166"/>
          <p:cNvSpPr/>
          <p:nvPr/>
        </p:nvSpPr>
        <p:spPr>
          <a:xfrm>
            <a:off x="4289329" y="8439150"/>
            <a:ext cx="4426142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100"/>
            </a:lvl1pPr>
          </a:lstStyle>
          <a:p>
            <a:pPr/>
            <a:r>
              <a:t>Copyright © 2023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1014374">
              <a:defRPr sz="4835"/>
            </a:pPr>
            <a:r>
              <a:t>The Social Construction of Race in the US:</a:t>
            </a:r>
            <a:br/>
            <a:r>
              <a:t>Defining Race</a:t>
            </a:r>
          </a:p>
        </p:txBody>
      </p:sp>
      <p:sp>
        <p:nvSpPr>
          <p:cNvPr id="133" name="Shape 1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48080" indent="-248080" defTabSz="1014374">
              <a:lnSpc>
                <a:spcPct val="81000"/>
              </a:lnSpc>
              <a:spcBef>
                <a:spcPts val="1100"/>
              </a:spcBef>
              <a:defRPr sz="2496">
                <a:latin typeface="MinionPro"/>
                <a:ea typeface="MinionPro"/>
                <a:cs typeface="MinionPro"/>
                <a:sym typeface="MinionPro"/>
              </a:defRPr>
            </a:pPr>
            <a:r>
              <a:t>Racial formation is the “sociohistorical process by which racial categories are created, inhabited, transformed and destroyed” (Omi &amp; Winant, 1994, p. 55). </a:t>
            </a:r>
          </a:p>
          <a:p>
            <a:pPr marL="248080" indent="-248080" defTabSz="1014374">
              <a:lnSpc>
                <a:spcPct val="81000"/>
              </a:lnSpc>
              <a:spcBef>
                <a:spcPts val="1100"/>
              </a:spcBef>
              <a:defRPr sz="2496"/>
            </a:pPr>
          </a:p>
          <a:p>
            <a:pPr marL="248080" indent="-248080" defTabSz="1014374">
              <a:lnSpc>
                <a:spcPct val="81000"/>
              </a:lnSpc>
              <a:spcBef>
                <a:spcPts val="1100"/>
              </a:spcBef>
              <a:defRPr sz="2496"/>
            </a:pPr>
            <a:r>
              <a:t>Race is not real.  It was created to divide and conquer the slave labor population.</a:t>
            </a:r>
          </a:p>
          <a:p>
            <a:pPr marL="248080" indent="-248080" defTabSz="1014374">
              <a:lnSpc>
                <a:spcPct val="81000"/>
              </a:lnSpc>
              <a:spcBef>
                <a:spcPts val="1100"/>
              </a:spcBef>
              <a:defRPr sz="2496"/>
            </a:pPr>
          </a:p>
          <a:p>
            <a:pPr marL="248080" indent="-248080" defTabSz="1014374">
              <a:lnSpc>
                <a:spcPct val="81000"/>
              </a:lnSpc>
              <a:spcBef>
                <a:spcPts val="1100"/>
              </a:spcBef>
              <a:defRPr sz="2496"/>
            </a:pPr>
            <a:r>
              <a:t>How race is applied has very real consequences:</a:t>
            </a:r>
          </a:p>
          <a:p>
            <a:pPr marL="0" indent="0" defTabSz="1014374">
              <a:lnSpc>
                <a:spcPct val="81000"/>
              </a:lnSpc>
              <a:spcBef>
                <a:spcPts val="1100"/>
              </a:spcBef>
              <a:buSzTx/>
              <a:buNone/>
              <a:defRPr sz="2496"/>
            </a:pPr>
          </a:p>
          <a:p>
            <a:pPr lvl="1" marL="0" indent="507187" defTabSz="1014374">
              <a:lnSpc>
                <a:spcPct val="81000"/>
              </a:lnSpc>
              <a:spcBef>
                <a:spcPts val="500"/>
              </a:spcBef>
              <a:buSzTx/>
              <a:buNone/>
              <a:defRPr sz="2184"/>
            </a:pPr>
            <a:r>
              <a:t>The Great Chain of Being used to justify slavery</a:t>
            </a:r>
          </a:p>
          <a:p>
            <a:pPr marL="248080" indent="-248080" defTabSz="1014374">
              <a:lnSpc>
                <a:spcPct val="81000"/>
              </a:lnSpc>
              <a:spcBef>
                <a:spcPts val="1100"/>
              </a:spcBef>
              <a:defRPr sz="2496"/>
            </a:pPr>
          </a:p>
          <a:p>
            <a:pPr lvl="1" marL="0" indent="507187" defTabSz="1014374">
              <a:lnSpc>
                <a:spcPct val="81000"/>
              </a:lnSpc>
              <a:spcBef>
                <a:spcPts val="500"/>
              </a:spcBef>
              <a:buSzTx/>
              <a:buNone/>
              <a:defRPr sz="2184"/>
            </a:pPr>
            <a:r>
              <a:t>Today, War on Drugs and crack cocaine used to justify harsh treatment of African Americans.</a:t>
            </a:r>
          </a:p>
        </p:txBody>
      </p:sp>
      <p:sp>
        <p:nvSpPr>
          <p:cNvPr id="134" name="Shape 134"/>
          <p:cNvSpPr/>
          <p:nvPr/>
        </p:nvSpPr>
        <p:spPr>
          <a:xfrm>
            <a:off x="4289329" y="8439150"/>
            <a:ext cx="4426142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100"/>
            </a:lvl1pPr>
          </a:lstStyle>
          <a:p>
            <a:pPr/>
            <a:r>
              <a:t>Copyright © 2023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1131417">
              <a:defRPr sz="4698"/>
            </a:pPr>
            <a:r>
              <a:t>Racing in the U.S.: Whiteness and Black Bodies </a:t>
            </a:r>
            <a:br/>
          </a:p>
        </p:txBody>
      </p:sp>
      <p:sp>
        <p:nvSpPr>
          <p:cNvPr id="137" name="Shape 13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62714" indent="-262714" defTabSz="1079398">
              <a:spcBef>
                <a:spcPts val="1100"/>
              </a:spcBef>
              <a:defRPr sz="2988"/>
            </a:pPr>
            <a:r>
              <a:t>The social construction of race means that it is an ideological depiction as opposed to a biological fact.</a:t>
            </a:r>
          </a:p>
          <a:p>
            <a:pPr marL="262714" indent="-262714" defTabSz="1079398">
              <a:spcBef>
                <a:spcPts val="1100"/>
              </a:spcBef>
              <a:defRPr sz="2988"/>
            </a:pPr>
            <a:r>
              <a:t>During the period of 1790 to 1840 “Americans saw people as either Black or white” (p. 156). </a:t>
            </a:r>
          </a:p>
          <a:p>
            <a:pPr lvl="1" marL="642190" indent="-262714" defTabSz="1079398">
              <a:spcBef>
                <a:spcPts val="500"/>
              </a:spcBef>
              <a:defRPr sz="2988"/>
            </a:pPr>
            <a:r>
              <a:t>It is inaccurate to refer to their race as having application to people when at the time the enslaved were “commodified and economized” Black bodies that were considered property, not people. </a:t>
            </a:r>
            <a:endParaRPr sz="2822"/>
          </a:p>
          <a:p>
            <a:pPr marL="262714" indent="-262714" defTabSz="1079398">
              <a:spcBef>
                <a:spcPts val="1100"/>
              </a:spcBef>
              <a:defRPr sz="2988"/>
            </a:pPr>
            <a:r>
              <a:t> “White” was initially defined as those of British heritage, and the benefits of being white only applied to these groups. </a:t>
            </a:r>
          </a:p>
        </p:txBody>
      </p:sp>
      <p:sp>
        <p:nvSpPr>
          <p:cNvPr id="138" name="Shape 138"/>
          <p:cNvSpPr/>
          <p:nvPr/>
        </p:nvSpPr>
        <p:spPr>
          <a:xfrm>
            <a:off x="4289329" y="8439150"/>
            <a:ext cx="4426142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100"/>
            </a:lvl1pPr>
          </a:lstStyle>
          <a:p>
            <a:pPr/>
            <a:r>
              <a:t>Copyright © 2023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type="title"/>
          </p:nvPr>
        </p:nvSpPr>
        <p:spPr>
          <a:xfrm>
            <a:off x="894079" y="1752599"/>
            <a:ext cx="11216642" cy="1413936"/>
          </a:xfrm>
          <a:prstGeom prst="rect">
            <a:avLst/>
          </a:prstGeom>
        </p:spPr>
        <p:txBody>
          <a:bodyPr/>
          <a:lstStyle/>
          <a:p>
            <a:pPr defTabSz="800575">
              <a:defRPr sz="3240"/>
            </a:pPr>
            <a:r>
              <a:t>Race, Reconstruction, Politics, and the Courts </a:t>
            </a:r>
            <a:br/>
            <a:br/>
          </a:p>
        </p:txBody>
      </p:sp>
      <p:sp>
        <p:nvSpPr>
          <p:cNvPr id="141" name="Shape 14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54934" indent="-254934" defTabSz="1066393">
              <a:lnSpc>
                <a:spcPct val="72000"/>
              </a:lnSpc>
              <a:spcBef>
                <a:spcPts val="1100"/>
              </a:spcBef>
              <a:defRPr sz="2788"/>
            </a:pPr>
            <a:r>
              <a:t>Jim Crow laws were used to segregate Black people and white people in public and social spaces within the South </a:t>
            </a:r>
          </a:p>
          <a:p>
            <a:pPr marL="254934" indent="-254934" defTabSz="1066393">
              <a:lnSpc>
                <a:spcPct val="72000"/>
              </a:lnSpc>
              <a:spcBef>
                <a:spcPts val="1100"/>
              </a:spcBef>
              <a:defRPr sz="2788"/>
            </a:pPr>
          </a:p>
          <a:p>
            <a:pPr marL="254934" indent="-254934" defTabSz="1066393">
              <a:lnSpc>
                <a:spcPct val="72000"/>
              </a:lnSpc>
              <a:spcBef>
                <a:spcPts val="1100"/>
              </a:spcBef>
              <a:defRPr sz="2788"/>
            </a:pPr>
            <a:r>
              <a:t>Racial terror lynching was a tool used to enforce Jim Crow laws and racial segregation, a tactic for maintaining racial control by victimizing the entire African American community, not merely punishment of an alleged perpetrator for a crime. </a:t>
            </a:r>
          </a:p>
          <a:p>
            <a:pPr marL="0" indent="0" defTabSz="1066393">
              <a:lnSpc>
                <a:spcPct val="72000"/>
              </a:lnSpc>
              <a:spcBef>
                <a:spcPts val="1100"/>
              </a:spcBef>
              <a:buSzTx/>
              <a:buNone/>
              <a:defRPr sz="2788"/>
            </a:pPr>
          </a:p>
          <a:p>
            <a:pPr marL="254934" indent="-254934" defTabSz="1066393">
              <a:lnSpc>
                <a:spcPct val="72000"/>
              </a:lnSpc>
              <a:spcBef>
                <a:spcPts val="1100"/>
              </a:spcBef>
              <a:defRPr sz="2788"/>
            </a:pPr>
            <a:r>
              <a:t>From 1877 to 1950, there were over 4,084 documented racial terror lynchings in the most active lynchings states: Alabama, Arkansas, Florida, Georgia, Kentucky, Louisiana, Mississippi, North Carolina, South Carolina, Tennessee, Texas, and Virginia (EJI, 2017a). </a:t>
            </a:r>
          </a:p>
        </p:txBody>
      </p:sp>
      <p:sp>
        <p:nvSpPr>
          <p:cNvPr id="142" name="Shape 142"/>
          <p:cNvSpPr/>
          <p:nvPr/>
        </p:nvSpPr>
        <p:spPr>
          <a:xfrm>
            <a:off x="4289329" y="8439150"/>
            <a:ext cx="4426142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100"/>
            </a:lvl1pPr>
          </a:lstStyle>
          <a:p>
            <a:pPr/>
            <a:r>
              <a:t>Copyright © 2023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1131417">
              <a:defRPr sz="4698"/>
            </a:pPr>
            <a:r>
              <a:t>Racing in the U.S.: Whiteness and Black Bodies </a:t>
            </a:r>
            <a:br/>
          </a:p>
        </p:txBody>
      </p:sp>
      <p:sp>
        <p:nvSpPr>
          <p:cNvPr id="145" name="Shape 1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94366" indent="-294366" defTabSz="1209446">
              <a:spcBef>
                <a:spcPts val="1300"/>
              </a:spcBef>
              <a:defRPr sz="3348"/>
            </a:pPr>
            <a:r>
              <a:t>Whiteness can be viewed as the collection of physical characteristics primarily deter- mined by fair or light skin color/tone, although other physical features may be deemed desirable, such as blond hair, blue eyes, or elongated face. </a:t>
            </a:r>
          </a:p>
          <a:p>
            <a:pPr marL="0" indent="0" defTabSz="1209446">
              <a:spcBef>
                <a:spcPts val="1300"/>
              </a:spcBef>
              <a:buSzTx/>
              <a:buNone/>
              <a:defRPr sz="3348"/>
            </a:pPr>
          </a:p>
          <a:p>
            <a:pPr marL="294366" indent="-294366" defTabSz="1209446">
              <a:spcBef>
                <a:spcPts val="1300"/>
              </a:spcBef>
              <a:defRPr sz="3348"/>
            </a:pPr>
            <a:r>
              <a:t>White supremacy is defined as “a doctrine of white superiority and non-white inferiority that justifies domination and prejudicial treatment of minority groups” (Sue, 2006, p. 17). </a:t>
            </a:r>
          </a:p>
        </p:txBody>
      </p:sp>
      <p:sp>
        <p:nvSpPr>
          <p:cNvPr id="146" name="Shape 146"/>
          <p:cNvSpPr/>
          <p:nvPr/>
        </p:nvSpPr>
        <p:spPr>
          <a:xfrm>
            <a:off x="4289329" y="8439150"/>
            <a:ext cx="4426142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100"/>
            </a:lvl1pPr>
          </a:lstStyle>
          <a:p>
            <a:pPr/>
            <a:r>
              <a:t>Copyright © 2023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Race and Social Movements</a:t>
            </a:r>
          </a:p>
        </p:txBody>
      </p:sp>
      <p:sp>
        <p:nvSpPr>
          <p:cNvPr id="149" name="Shape 14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43722" indent="-243722" defTabSz="1001369">
              <a:spcBef>
                <a:spcPts val="1000"/>
              </a:spcBef>
              <a:defRPr b="1" i="1" sz="2772">
                <a:latin typeface="MinionPro"/>
                <a:ea typeface="MinionPro"/>
                <a:cs typeface="MinionPro"/>
                <a:sym typeface="MinionPro"/>
              </a:defRPr>
            </a:pPr>
            <a:r>
              <a:t>Disenfranchise </a:t>
            </a:r>
            <a:r>
              <a:rPr b="0" i="0"/>
              <a:t>means denying the right to vote through legislation or intimidation.</a:t>
            </a:r>
          </a:p>
          <a:p>
            <a:pPr lvl="1" marL="601408" indent="-249364" defTabSz="1001369">
              <a:spcBef>
                <a:spcPts val="500"/>
              </a:spcBef>
              <a:defRPr sz="2618">
                <a:latin typeface="SkolarSansLatn"/>
                <a:ea typeface="SkolarSansLatn"/>
                <a:cs typeface="SkolarSansLatn"/>
                <a:sym typeface="SkolarSansLatn"/>
              </a:defRPr>
            </a:pPr>
            <a:r>
              <a:t>Voter disenfranchisement policies such as the poll tax, literacy tests, grandfather clauses, and felony disenfranchisement were all facially race-neutral policies designed to counteract the “menace of negro domination” (Behrens et al., 2003). </a:t>
            </a:r>
          </a:p>
          <a:p>
            <a:pPr lvl="1" marL="601408" indent="-249364" defTabSz="1001369">
              <a:spcBef>
                <a:spcPts val="500"/>
              </a:spcBef>
              <a:defRPr sz="2618">
                <a:latin typeface="SkolarSansLatn"/>
                <a:ea typeface="SkolarSansLatn"/>
                <a:cs typeface="SkolarSansLatn"/>
                <a:sym typeface="SkolarSansLatn"/>
              </a:defRPr>
            </a:pPr>
            <a:r>
              <a:t>From 1885 to 1908, all eleven former Confederate states rewrote their constitutions to include provisions restricting voting rights with poll taxes, literacy tests, and felon disenfranchisement. </a:t>
            </a:r>
          </a:p>
          <a:p>
            <a:pPr lvl="1" marL="601408" indent="-249364" defTabSz="1001369">
              <a:spcBef>
                <a:spcPts val="500"/>
              </a:spcBef>
              <a:defRPr sz="2618">
                <a:latin typeface="SkolarSansLatn"/>
                <a:ea typeface="SkolarSansLatn"/>
                <a:cs typeface="SkolarSansLatn"/>
                <a:sym typeface="SkolarSansLatn"/>
              </a:defRPr>
            </a:pPr>
            <a:r>
              <a:t>Felon voter restrictions date back to the mid-1800s and became more prominent in the South in order to disenfranchise formerly enslaved persons. </a:t>
            </a:r>
          </a:p>
        </p:txBody>
      </p:sp>
      <p:sp>
        <p:nvSpPr>
          <p:cNvPr id="150" name="Shape 150"/>
          <p:cNvSpPr/>
          <p:nvPr/>
        </p:nvSpPr>
        <p:spPr>
          <a:xfrm>
            <a:off x="4289329" y="8439150"/>
            <a:ext cx="4426142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100"/>
            </a:lvl1pPr>
          </a:lstStyle>
          <a:p>
            <a:pPr/>
            <a:r>
              <a:t>Copyright © 2023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Race Today: Privilege</a:t>
            </a:r>
          </a:p>
        </p:txBody>
      </p:sp>
      <p:sp>
        <p:nvSpPr>
          <p:cNvPr id="153" name="Shape 15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51296" indent="-251296" defTabSz="1053388">
              <a:spcBef>
                <a:spcPts val="1100"/>
              </a:spcBef>
              <a:defRPr sz="3078"/>
            </a:pPr>
            <a:r>
              <a:t>Privilege – when you have a leg up on someone else due to an advantage that is not earned, such as skin color, gender, or nationality</a:t>
            </a:r>
          </a:p>
          <a:p>
            <a:pPr marL="251296" indent="-251296" defTabSz="1053388">
              <a:spcBef>
                <a:spcPts val="1100"/>
              </a:spcBef>
              <a:defRPr sz="3078"/>
            </a:pPr>
          </a:p>
          <a:p>
            <a:pPr marL="251296" indent="-251296" defTabSz="1053388">
              <a:spcBef>
                <a:spcPts val="1100"/>
              </a:spcBef>
              <a:defRPr sz="3078"/>
            </a:pPr>
            <a:r>
              <a:t>Privilege can be difficult to notice when you are the one benefitting from it</a:t>
            </a:r>
          </a:p>
          <a:p>
            <a:pPr marL="251296" indent="-251296" defTabSz="1053388">
              <a:spcBef>
                <a:spcPts val="1100"/>
              </a:spcBef>
              <a:defRPr sz="3078"/>
            </a:pPr>
          </a:p>
          <a:p>
            <a:pPr marL="251296" indent="-251296" defTabSz="1053388">
              <a:spcBef>
                <a:spcPts val="1100"/>
              </a:spcBef>
              <a:defRPr sz="3078"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</a:defRPr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How does your race, gender, sex, class, ethnicity, religion, etc. impact you and the opportunities you have?</a:t>
            </a:r>
          </a:p>
        </p:txBody>
      </p:sp>
      <p:sp>
        <p:nvSpPr>
          <p:cNvPr id="154" name="Shape 154"/>
          <p:cNvSpPr/>
          <p:nvPr/>
        </p:nvSpPr>
        <p:spPr>
          <a:xfrm>
            <a:off x="4289329" y="8439150"/>
            <a:ext cx="4426142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100"/>
            </a:lvl1pPr>
          </a:lstStyle>
          <a:p>
            <a:pPr/>
            <a:r>
              <a:t>Copyright © 2023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Race Today: Institutional Racism</a:t>
            </a:r>
          </a:p>
        </p:txBody>
      </p:sp>
      <p:sp>
        <p:nvSpPr>
          <p:cNvPr id="157" name="Shape 1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48194" indent="-248194" defTabSz="1040384">
              <a:spcBef>
                <a:spcPts val="1100"/>
              </a:spcBef>
              <a:defRPr sz="3040"/>
            </a:pPr>
            <a:r>
              <a:t>Institutional Racism - when policies and procedures of an institution, public or private, treat people differently or provide different services based upon race. </a:t>
            </a:r>
          </a:p>
          <a:p>
            <a:pPr marL="0" indent="0" defTabSz="1040384">
              <a:spcBef>
                <a:spcPts val="1100"/>
              </a:spcBef>
              <a:buSzTx/>
              <a:buNone/>
              <a:defRPr sz="3040"/>
            </a:pPr>
          </a:p>
          <a:p>
            <a:pPr marL="248194" indent="-248194" defTabSz="1040384">
              <a:spcBef>
                <a:spcPts val="1100"/>
              </a:spcBef>
              <a:defRPr sz="3040"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</a:defRPr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African American parents having the Talk with their young children about how to interact with police officers to appear less threatening.</a:t>
            </a:r>
          </a:p>
          <a:p>
            <a:pPr marL="0" indent="0" defTabSz="1040384">
              <a:spcBef>
                <a:spcPts val="1100"/>
              </a:spcBef>
              <a:buSzTx/>
              <a:buNone/>
              <a:defRPr sz="3040"/>
            </a:pPr>
          </a:p>
          <a:p>
            <a:pPr marL="248194" indent="-248194" defTabSz="1040384">
              <a:spcBef>
                <a:spcPts val="1100"/>
              </a:spcBef>
              <a:defRPr sz="3040"/>
            </a:pPr>
            <a:r>
              <a:t>Blacks being the target of stop and frisk policies even though the overwhelming majority stopped have not committed any crimes.</a:t>
            </a:r>
          </a:p>
        </p:txBody>
      </p:sp>
      <p:sp>
        <p:nvSpPr>
          <p:cNvPr id="158" name="Shape 158"/>
          <p:cNvSpPr/>
          <p:nvPr/>
        </p:nvSpPr>
        <p:spPr>
          <a:xfrm>
            <a:off x="4289329" y="8439150"/>
            <a:ext cx="4426142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100"/>
            </a:lvl1pPr>
          </a:lstStyle>
          <a:p>
            <a:pPr/>
            <a:r>
              <a:t>Copyright © 2023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Race Today: Anti-Racism</a:t>
            </a:r>
          </a:p>
        </p:txBody>
      </p:sp>
      <p:sp>
        <p:nvSpPr>
          <p:cNvPr id="161" name="Shape 16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79218" indent="-279218" defTabSz="1170431">
              <a:spcBef>
                <a:spcPts val="1200"/>
              </a:spcBef>
              <a:defRPr sz="3420"/>
            </a:pPr>
            <a:r>
              <a:t>An anti-racist is “one who is supporting an anti-racist policy through their actions or expressing an anti-racist idea” (p. 13). </a:t>
            </a:r>
          </a:p>
          <a:p>
            <a:pPr marL="279218" indent="-279218" defTabSz="1170431">
              <a:spcBef>
                <a:spcPts val="1200"/>
              </a:spcBef>
              <a:defRPr sz="3420"/>
            </a:pPr>
          </a:p>
          <a:p>
            <a:pPr marL="279218" indent="-279218" defTabSz="1170431">
              <a:spcBef>
                <a:spcPts val="1200"/>
              </a:spcBef>
              <a:defRPr sz="3420"/>
            </a:pPr>
            <a:r>
              <a:t>Understanding racism through policymaking encourages a focus intent and impact of specific policies</a:t>
            </a:r>
          </a:p>
          <a:p>
            <a:pPr marL="279218" indent="-279218" defTabSz="1170431">
              <a:spcBef>
                <a:spcPts val="1200"/>
              </a:spcBef>
              <a:defRPr sz="3420"/>
            </a:pPr>
          </a:p>
          <a:p>
            <a:pPr marL="279218" indent="-279218" defTabSz="1170431">
              <a:spcBef>
                <a:spcPts val="1200"/>
              </a:spcBef>
              <a:defRPr sz="3420"/>
            </a:pPr>
            <a:r>
              <a:t>Racial curriculum – how we learn about race and racism. </a:t>
            </a:r>
          </a:p>
        </p:txBody>
      </p:sp>
      <p:sp>
        <p:nvSpPr>
          <p:cNvPr id="162" name="Shape 162"/>
          <p:cNvSpPr/>
          <p:nvPr/>
        </p:nvSpPr>
        <p:spPr>
          <a:xfrm>
            <a:off x="4289329" y="8439150"/>
            <a:ext cx="4426142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100"/>
            </a:lvl1pPr>
          </a:lstStyle>
          <a:p>
            <a:pPr/>
            <a:r>
              <a:t>Copyright © 2023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