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AD485-579A-4DBA-AAB9-0397384743A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32C80-091A-4BDD-B8E2-D2AB18C3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8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25D1-282A-D641-8624-D3250B6927E7}" type="datetime1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7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CD1C-3EB1-4F48-93B3-31A4B845A892}" type="datetime1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76A9-B915-7A41-AAC6-FDB2BE4A7EEB}" type="datetime1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5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206D-868B-7A4C-BB3C-C208F5DED7E5}" type="datetime1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8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801B-2861-724D-A243-D016A1F0ADD7}" type="datetime1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1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7DFA-9800-1D4A-B599-BD163B62BD46}" type="datetime1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5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6FC6-C54E-7D4B-BB60-1C94939131AB}" type="datetime1">
              <a:rPr lang="en-US" smtClean="0"/>
              <a:t>3/26/24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6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DA8F-7A43-8642-8684-2E443CD0C6C7}" type="datetime1">
              <a:rPr lang="en-US" smtClean="0"/>
              <a:t>3/26/24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5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6B0A-1AEC-EE42-8E08-B475561D0220}" type="datetime1">
              <a:rPr lang="en-US" smtClean="0"/>
              <a:t>3/26/24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7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DADE-D14E-2645-8EA9-FB2A258AA1AD}" type="datetime1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7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5A7F-725E-D649-9166-7B473C8C51AF}" type="datetime1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3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9680-EA38-E148-B48E-003F9645648C}" type="datetime1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2024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C75BE-89A2-4C62-8BB2-81FD1B79C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  Chapter 1: Ethics in the Family Law Office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The Illinois Family Law Paralegal</a:t>
            </a:r>
          </a:p>
        </p:txBody>
      </p:sp>
    </p:spTree>
    <p:extLst>
      <p:ext uri="{BB962C8B-B14F-4D97-AF65-F5344CB8AC3E}">
        <p14:creationId xmlns:p14="http://schemas.microsoft.com/office/powerpoint/2010/main" val="1202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Ethics in the Family Law Office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Ethics embody the principles of conduct to be followed by professionals.</a:t>
            </a:r>
          </a:p>
          <a:p>
            <a:r>
              <a:rPr lang="en-US" dirty="0"/>
              <a:t>Ethical rules for attorneys are contained in the Illinois Rules of Professional Conduct</a:t>
            </a:r>
          </a:p>
          <a:p>
            <a:r>
              <a:rPr lang="en-US" dirty="0"/>
              <a:t>Ethical rules for paralegals are contained in the Illinois Code of Paralegal Ethics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7842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b="1" dirty="0"/>
              <a:t>Ethical Duties Applying to All Legal Professionals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Competency</a:t>
            </a:r>
          </a:p>
          <a:p>
            <a:r>
              <a:rPr lang="en-US" dirty="0"/>
              <a:t>Guarding confidential information</a:t>
            </a:r>
          </a:p>
          <a:p>
            <a:r>
              <a:rPr lang="en-US" dirty="0"/>
              <a:t>Avoiding conflicts of interest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The Duty of Competency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/>
              <a:t>All legal professionals have an ethical duty to provide competent representation to their clients.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i="1" dirty="0"/>
              <a:t>Valid Law</a:t>
            </a:r>
            <a:br>
              <a:rPr lang="en-US" i="1" dirty="0"/>
            </a:br>
            <a:r>
              <a:rPr lang="en-US" i="1" dirty="0"/>
              <a:t>Attention to Detail</a:t>
            </a:r>
            <a:br>
              <a:rPr lang="en-US" i="1" dirty="0"/>
            </a:br>
            <a:r>
              <a:rPr lang="en-US" i="1" dirty="0"/>
              <a:t>Tracking Deadlines</a:t>
            </a:r>
            <a:br>
              <a:rPr lang="en-US" i="1" dirty="0"/>
            </a:br>
            <a:r>
              <a:rPr lang="en-US" i="1" dirty="0"/>
              <a:t>Training</a:t>
            </a:r>
            <a:br>
              <a:rPr lang="en-US" i="1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8350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Confidential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All legal professionals have a duty to keep information relating to the client’s representation confidential.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i="1" dirty="0"/>
              <a:t>Outside the Office</a:t>
            </a:r>
            <a:br>
              <a:rPr lang="en-US" i="1" dirty="0"/>
            </a:br>
            <a:r>
              <a:rPr lang="en-US" i="1" dirty="0"/>
              <a:t>Inside the Office</a:t>
            </a:r>
            <a:br>
              <a:rPr lang="en-US" i="1" dirty="0"/>
            </a:br>
            <a:r>
              <a:rPr lang="en-US" i="1" dirty="0"/>
              <a:t>Exceptions to Rule of Confidentiality</a:t>
            </a:r>
            <a:br>
              <a:rPr lang="en-US" i="1" dirty="0"/>
            </a:br>
            <a:endParaRPr lang="en-US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0999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All legal professionals must demonstrate undivided loyalty to their clients.</a:t>
            </a:r>
          </a:p>
          <a:p>
            <a:pPr marL="109728" indent="0">
              <a:buNone/>
            </a:pPr>
            <a:endParaRPr lang="en-US" i="1" dirty="0"/>
          </a:p>
          <a:p>
            <a:pPr marL="109728" indent="0">
              <a:buNone/>
            </a:pPr>
            <a:r>
              <a:rPr lang="en-US" i="1" dirty="0"/>
              <a:t>With Current Clients</a:t>
            </a:r>
            <a:br>
              <a:rPr lang="en-US" i="1" dirty="0"/>
            </a:br>
            <a:r>
              <a:rPr lang="en-US" i="1" dirty="0"/>
              <a:t>With Former Client</a:t>
            </a:r>
            <a:br>
              <a:rPr lang="en-US" i="1" dirty="0"/>
            </a:br>
            <a:r>
              <a:rPr lang="en-US" i="1" dirty="0"/>
              <a:t>Changing Firms</a:t>
            </a:r>
            <a:br>
              <a:rPr lang="en-US" i="1" dirty="0"/>
            </a:br>
            <a:endParaRPr lang="en-US" i="1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5315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b="1" dirty="0"/>
            </a:br>
            <a:r>
              <a:rPr lang="en-US" b="1" dirty="0"/>
              <a:t>The Unauthorized Practice of Law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practice of law is limited to attorneys who have been licensed by the Attorney Registration and Disciplinary Commission. </a:t>
            </a:r>
          </a:p>
          <a:p>
            <a:r>
              <a:rPr lang="en-US" dirty="0"/>
              <a:t>The unauthorized practice of law is forbidden in Illinois and can result in ethical, civil, and criminal penalties. 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1515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Supervision by an Attorney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paralegals are capable of performing meaningful tasks in a law office, an attorney must always supervise their work. </a:t>
            </a:r>
          </a:p>
          <a:p>
            <a:r>
              <a:rPr lang="en-US" dirty="0"/>
              <a:t>Paralegals cannot provide legal services directly to the public.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3081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The Practice of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Even when operating under the supervision of an attorney, there are some tasks paralegals cannot perform.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Represent clients in court</a:t>
            </a:r>
          </a:p>
          <a:p>
            <a:pPr marL="0" indent="0">
              <a:buNone/>
            </a:pPr>
            <a:r>
              <a:rPr lang="en-US" i="1" dirty="0"/>
              <a:t>Give legal advice</a:t>
            </a:r>
          </a:p>
          <a:p>
            <a:pPr marL="0" indent="0">
              <a:buNone/>
            </a:pPr>
            <a:r>
              <a:rPr lang="en-US" i="1" dirty="0"/>
              <a:t>Establish the attorney-client relationship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2024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64036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390</Words>
  <Application>Microsoft Macintosh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  Chapter 1: Ethics in the Family Law Office  </vt:lpstr>
      <vt:lpstr>Ethics in the Family Law Office</vt:lpstr>
      <vt:lpstr>  Ethical Duties Applying to All Legal Professionals </vt:lpstr>
      <vt:lpstr>The Duty of Competency</vt:lpstr>
      <vt:lpstr>Confidential Information </vt:lpstr>
      <vt:lpstr>Conflict of Interest</vt:lpstr>
      <vt:lpstr> The Unauthorized Practice of Law </vt:lpstr>
      <vt:lpstr>Supervision by an Attorney</vt:lpstr>
      <vt:lpstr>The Practice of Law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Ethics in the Family Law Office</dc:title>
  <dc:creator>ELIZABETH</dc:creator>
  <cp:lastModifiedBy>Kerri Hughes</cp:lastModifiedBy>
  <cp:revision>13</cp:revision>
  <dcterms:created xsi:type="dcterms:W3CDTF">2023-06-30T14:34:26Z</dcterms:created>
  <dcterms:modified xsi:type="dcterms:W3CDTF">2024-03-26T14:32:45Z</dcterms:modified>
</cp:coreProperties>
</file>