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meier@cap-press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Welcome to Legal Accounting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  <a:p>
            <a:pPr/>
            <a:r>
              <a:t>Overview of course: three different parts</a:t>
            </a:r>
          </a:p>
        </p:txBody>
      </p:sp>
      <p:sp>
        <p:nvSpPr>
          <p:cNvPr id="114" name="Shape 114"/>
          <p:cNvSpPr/>
          <p:nvPr/>
        </p:nvSpPr>
        <p:spPr>
          <a:xfrm>
            <a:off x="4420291" y="6311899"/>
            <a:ext cx="3351414" cy="256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Copyright © 2022 Douglas C. Michael. All rights reserved.</a:t>
            </a:r>
          </a:p>
        </p:txBody>
      </p:sp>
      <p:sp>
        <p:nvSpPr>
          <p:cNvPr id="115" name="Shape 115"/>
          <p:cNvSpPr/>
          <p:nvPr/>
        </p:nvSpPr>
        <p:spPr>
          <a:xfrm>
            <a:off x="5834306" y="3243581"/>
            <a:ext cx="523388" cy="3708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385482" y="721659"/>
            <a:ext cx="3406589" cy="4587239"/>
          </a:xfrm>
          <a:prstGeom prst="rect">
            <a:avLst/>
          </a:prstGeom>
          <a:ln w="381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3200">
                <a:latin typeface="+mn-lt"/>
                <a:ea typeface="+mn-ea"/>
                <a:cs typeface="+mn-cs"/>
                <a:sym typeface="Calibri"/>
              </a:defRPr>
            </a:pPr>
            <a:r>
              <a:t>Financial statement basics</a:t>
            </a:r>
          </a:p>
          <a:p>
            <a:pPr>
              <a:defRPr b="1" sz="3200">
                <a:latin typeface="+mn-lt"/>
                <a:ea typeface="+mn-ea"/>
                <a:cs typeface="+mn-cs"/>
                <a:sym typeface="Calibri"/>
              </a:defRPr>
            </a:pPr>
            <a:r>
              <a:t>(Chs. 1-3)</a:t>
            </a:r>
          </a:p>
          <a:p>
            <a:pPr>
              <a:defRPr sz="32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Preparation</a:t>
            </a: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Analysis </a:t>
            </a: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Standardization</a:t>
            </a:r>
          </a:p>
        </p:txBody>
      </p:sp>
      <p:sp>
        <p:nvSpPr>
          <p:cNvPr id="118" name="Shape 118"/>
          <p:cNvSpPr/>
          <p:nvPr/>
        </p:nvSpPr>
        <p:spPr>
          <a:xfrm>
            <a:off x="4231342" y="721659"/>
            <a:ext cx="3514165" cy="6733539"/>
          </a:xfrm>
          <a:prstGeom prst="rect">
            <a:avLst/>
          </a:prstGeom>
          <a:ln w="381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3200">
                <a:latin typeface="+mn-lt"/>
                <a:ea typeface="+mn-ea"/>
                <a:cs typeface="+mn-cs"/>
                <a:sym typeface="Calibri"/>
              </a:defRPr>
            </a:pPr>
            <a:r>
              <a:t>Accounting issues</a:t>
            </a:r>
          </a:p>
          <a:p>
            <a:pPr>
              <a:defRPr b="1" sz="3200">
                <a:latin typeface="+mn-lt"/>
                <a:ea typeface="+mn-ea"/>
                <a:cs typeface="+mn-cs"/>
                <a:sym typeface="Calibri"/>
              </a:defRPr>
            </a:pPr>
            <a:r>
              <a:t>(Chs. 4-8)</a:t>
            </a: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Revenues</a:t>
            </a: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Expenses and assets</a:t>
            </a: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Contingent </a:t>
            </a:r>
          </a:p>
          <a:p>
            <a:pPr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     liabilities</a:t>
            </a: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Distributions to owners</a:t>
            </a: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Business combinations </a:t>
            </a:r>
          </a:p>
        </p:txBody>
      </p:sp>
      <p:sp>
        <p:nvSpPr>
          <p:cNvPr id="119" name="Shape 119"/>
          <p:cNvSpPr/>
          <p:nvPr/>
        </p:nvSpPr>
        <p:spPr>
          <a:xfrm>
            <a:off x="8184776" y="721659"/>
            <a:ext cx="3621744" cy="5577839"/>
          </a:xfrm>
          <a:prstGeom prst="rect">
            <a:avLst/>
          </a:prstGeom>
          <a:ln w="381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3200">
                <a:latin typeface="+mn-lt"/>
                <a:ea typeface="+mn-ea"/>
                <a:cs typeface="+mn-cs"/>
                <a:sym typeface="Calibri"/>
              </a:defRPr>
            </a:pPr>
            <a:r>
              <a:t>Legal issues</a:t>
            </a:r>
          </a:p>
          <a:p>
            <a:pPr>
              <a:defRPr b="1" sz="3200">
                <a:latin typeface="+mn-lt"/>
                <a:ea typeface="+mn-ea"/>
                <a:cs typeface="+mn-cs"/>
                <a:sym typeface="Calibri"/>
              </a:defRPr>
            </a:pPr>
            <a:r>
              <a:t>(Chs. 9-12)</a:t>
            </a:r>
          </a:p>
          <a:p>
            <a:pPr>
              <a:defRPr sz="32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Control systems</a:t>
            </a:r>
          </a:p>
          <a:p>
            <a:pPr>
              <a:defRPr sz="32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Terminology in agreements</a:t>
            </a:r>
          </a:p>
          <a:p>
            <a:pPr>
              <a:defRPr sz="32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Business valuation</a:t>
            </a:r>
          </a:p>
          <a:p>
            <a:pPr>
              <a:defRPr sz="3200"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85750" indent="-285750">
              <a:buSzPct val="100000"/>
              <a:buChar char="-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Accountant liability</a:t>
            </a:r>
          </a:p>
        </p:txBody>
      </p:sp>
      <p:sp>
        <p:nvSpPr>
          <p:cNvPr id="120" name="Shape 120"/>
          <p:cNvSpPr/>
          <p:nvPr/>
        </p:nvSpPr>
        <p:spPr>
          <a:xfrm>
            <a:off x="4420292" y="228600"/>
            <a:ext cx="3351413" cy="256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Copyright © 2022 Douglas C. Michael.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7" grpId="1"/>
      <p:bldP build="whole" bldLvl="1" animBg="1" rev="0" advAuto="0" spid="118" grpId="2"/>
      <p:bldP build="whole" bldLvl="1" animBg="1" rev="0" advAuto="0" spid="119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Demand for financial information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Usually concerning a business for profit</a:t>
            </a:r>
          </a:p>
          <a:p>
            <a:pPr/>
            <a:r>
              <a:t>We look at the needs of</a:t>
            </a:r>
          </a:p>
          <a:p>
            <a:pPr lvl="1" marL="685800" indent="-228600">
              <a:spcBef>
                <a:spcPts val="500"/>
              </a:spcBef>
              <a:defRPr b="1" sz="2400"/>
            </a:pPr>
            <a:r>
              <a:t>Investors</a:t>
            </a:r>
          </a:p>
          <a:p>
            <a:pPr lvl="1" marL="685800" indent="-228600">
              <a:spcBef>
                <a:spcPts val="500"/>
              </a:spcBef>
              <a:defRPr b="1" sz="2400"/>
            </a:pPr>
            <a:r>
              <a:t>Creditors</a:t>
            </a:r>
          </a:p>
          <a:p>
            <a:pPr/>
            <a:r>
              <a:t>Consider the demands of each group in Problem 1-1</a:t>
            </a:r>
          </a:p>
        </p:txBody>
      </p:sp>
      <p:sp>
        <p:nvSpPr>
          <p:cNvPr id="124" name="Shape 124"/>
          <p:cNvSpPr/>
          <p:nvPr/>
        </p:nvSpPr>
        <p:spPr>
          <a:xfrm>
            <a:off x="4420291" y="6311900"/>
            <a:ext cx="3351414" cy="256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Copyright © 2022 Douglas C. Michael.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full set of 465 slides is available upon adoption. If you are a professor using this book for a class, please contact Rachael Meier at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remeier@cap-press.com</a:t>
            </a:r>
            <a:r>
              <a:t> to request your slides.</a:t>
            </a:r>
          </a:p>
        </p:txBody>
      </p:sp>
      <p:sp>
        <p:nvSpPr>
          <p:cNvPr id="128" name="Shape 128"/>
          <p:cNvSpPr/>
          <p:nvPr/>
        </p:nvSpPr>
        <p:spPr>
          <a:xfrm>
            <a:off x="4420291" y="6311900"/>
            <a:ext cx="3351414" cy="256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Copyright © 2022 Douglas C. Michael.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