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C3012-5EF2-B940-AD1A-21C188F0D23A}" type="datetimeFigureOut">
              <a:rPr lang="en-US" smtClean="0"/>
              <a:t>8/22/18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1B73D-1F49-B143-8580-3AABFC14AF7D}" type="slidenum">
              <a:rPr lang="en-US" smtClean="0"/>
              <a:t>‹#›</a:t>
            </a:fld>
            <a:endParaRPr lang="en-US"/>
          </a:p>
        </p:txBody>
      </p:sp>
    </p:spTree>
    <p:extLst>
      <p:ext uri="{BB962C8B-B14F-4D97-AF65-F5344CB8AC3E}">
        <p14:creationId xmlns:p14="http://schemas.microsoft.com/office/powerpoint/2010/main" val="25657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61B73D-1F49-B143-8580-3AABFC14AF7D}" type="slidenum">
              <a:rPr lang="en-US" smtClean="0"/>
              <a:t>1</a:t>
            </a:fld>
            <a:endParaRPr lang="en-US"/>
          </a:p>
        </p:txBody>
      </p:sp>
    </p:spTree>
    <p:extLst>
      <p:ext uri="{BB962C8B-B14F-4D97-AF65-F5344CB8AC3E}">
        <p14:creationId xmlns:p14="http://schemas.microsoft.com/office/powerpoint/2010/main" val="11466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B6AAE0-55B0-F440-80EF-8E81CB31406B}"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Robert E. Mongue. All rights reserved.</a:t>
            </a:r>
            <a:endParaRPr lang="en-US"/>
          </a:p>
        </p:txBody>
      </p:sp>
      <p:sp>
        <p:nvSpPr>
          <p:cNvPr id="9" name="Slide Number Placeholder 8"/>
          <p:cNvSpPr>
            <a:spLocks noGrp="1"/>
          </p:cNvSpPr>
          <p:nvPr>
            <p:ph type="sldNum" sz="quarter" idx="12"/>
          </p:nvPr>
        </p:nvSpPr>
        <p:spPr/>
        <p:txBody>
          <a:bodyPr/>
          <a:lstStyle/>
          <a:p>
            <a:fld id="{62329513-D1FF-404E-B71E-CA9CA1E110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CD063-46B8-874D-B0A6-DA59F524EBB3}"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Robert E. Mongue. All rights reserved.</a:t>
            </a:r>
            <a:endParaRPr lang="en-US"/>
          </a:p>
        </p:txBody>
      </p:sp>
      <p:sp>
        <p:nvSpPr>
          <p:cNvPr id="6" name="Slide Number Placeholder 5"/>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F7BF1-48BC-C44B-8C1B-BBC7093B4728}"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Robert E. Mongue. All rights reserved.</a:t>
            </a:r>
            <a:endParaRPr lang="en-US"/>
          </a:p>
        </p:txBody>
      </p:sp>
      <p:sp>
        <p:nvSpPr>
          <p:cNvPr id="6" name="Slide Number Placeholder 5"/>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1F2003-B88D-D048-A9F4-141993CC5A05}"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Robert E. Mongue. All rights reserved.</a:t>
            </a:r>
            <a:endParaRPr lang="en-US"/>
          </a:p>
        </p:txBody>
      </p:sp>
      <p:sp>
        <p:nvSpPr>
          <p:cNvPr id="9" name="Slide Number Placeholder 8"/>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6913592-BE96-DA44-971C-E5EC5C77215B}"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Robert E. Mongue. All rights reserved.</a:t>
            </a:r>
            <a:endParaRPr lang="en-US"/>
          </a:p>
        </p:txBody>
      </p:sp>
      <p:sp>
        <p:nvSpPr>
          <p:cNvPr id="9" name="Slide Number Placeholder 8"/>
          <p:cNvSpPr>
            <a:spLocks noGrp="1"/>
          </p:cNvSpPr>
          <p:nvPr>
            <p:ph type="sldNum" sz="quarter" idx="12"/>
          </p:nvPr>
        </p:nvSpPr>
        <p:spPr/>
        <p:txBody>
          <a:bodyPr/>
          <a:lstStyle/>
          <a:p>
            <a:fld id="{62329513-D1FF-404E-B71E-CA9CA1E110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AA50552-B084-F243-A81F-537B4D7DE6BD}" type="datetime1">
              <a:rPr lang="en-US" smtClean="0"/>
              <a:t>8/22/18</a:t>
            </a:fld>
            <a:endParaRPr lang="en-US"/>
          </a:p>
        </p:txBody>
      </p:sp>
      <p:sp>
        <p:nvSpPr>
          <p:cNvPr id="9" name="Footer Placeholder 8"/>
          <p:cNvSpPr>
            <a:spLocks noGrp="1"/>
          </p:cNvSpPr>
          <p:nvPr>
            <p:ph type="ftr" sz="quarter" idx="11"/>
          </p:nvPr>
        </p:nvSpPr>
        <p:spPr/>
        <p:txBody>
          <a:bodyPr/>
          <a:lstStyle/>
          <a:p>
            <a:r>
              <a:rPr lang="en-US" smtClean="0"/>
              <a:t>Copyright © 2018 Robert E. Mongue. All rights reserved.</a:t>
            </a:r>
            <a:endParaRPr lang="en-US"/>
          </a:p>
        </p:txBody>
      </p:sp>
      <p:sp>
        <p:nvSpPr>
          <p:cNvPr id="10" name="Slide Number Placeholder 9"/>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E3C6A70-63D7-C042-8AFF-CBEC2A1B1218}"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Robert E. Mongue. All rights reserved.</a:t>
            </a:r>
            <a:endParaRPr lang="en-US"/>
          </a:p>
        </p:txBody>
      </p:sp>
      <p:sp>
        <p:nvSpPr>
          <p:cNvPr id="9" name="Slide Number Placeholder 8"/>
          <p:cNvSpPr>
            <a:spLocks noGrp="1"/>
          </p:cNvSpPr>
          <p:nvPr>
            <p:ph type="sldNum" sz="quarter" idx="12"/>
          </p:nvPr>
        </p:nvSpPr>
        <p:spPr/>
        <p:txBody>
          <a:bodyPr/>
          <a:lstStyle/>
          <a:p>
            <a:fld id="{62329513-D1FF-404E-B71E-CA9CA1E1107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A85711-649D-414A-AA82-7BCDAF81DBFE}" type="datetime1">
              <a:rPr lang="en-US" smtClean="0"/>
              <a:t>8/22/18</a:t>
            </a:fld>
            <a:endParaRPr lang="en-US"/>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
        <p:nvSpPr>
          <p:cNvPr id="5" name="Slide Number Placeholder 4"/>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8E2C5-8574-0048-9C7A-1931836D0FDC}" type="datetime1">
              <a:rPr lang="en-US" smtClean="0"/>
              <a:t>8/22/18</a:t>
            </a:fld>
            <a:endParaRPr lang="en-US"/>
          </a:p>
        </p:txBody>
      </p:sp>
      <p:sp>
        <p:nvSpPr>
          <p:cNvPr id="3" name="Footer Placeholder 2"/>
          <p:cNvSpPr>
            <a:spLocks noGrp="1"/>
          </p:cNvSpPr>
          <p:nvPr>
            <p:ph type="ftr" sz="quarter" idx="11"/>
          </p:nvPr>
        </p:nvSpPr>
        <p:spPr/>
        <p:txBody>
          <a:bodyPr/>
          <a:lstStyle/>
          <a:p>
            <a:r>
              <a:rPr lang="en-US" smtClean="0"/>
              <a:t>Copyright © 2018 Robert E. Mongue. All rights reserved.</a:t>
            </a:r>
            <a:endParaRPr lang="en-US"/>
          </a:p>
        </p:txBody>
      </p:sp>
      <p:sp>
        <p:nvSpPr>
          <p:cNvPr id="4" name="Slide Number Placeholder 3"/>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9525E648-07EA-E246-A0B4-66C4745BBCF1}" type="datetime1">
              <a:rPr lang="en-US" smtClean="0"/>
              <a:t>8/22/18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Copyright © 2018 Robert E. Mongue. All rights reserved.</a:t>
            </a:r>
            <a:endParaRPr lang="en-US"/>
          </a:p>
        </p:txBody>
      </p:sp>
      <p:sp>
        <p:nvSpPr>
          <p:cNvPr id="11" name="Slide Number Placeholder 10"/>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2E8CBEF-A519-1041-B230-E11496992F09}" type="datetime1">
              <a:rPr lang="en-US" smtClean="0"/>
              <a:t>8/22/18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Copyright © 2018 Robert E. Mongue. All rights reserved.</a:t>
            </a:r>
            <a:endParaRPr lang="en-US"/>
          </a:p>
        </p:txBody>
      </p:sp>
      <p:sp>
        <p:nvSpPr>
          <p:cNvPr id="10" name="Slide Number Placeholder 9"/>
          <p:cNvSpPr>
            <a:spLocks noGrp="1"/>
          </p:cNvSpPr>
          <p:nvPr>
            <p:ph type="sldNum" sz="quarter" idx="12"/>
          </p:nvPr>
        </p:nvSpPr>
        <p:spPr/>
        <p:txBody>
          <a:bodyPr/>
          <a:lstStyle/>
          <a:p>
            <a:fld id="{62329513-D1FF-404E-B71E-CA9CA1E110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F9CCE4-0FAD-FC4F-AF88-BEA78DA4848D}" type="datetime1">
              <a:rPr lang="en-US" smtClean="0"/>
              <a:t>8/22/18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smtClean="0"/>
              <a:t>Copyright © 2018 Robert E. Mongue. All rights reserved.</a:t>
            </a:r>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2329513-D1FF-404E-B71E-CA9CA1E11074}" type="slidenum">
              <a:rPr lang="en-US" smtClean="0"/>
              <a:t>‹#›</a:t>
            </a:fld>
            <a:endParaRPr lang="en-US"/>
          </a:p>
        </p:txBody>
      </p:sp>
    </p:spTree>
    <p:extLst>
      <p:ext uri="{BB962C8B-B14F-4D97-AF65-F5344CB8AC3E}">
        <p14:creationId xmlns:p14="http://schemas.microsoft.com/office/powerpoint/2010/main" val="443004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93470-5AFC-4E6E-B20C-BAEAB75054A5}"/>
              </a:ext>
            </a:extLst>
          </p:cNvPr>
          <p:cNvSpPr>
            <a:spLocks noGrp="1"/>
          </p:cNvSpPr>
          <p:nvPr>
            <p:ph type="title"/>
          </p:nvPr>
        </p:nvSpPr>
        <p:spPr/>
        <p:txBody>
          <a:bodyPr/>
          <a:lstStyle/>
          <a:p>
            <a:r>
              <a:rPr lang="en-US" dirty="0"/>
              <a:t>Chapter nine objectives</a:t>
            </a:r>
          </a:p>
        </p:txBody>
      </p:sp>
      <p:sp>
        <p:nvSpPr>
          <p:cNvPr id="3" name="Content Placeholder 2">
            <a:extLst>
              <a:ext uri="{FF2B5EF4-FFF2-40B4-BE49-F238E27FC236}">
                <a16:creationId xmlns:a16="http://schemas.microsoft.com/office/drawing/2014/main" xmlns="" id="{5DBA2ECA-AA87-43CB-A774-79BC3F3EBDE3}"/>
              </a:ext>
            </a:extLst>
          </p:cNvPr>
          <p:cNvSpPr>
            <a:spLocks noGrp="1"/>
          </p:cNvSpPr>
          <p:nvPr>
            <p:ph idx="1"/>
          </p:nvPr>
        </p:nvSpPr>
        <p:spPr/>
        <p:txBody>
          <a:bodyPr>
            <a:noAutofit/>
          </a:bodyPr>
          <a:lstStyle/>
          <a:p>
            <a:r>
              <a:rPr lang="en-US" sz="2800" dirty="0"/>
              <a:t>A basic understanding of the roles of the client, attorneys, and paralegals in private judging/refereed proceedings</a:t>
            </a:r>
          </a:p>
          <a:p>
            <a:r>
              <a:rPr lang="en-US" sz="2800" dirty="0"/>
              <a:t>A basic understanding of the application of rules of evidence and procedure to ADR proceedings</a:t>
            </a:r>
          </a:p>
          <a:p>
            <a:r>
              <a:rPr lang="en-US" sz="2800" dirty="0"/>
              <a:t>A basic understanding of the advantages and disadvantages of ADR processes</a:t>
            </a:r>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58436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EF355-8DEC-4F2E-92E9-8DB701EE345A}"/>
              </a:ext>
            </a:extLst>
          </p:cNvPr>
          <p:cNvSpPr>
            <a:spLocks noGrp="1"/>
          </p:cNvSpPr>
          <p:nvPr>
            <p:ph type="title"/>
          </p:nvPr>
        </p:nvSpPr>
        <p:spPr/>
        <p:txBody>
          <a:bodyPr/>
          <a:lstStyle/>
          <a:p>
            <a:r>
              <a:rPr lang="en-US" dirty="0"/>
              <a:t>The role of causes of action</a:t>
            </a:r>
          </a:p>
        </p:txBody>
      </p:sp>
      <p:sp>
        <p:nvSpPr>
          <p:cNvPr id="3" name="Content Placeholder 2">
            <a:extLst>
              <a:ext uri="{FF2B5EF4-FFF2-40B4-BE49-F238E27FC236}">
                <a16:creationId xmlns:a16="http://schemas.microsoft.com/office/drawing/2014/main" xmlns="" id="{4A72B7CF-4C85-46C7-93E3-902DFB63E2A8}"/>
              </a:ext>
            </a:extLst>
          </p:cNvPr>
          <p:cNvSpPr>
            <a:spLocks noGrp="1"/>
          </p:cNvSpPr>
          <p:nvPr>
            <p:ph idx="1"/>
          </p:nvPr>
        </p:nvSpPr>
        <p:spPr/>
        <p:txBody>
          <a:bodyPr>
            <a:normAutofit/>
          </a:bodyPr>
          <a:lstStyle/>
          <a:p>
            <a:pPr marL="0" indent="0">
              <a:buNone/>
            </a:pPr>
            <a:r>
              <a:rPr lang="en-US" sz="2000" dirty="0"/>
              <a:t>ADR encompasses all alternatives to litigation for resolving a dispute</a:t>
            </a:r>
          </a:p>
          <a:p>
            <a:pPr marL="0" indent="0">
              <a:buNone/>
            </a:pPr>
            <a:endParaRPr lang="en-US" sz="2000" dirty="0"/>
          </a:p>
          <a:p>
            <a:pPr marL="0" indent="0">
              <a:buNone/>
            </a:pPr>
            <a:r>
              <a:rPr lang="en-US" sz="2000" dirty="0"/>
              <a:t>They, as alternatives, all differ from litigation in some respect.</a:t>
            </a:r>
          </a:p>
          <a:p>
            <a:pPr marL="0" indent="0">
              <a:buNone/>
            </a:pPr>
            <a:endParaRPr lang="en-US" sz="2000" dirty="0"/>
          </a:p>
          <a:p>
            <a:pPr marL="0" indent="0">
              <a:buNone/>
            </a:pPr>
            <a:r>
              <a:rPr lang="en-US" sz="2000" dirty="0"/>
              <a:t>However, they are all the same in that each depends on all parties being able to analyze the other party’s ability to prove or defend against the elements of the cause of action which form the basis for the dispute.</a:t>
            </a:r>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73071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C9F71-25C8-43E6-AE26-57395636FE4C}"/>
              </a:ext>
            </a:extLst>
          </p:cNvPr>
          <p:cNvSpPr>
            <a:spLocks noGrp="1"/>
          </p:cNvSpPr>
          <p:nvPr>
            <p:ph type="title"/>
          </p:nvPr>
        </p:nvSpPr>
        <p:spPr/>
        <p:txBody>
          <a:bodyPr/>
          <a:lstStyle/>
          <a:p>
            <a:r>
              <a:rPr lang="en-US" dirty="0"/>
              <a:t>How the alternative differ</a:t>
            </a:r>
          </a:p>
        </p:txBody>
      </p:sp>
      <p:graphicFrame>
        <p:nvGraphicFramePr>
          <p:cNvPr id="4" name="Content Placeholder 3">
            <a:extLst>
              <a:ext uri="{FF2B5EF4-FFF2-40B4-BE49-F238E27FC236}">
                <a16:creationId xmlns:a16="http://schemas.microsoft.com/office/drawing/2014/main" xmlns="" id="{4C6C4CAF-38A7-426D-B84D-BF49935EC236}"/>
              </a:ext>
            </a:extLst>
          </p:cNvPr>
          <p:cNvGraphicFramePr>
            <a:graphicFrameLocks noGrp="1"/>
          </p:cNvGraphicFramePr>
          <p:nvPr>
            <p:ph idx="1"/>
          </p:nvPr>
        </p:nvGraphicFramePr>
        <p:xfrm>
          <a:off x="3419553" y="2638425"/>
          <a:ext cx="5352894" cy="3101976"/>
        </p:xfrm>
        <a:graphic>
          <a:graphicData uri="http://schemas.openxmlformats.org/drawingml/2006/table">
            <a:tbl>
              <a:tblPr firstRow="1" firstCol="1" bandRow="1">
                <a:tableStyleId>{5C22544A-7EE6-4342-B048-85BDC9FD1C3A}</a:tableStyleId>
              </a:tblPr>
              <a:tblGrid>
                <a:gridCol w="1070458">
                  <a:extLst>
                    <a:ext uri="{9D8B030D-6E8A-4147-A177-3AD203B41FA5}">
                      <a16:colId xmlns:a16="http://schemas.microsoft.com/office/drawing/2014/main" xmlns="" val="1129939397"/>
                    </a:ext>
                  </a:extLst>
                </a:gridCol>
                <a:gridCol w="1070458">
                  <a:extLst>
                    <a:ext uri="{9D8B030D-6E8A-4147-A177-3AD203B41FA5}">
                      <a16:colId xmlns:a16="http://schemas.microsoft.com/office/drawing/2014/main" xmlns="" val="2160453334"/>
                    </a:ext>
                  </a:extLst>
                </a:gridCol>
                <a:gridCol w="1070458">
                  <a:extLst>
                    <a:ext uri="{9D8B030D-6E8A-4147-A177-3AD203B41FA5}">
                      <a16:colId xmlns:a16="http://schemas.microsoft.com/office/drawing/2014/main" xmlns="" val="1359422776"/>
                    </a:ext>
                  </a:extLst>
                </a:gridCol>
                <a:gridCol w="1070458">
                  <a:extLst>
                    <a:ext uri="{9D8B030D-6E8A-4147-A177-3AD203B41FA5}">
                      <a16:colId xmlns:a16="http://schemas.microsoft.com/office/drawing/2014/main" xmlns="" val="2433592355"/>
                    </a:ext>
                  </a:extLst>
                </a:gridCol>
                <a:gridCol w="1071062">
                  <a:extLst>
                    <a:ext uri="{9D8B030D-6E8A-4147-A177-3AD203B41FA5}">
                      <a16:colId xmlns:a16="http://schemas.microsoft.com/office/drawing/2014/main" xmlns="" val="1791700229"/>
                    </a:ext>
                  </a:extLst>
                </a:gridCol>
              </a:tblGrid>
              <a:tr h="387747">
                <a:tc>
                  <a:txBody>
                    <a:bodyPr/>
                    <a:lstStyle/>
                    <a:p>
                      <a:pPr marL="0" marR="0">
                        <a:lnSpc>
                          <a:spcPct val="115000"/>
                        </a:lnSpc>
                        <a:spcBef>
                          <a:spcPts val="0"/>
                        </a:spcBef>
                        <a:spcAft>
                          <a:spcPts val="0"/>
                        </a:spcAft>
                      </a:pPr>
                      <a:r>
                        <a:rPr lang="en-US" sz="1100">
                          <a:effectLst/>
                        </a:rPr>
                        <a:t>Role of Third-Party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30756686"/>
                  </a:ext>
                </a:extLst>
              </a:tr>
              <a:tr h="387747">
                <a:tc>
                  <a:txBody>
                    <a:bodyPr/>
                    <a:lstStyle/>
                    <a:p>
                      <a:pPr marL="0" marR="0">
                        <a:lnSpc>
                          <a:spcPct val="115000"/>
                        </a:lnSpc>
                        <a:spcBef>
                          <a:spcPts val="0"/>
                        </a:spcBef>
                        <a:spcAft>
                          <a:spcPts val="0"/>
                        </a:spcAft>
                      </a:pPr>
                      <a:r>
                        <a:rPr lang="en-US" sz="1100">
                          <a:effectLst/>
                        </a:rPr>
                        <a:t>Role of the Attorney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3374722005"/>
                  </a:ext>
                </a:extLst>
              </a:tr>
              <a:tr h="387747">
                <a:tc>
                  <a:txBody>
                    <a:bodyPr/>
                    <a:lstStyle/>
                    <a:p>
                      <a:pPr marL="0" marR="0">
                        <a:lnSpc>
                          <a:spcPct val="115000"/>
                        </a:lnSpc>
                        <a:spcBef>
                          <a:spcPts val="0"/>
                        </a:spcBef>
                        <a:spcAft>
                          <a:spcPts val="0"/>
                        </a:spcAft>
                      </a:pPr>
                      <a:r>
                        <a:rPr lang="en-US" sz="1100">
                          <a:effectLst/>
                        </a:rPr>
                        <a:t>Role of the Client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1764666862"/>
                  </a:ext>
                </a:extLst>
              </a:tr>
              <a:tr h="387747">
                <a:tc>
                  <a:txBody>
                    <a:bodyPr/>
                    <a:lstStyle/>
                    <a:p>
                      <a:pPr marL="0" marR="0">
                        <a:lnSpc>
                          <a:spcPct val="115000"/>
                        </a:lnSpc>
                        <a:spcBef>
                          <a:spcPts val="0"/>
                        </a:spcBef>
                        <a:spcAft>
                          <a:spcPts val="0"/>
                        </a:spcAft>
                      </a:pPr>
                      <a:r>
                        <a:rPr lang="en-US" sz="1100">
                          <a:effectLst/>
                        </a:rPr>
                        <a:t>Role of the Paralegal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1480954990"/>
                  </a:ext>
                </a:extLst>
              </a:tr>
              <a:tr h="387747">
                <a:tc>
                  <a:txBody>
                    <a:bodyPr/>
                    <a:lstStyle/>
                    <a:p>
                      <a:pPr marL="0" marR="0">
                        <a:lnSpc>
                          <a:spcPct val="115000"/>
                        </a:lnSpc>
                        <a:spcBef>
                          <a:spcPts val="0"/>
                        </a:spcBef>
                        <a:spcAft>
                          <a:spcPts val="0"/>
                        </a:spcAft>
                      </a:pPr>
                      <a:r>
                        <a:rPr lang="en-US" sz="1100">
                          <a:effectLst/>
                        </a:rPr>
                        <a:t>Procedural  Rules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3257893813"/>
                  </a:ext>
                </a:extLst>
              </a:tr>
              <a:tr h="387747">
                <a:tc>
                  <a:txBody>
                    <a:bodyPr/>
                    <a:lstStyle/>
                    <a:p>
                      <a:pPr marL="0" marR="0">
                        <a:lnSpc>
                          <a:spcPct val="115000"/>
                        </a:lnSpc>
                        <a:spcBef>
                          <a:spcPts val="0"/>
                        </a:spcBef>
                        <a:spcAft>
                          <a:spcPts val="0"/>
                        </a:spcAft>
                      </a:pPr>
                      <a:r>
                        <a:rPr lang="en-US" sz="1100">
                          <a:effectLst/>
                        </a:rPr>
                        <a:t>Evidentiary Rules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3289784171"/>
                  </a:ext>
                </a:extLst>
              </a:tr>
              <a:tr h="387747">
                <a:tc>
                  <a:txBody>
                    <a:bodyPr/>
                    <a:lstStyle/>
                    <a:p>
                      <a:pPr marL="0" marR="0">
                        <a:lnSpc>
                          <a:spcPct val="115000"/>
                        </a:lnSpc>
                        <a:spcBef>
                          <a:spcPts val="0"/>
                        </a:spcBef>
                        <a:spcAft>
                          <a:spcPts val="0"/>
                        </a:spcAft>
                      </a:pPr>
                      <a:r>
                        <a:rPr lang="en-US" sz="1100">
                          <a:effectLst/>
                        </a:rPr>
                        <a:t>Costs</a:t>
                      </a:r>
                      <a:endParaRPr lang="en-US" sz="1000">
                        <a:effectLst/>
                      </a:endParaRPr>
                    </a:p>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1112729078"/>
                  </a:ext>
                </a:extLst>
              </a:tr>
              <a:tr h="387747">
                <a:tc>
                  <a:txBody>
                    <a:bodyPr/>
                    <a:lstStyle/>
                    <a:p>
                      <a:pPr marL="0" marR="0">
                        <a:lnSpc>
                          <a:spcPct val="115000"/>
                        </a:lnSpc>
                        <a:spcBef>
                          <a:spcPts val="0"/>
                        </a:spcBef>
                        <a:spcAft>
                          <a:spcPts val="0"/>
                        </a:spcAft>
                      </a:pPr>
                      <a:r>
                        <a:rPr lang="en-US" sz="1100">
                          <a:effectLst/>
                        </a:rPr>
                        <a:t>Time Factors</a:t>
                      </a:r>
                      <a:endParaRPr lang="en-US" sz="1000">
                        <a:effectLst/>
                      </a:endParaRPr>
                    </a:p>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tc>
                  <a:txBody>
                    <a:bodyPr/>
                    <a:lstStyle/>
                    <a:p>
                      <a:pPr marL="0" marR="0">
                        <a:lnSpc>
                          <a:spcPct val="115000"/>
                        </a:lnSpc>
                        <a:spcBef>
                          <a:spcPts val="0"/>
                        </a:spcBef>
                        <a:spcAft>
                          <a:spcPts val="0"/>
                        </a:spcAft>
                      </a:pPr>
                      <a:r>
                        <a:rPr lang="en-US" sz="11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279" marR="65279" marT="0" marB="0"/>
                </a:tc>
                <a:extLst>
                  <a:ext uri="{0D108BD9-81ED-4DB2-BD59-A6C34878D82A}">
                    <a16:rowId xmlns:a16="http://schemas.microsoft.com/office/drawing/2014/main" xmlns="" val="4265595416"/>
                  </a:ext>
                </a:extLst>
              </a:tr>
            </a:tbl>
          </a:graphicData>
        </a:graphic>
      </p:graphicFrame>
      <p:sp>
        <p:nvSpPr>
          <p:cNvPr id="5" name="Rectangle 1">
            <a:extLst>
              <a:ext uri="{FF2B5EF4-FFF2-40B4-BE49-F238E27FC236}">
                <a16:creationId xmlns:a16="http://schemas.microsoft.com/office/drawing/2014/main" xmlns="" id="{E5583717-FAD2-40D3-BE46-42FB26FBC7FA}"/>
              </a:ext>
            </a:extLst>
          </p:cNvPr>
          <p:cNvSpPr>
            <a:spLocks noChangeArrowheads="1"/>
          </p:cNvSpPr>
          <p:nvPr/>
        </p:nvSpPr>
        <p:spPr bwMode="auto">
          <a:xfrm>
            <a:off x="2597285" y="2658202"/>
            <a:ext cx="599830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Negotiation	      Mediation	           </a:t>
            </a:r>
            <a:r>
              <a:rPr kumimoji="0" lang="en-US" altLang="en-US" sz="1200" b="0" i="0" u="none" strike="noStrike" cap="none" normalizeH="0" baseline="0" dirty="0" smtClean="0">
                <a:ln>
                  <a:noFill/>
                </a:ln>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Arbitration</a:t>
            </a:r>
            <a:r>
              <a:rPr lang="en-US" altLang="en-US" sz="1200" dirty="0" smtClean="0">
                <a:solidFill>
                  <a:srgbClr val="231F20"/>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smtClean="0">
                <a:ln>
                  <a:noFill/>
                </a:ln>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Referee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Footer Placeholder 2"/>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44944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9E5A1-DF84-4105-B3D5-2896DF38D441}"/>
              </a:ext>
            </a:extLst>
          </p:cNvPr>
          <p:cNvSpPr>
            <a:spLocks noGrp="1"/>
          </p:cNvSpPr>
          <p:nvPr>
            <p:ph type="title"/>
          </p:nvPr>
        </p:nvSpPr>
        <p:spPr/>
        <p:txBody>
          <a:bodyPr/>
          <a:lstStyle/>
          <a:p>
            <a:r>
              <a:rPr lang="en-US" dirty="0"/>
              <a:t>negotiation</a:t>
            </a:r>
          </a:p>
        </p:txBody>
      </p:sp>
      <p:sp>
        <p:nvSpPr>
          <p:cNvPr id="3" name="Content Placeholder 2">
            <a:extLst>
              <a:ext uri="{FF2B5EF4-FFF2-40B4-BE49-F238E27FC236}">
                <a16:creationId xmlns:a16="http://schemas.microsoft.com/office/drawing/2014/main" xmlns="" id="{151A515E-A8CB-452A-8D43-53251210C81F}"/>
              </a:ext>
            </a:extLst>
          </p:cNvPr>
          <p:cNvSpPr>
            <a:spLocks noGrp="1"/>
          </p:cNvSpPr>
          <p:nvPr>
            <p:ph idx="1"/>
          </p:nvPr>
        </p:nvSpPr>
        <p:spPr/>
        <p:txBody>
          <a:bodyPr>
            <a:normAutofit lnSpcReduction="10000"/>
          </a:bodyPr>
          <a:lstStyle/>
          <a:p>
            <a:r>
              <a:rPr lang="en-US" dirty="0"/>
              <a:t>Negotiation is a process in which the parties exchange offers and counteroffers in an attempt to reach an agreement. </a:t>
            </a:r>
          </a:p>
          <a:p>
            <a:r>
              <a:rPr lang="en-US" dirty="0"/>
              <a:t>Often negotiators view the process as being made up of five steps: </a:t>
            </a:r>
          </a:p>
          <a:p>
            <a:pPr lvl="1"/>
            <a:r>
              <a:rPr lang="en-US" dirty="0"/>
              <a:t>(1) preparation and planning </a:t>
            </a:r>
          </a:p>
          <a:p>
            <a:pPr lvl="1"/>
            <a:r>
              <a:rPr lang="en-US" dirty="0"/>
              <a:t>(2) definition of ground rules</a:t>
            </a:r>
          </a:p>
          <a:p>
            <a:pPr lvl="1"/>
            <a:r>
              <a:rPr lang="en-US" dirty="0"/>
              <a:t> (3) clarification and justification </a:t>
            </a:r>
          </a:p>
          <a:p>
            <a:pPr lvl="1"/>
            <a:r>
              <a:rPr lang="en-US" dirty="0"/>
              <a:t>(4) bargaining and problem solving and </a:t>
            </a:r>
          </a:p>
          <a:p>
            <a:pPr lvl="1"/>
            <a:r>
              <a:rPr lang="en-US" dirty="0"/>
              <a:t>(5) closure and implementation. </a:t>
            </a:r>
          </a:p>
          <a:p>
            <a:r>
              <a:rPr lang="en-US" dirty="0"/>
              <a:t>The actual negotiation is usually a back-and-forth exchange. </a:t>
            </a:r>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09135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5EC464-1F08-4909-B686-903933BE1246}"/>
              </a:ext>
            </a:extLst>
          </p:cNvPr>
          <p:cNvSpPr>
            <a:spLocks noGrp="1"/>
          </p:cNvSpPr>
          <p:nvPr>
            <p:ph type="title"/>
          </p:nvPr>
        </p:nvSpPr>
        <p:spPr/>
        <p:txBody>
          <a:bodyPr/>
          <a:lstStyle/>
          <a:p>
            <a:r>
              <a:rPr lang="en-US" dirty="0"/>
              <a:t>negotiation</a:t>
            </a:r>
          </a:p>
        </p:txBody>
      </p:sp>
      <p:sp>
        <p:nvSpPr>
          <p:cNvPr id="3" name="Content Placeholder 2">
            <a:extLst>
              <a:ext uri="{FF2B5EF4-FFF2-40B4-BE49-F238E27FC236}">
                <a16:creationId xmlns:a16="http://schemas.microsoft.com/office/drawing/2014/main" xmlns="" id="{919F8792-0133-48A3-93C6-3A23C7E5BD2D}"/>
              </a:ext>
            </a:extLst>
          </p:cNvPr>
          <p:cNvSpPr>
            <a:spLocks noGrp="1"/>
          </p:cNvSpPr>
          <p:nvPr>
            <p:ph idx="1"/>
          </p:nvPr>
        </p:nvSpPr>
        <p:spPr>
          <a:xfrm>
            <a:off x="2231136" y="2638044"/>
            <a:ext cx="7729728" cy="3857024"/>
          </a:xfrm>
        </p:spPr>
        <p:txBody>
          <a:bodyPr/>
          <a:lstStyle/>
          <a:p>
            <a:r>
              <a:rPr lang="en-US" sz="2000" dirty="0"/>
              <a:t>Attorney consults with client to establish negotiation strategy</a:t>
            </a:r>
          </a:p>
          <a:p>
            <a:r>
              <a:rPr lang="en-US" sz="2000" dirty="0"/>
              <a:t>Client makes all final settlement decisions.</a:t>
            </a:r>
          </a:p>
          <a:p>
            <a:r>
              <a:rPr lang="en-US" sz="2000" dirty="0"/>
              <a:t>The negotiation strategy, the extent of the client’s participation in it and even whether negotiation is an appropriate form of ADR in a particular case often depends on the client’s approach to conflict. </a:t>
            </a:r>
          </a:p>
          <a:p>
            <a:r>
              <a:rPr lang="en-US" sz="2000" dirty="0"/>
              <a:t>The role of a paralegal varies depending the preferences of the attorneys conducting the negotiations, but the role revolves around two basic functions: (1) preparation for the negotiations and (2) communication with clients. </a:t>
            </a:r>
          </a:p>
          <a:p>
            <a:endParaRPr lang="en-US" dirty="0"/>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74370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1780C-3C03-4E70-BCA8-CCACC4D2463B}"/>
              </a:ext>
            </a:extLst>
          </p:cNvPr>
          <p:cNvSpPr>
            <a:spLocks noGrp="1"/>
          </p:cNvSpPr>
          <p:nvPr>
            <p:ph type="title"/>
          </p:nvPr>
        </p:nvSpPr>
        <p:spPr/>
        <p:txBody>
          <a:bodyPr/>
          <a:lstStyle/>
          <a:p>
            <a:r>
              <a:rPr lang="en-US" dirty="0"/>
              <a:t>mediation</a:t>
            </a:r>
          </a:p>
        </p:txBody>
      </p:sp>
      <p:sp>
        <p:nvSpPr>
          <p:cNvPr id="3" name="Content Placeholder 2">
            <a:extLst>
              <a:ext uri="{FF2B5EF4-FFF2-40B4-BE49-F238E27FC236}">
                <a16:creationId xmlns:a16="http://schemas.microsoft.com/office/drawing/2014/main" xmlns="" id="{74CF419F-9CFA-4692-BD60-F5C71C845208}"/>
              </a:ext>
            </a:extLst>
          </p:cNvPr>
          <p:cNvSpPr>
            <a:spLocks noGrp="1"/>
          </p:cNvSpPr>
          <p:nvPr>
            <p:ph idx="1"/>
          </p:nvPr>
        </p:nvSpPr>
        <p:spPr/>
        <p:txBody>
          <a:bodyPr>
            <a:normAutofit lnSpcReduction="10000"/>
          </a:bodyPr>
          <a:lstStyle/>
          <a:p>
            <a:r>
              <a:rPr lang="en-US" dirty="0"/>
              <a:t>Third-party neutral: mediator</a:t>
            </a:r>
          </a:p>
          <a:p>
            <a:r>
              <a:rPr lang="en-US" dirty="0"/>
              <a:t>Mediator does not make decisions. Facilitates agreements</a:t>
            </a:r>
          </a:p>
          <a:p>
            <a:r>
              <a:rPr lang="en-US" dirty="0"/>
              <a:t>Attorney is more of a counselor, less of an advocate</a:t>
            </a:r>
          </a:p>
          <a:p>
            <a:r>
              <a:rPr lang="en-US" dirty="0"/>
              <a:t>Client often does most of the speaking</a:t>
            </a:r>
          </a:p>
          <a:p>
            <a:r>
              <a:rPr lang="en-US" dirty="0"/>
              <a:t>The role of a paralegal varies depending the preferences of the attorneys, but the role revolves around three basic function: (1) preparation for the mediation (2) communication with clients, and (3) client preparation. </a:t>
            </a:r>
          </a:p>
          <a:p>
            <a:r>
              <a:rPr lang="en-US" dirty="0"/>
              <a:t>Preparation  of a mediation notebook for the attorney is similar to that of a trial notebook</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11798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4E3486-25E1-4E9B-AFAA-82BCF68579E8}"/>
              </a:ext>
            </a:extLst>
          </p:cNvPr>
          <p:cNvSpPr>
            <a:spLocks noGrp="1"/>
          </p:cNvSpPr>
          <p:nvPr>
            <p:ph type="title"/>
          </p:nvPr>
        </p:nvSpPr>
        <p:spPr/>
        <p:txBody>
          <a:bodyPr/>
          <a:lstStyle/>
          <a:p>
            <a:r>
              <a:rPr lang="en-US" dirty="0"/>
              <a:t>Arbitration</a:t>
            </a:r>
          </a:p>
        </p:txBody>
      </p:sp>
      <p:sp>
        <p:nvSpPr>
          <p:cNvPr id="3" name="Content Placeholder 2">
            <a:extLst>
              <a:ext uri="{FF2B5EF4-FFF2-40B4-BE49-F238E27FC236}">
                <a16:creationId xmlns:a16="http://schemas.microsoft.com/office/drawing/2014/main" xmlns="" id="{DEB02995-0DB7-41D7-9349-F541DA353B04}"/>
              </a:ext>
            </a:extLst>
          </p:cNvPr>
          <p:cNvSpPr>
            <a:spLocks noGrp="1"/>
          </p:cNvSpPr>
          <p:nvPr>
            <p:ph idx="1"/>
          </p:nvPr>
        </p:nvSpPr>
        <p:spPr/>
        <p:txBody>
          <a:bodyPr/>
          <a:lstStyle/>
          <a:p>
            <a:r>
              <a:rPr lang="en-US" dirty="0"/>
              <a:t>Third-party neutral: arbitrator</a:t>
            </a:r>
          </a:p>
          <a:p>
            <a:r>
              <a:rPr lang="en-US" dirty="0"/>
              <a:t>Arbitrator makes a final decision for the parties after a hearing. </a:t>
            </a:r>
          </a:p>
          <a:p>
            <a:r>
              <a:rPr lang="en-US" dirty="0"/>
              <a:t>Often there is no right to appeal</a:t>
            </a:r>
          </a:p>
          <a:p>
            <a:r>
              <a:rPr lang="en-US" dirty="0"/>
              <a:t>Arbitrator often has expertise in the area of the dispute.</a:t>
            </a:r>
          </a:p>
          <a:p>
            <a:r>
              <a:rPr lang="en-US" dirty="0"/>
              <a:t>Hearings are less hampered by rules of procedure and evidence than court proceedings</a:t>
            </a:r>
          </a:p>
          <a:p>
            <a:endParaRPr lang="en-US" dirty="0"/>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619080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BE93FD-0B12-4B4F-ACCE-3A89F5CA504A}"/>
              </a:ext>
            </a:extLst>
          </p:cNvPr>
          <p:cNvSpPr>
            <a:spLocks noGrp="1"/>
          </p:cNvSpPr>
          <p:nvPr>
            <p:ph type="title"/>
          </p:nvPr>
        </p:nvSpPr>
        <p:spPr/>
        <p:txBody>
          <a:bodyPr/>
          <a:lstStyle/>
          <a:p>
            <a:r>
              <a:rPr lang="en-US" dirty="0"/>
              <a:t>Arbitration</a:t>
            </a:r>
          </a:p>
        </p:txBody>
      </p:sp>
      <p:sp>
        <p:nvSpPr>
          <p:cNvPr id="3" name="Content Placeholder 2">
            <a:extLst>
              <a:ext uri="{FF2B5EF4-FFF2-40B4-BE49-F238E27FC236}">
                <a16:creationId xmlns:a16="http://schemas.microsoft.com/office/drawing/2014/main" xmlns="" id="{F8293E60-9461-4A10-9259-D1B5473E38DB}"/>
              </a:ext>
            </a:extLst>
          </p:cNvPr>
          <p:cNvSpPr>
            <a:spLocks noGrp="1"/>
          </p:cNvSpPr>
          <p:nvPr>
            <p:ph idx="1"/>
          </p:nvPr>
        </p:nvSpPr>
        <p:spPr/>
        <p:txBody>
          <a:bodyPr/>
          <a:lstStyle/>
          <a:p>
            <a:r>
              <a:rPr lang="en-US" sz="2000" dirty="0"/>
              <a:t>Roles of attorney and client are similar to those in court proceedings.</a:t>
            </a:r>
          </a:p>
          <a:p>
            <a:r>
              <a:rPr lang="en-US" sz="2000" dirty="0"/>
              <a:t>Role of paralegal is also similar to that in court proceedings</a:t>
            </a:r>
          </a:p>
          <a:p>
            <a:pPr lvl="1"/>
            <a:r>
              <a:rPr lang="en-US" sz="2000" dirty="0"/>
              <a:t>(1) preparation for the arbitration hearing</a:t>
            </a:r>
          </a:p>
          <a:p>
            <a:pPr lvl="1"/>
            <a:r>
              <a:rPr lang="en-US" sz="2000" dirty="0"/>
              <a:t>(2) drafting of pleadings and memoranda</a:t>
            </a:r>
          </a:p>
          <a:p>
            <a:pPr lvl="1"/>
            <a:r>
              <a:rPr lang="en-US" sz="2000" dirty="0"/>
              <a:t>(3) communication with clients</a:t>
            </a:r>
          </a:p>
          <a:p>
            <a:pPr lvl="1"/>
            <a:r>
              <a:rPr lang="en-US" sz="2000" dirty="0"/>
              <a:t>(4) preparation of clients</a:t>
            </a:r>
          </a:p>
          <a:p>
            <a:pPr lvl="1"/>
            <a:endParaRPr lang="en-US" dirty="0"/>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12077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800" dirty="0"/>
              <a:t>The full set of </a:t>
            </a:r>
            <a:r>
              <a:rPr lang="en-US" sz="1800" dirty="0" smtClean="0"/>
              <a:t>141 </a:t>
            </a:r>
            <a:r>
              <a:rPr lang="en-US" sz="1800" dirty="0"/>
              <a:t>slides is available upon adoption. If you are a professor using this book for a class, please contact Beth at </a:t>
            </a:r>
            <a:r>
              <a:rPr lang="en-US" sz="1800" dirty="0" err="1"/>
              <a:t>bhall@cap-press.com</a:t>
            </a:r>
            <a:r>
              <a:rPr lang="en-US" sz="1800" dirty="0"/>
              <a:t> to request your </a:t>
            </a:r>
            <a:r>
              <a:rPr lang="en-US" sz="1800" dirty="0" smtClean="0"/>
              <a:t>slides.</a:t>
            </a:r>
            <a:endParaRPr lang="en-US" sz="1800"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2018 Robert E. Mongue. All rights reserved.</a:t>
            </a:r>
            <a:endParaRPr lang="en-US"/>
          </a:p>
        </p:txBody>
      </p:sp>
    </p:spTree>
    <p:extLst>
      <p:ext uri="{BB962C8B-B14F-4D97-AF65-F5344CB8AC3E}">
        <p14:creationId xmlns:p14="http://schemas.microsoft.com/office/powerpoint/2010/main" val="119119574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TotalTime>
  <Words>646</Words>
  <Application>Microsoft Macintosh PowerPoint</Application>
  <PresentationFormat>Widescreen</PresentationFormat>
  <Paragraphs>99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Gill Sans MT</vt:lpstr>
      <vt:lpstr>Times New Roman</vt:lpstr>
      <vt:lpstr>Arial</vt:lpstr>
      <vt:lpstr>Parcel</vt:lpstr>
      <vt:lpstr>Chapter nine objectives</vt:lpstr>
      <vt:lpstr>The role of causes of action</vt:lpstr>
      <vt:lpstr>How the alternative differ</vt:lpstr>
      <vt:lpstr>negotiation</vt:lpstr>
      <vt:lpstr>negotiation</vt:lpstr>
      <vt:lpstr>mediation</vt:lpstr>
      <vt:lpstr>Arbitration</vt:lpstr>
      <vt:lpstr>Arbitration</vt:lpstr>
      <vt:lpstr>The full set of 141 slides is available upon adoption. If you are a professor using this book for a class, please contact Beth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nine objectives</dc:title>
  <dc:creator>Microsoft Office User</dc:creator>
  <cp:lastModifiedBy>Microsoft Office User</cp:lastModifiedBy>
  <cp:revision>1</cp:revision>
  <dcterms:created xsi:type="dcterms:W3CDTF">2018-08-22T13:20:50Z</dcterms:created>
  <dcterms:modified xsi:type="dcterms:W3CDTF">2018-08-22T13:24:43Z</dcterms:modified>
</cp:coreProperties>
</file>