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68" r:id="rId5"/>
    <p:sldId id="258" r:id="rId6"/>
    <p:sldId id="259" r:id="rId7"/>
    <p:sldId id="269" r:id="rId8"/>
    <p:sldId id="270" r:id="rId9"/>
    <p:sldId id="260" r:id="rId10"/>
    <p:sldId id="271" r:id="rId11"/>
    <p:sldId id="26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91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51D6-DFEA-4931-B63C-7FDA299BF3F3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23907-EA0E-4F70-B4A1-0200BD44E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5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8CE63-4CAD-41A0-AC0B-CA8FDB1E969D}" type="datetimeFigureOut">
              <a:rPr lang="en-US" smtClean="0"/>
              <a:t>1/11/2013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4FE44-305A-4875-8675-97FED0CF2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7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Unemployment insurance and social security covered next chapter.</a:t>
            </a:r>
          </a:p>
          <a:p>
            <a:r>
              <a:rPr lang="en-US" dirty="0" smtClean="0"/>
              <a:t>Employment discrimination covered in Chapter 16.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6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Classifications</a:t>
            </a:r>
            <a:r>
              <a:rPr lang="en-US" baseline="0" dirty="0" smtClean="0"/>
              <a:t> determine whether or not alleged employer has to pay payroll taxes.  Social security, Medicare, unemployment taxes.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Respondeat superior—another word to go</a:t>
            </a:r>
            <a:r>
              <a:rPr lang="en-US" baseline="0" dirty="0" smtClean="0"/>
              <a:t> with indemnification and vicarious liability.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6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 regulates workers’ wages</a:t>
            </a:r>
            <a:r>
              <a:rPr lang="en-US" baseline="0" dirty="0" smtClean="0"/>
              <a:t> and child labor.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Determining whether someone is exempt is thus important.  To not get overtime, the employee must at least be getting $23,660 a year in pay.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Exempt categories:  executives, administrative employees, learned professionals, highly compensated employees, computer employees, and outside sales representatives.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0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work if 14/15 years old if for limited</a:t>
            </a:r>
            <a:r>
              <a:rPr lang="en-US" baseline="0" dirty="0" smtClean="0"/>
              <a:t> amount after school and on weekends.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55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If,</a:t>
            </a:r>
            <a:r>
              <a:rPr lang="en-US" baseline="0" dirty="0" smtClean="0"/>
              <a:t> with tips, the server does not make minimum wage, the employer is supposed to make up the difference.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Students do not have to be paid minimum wage.</a:t>
            </a:r>
          </a:p>
          <a:p>
            <a:endParaRPr lang="en-US" baseline="0" dirty="0" smtClean="0"/>
          </a:p>
          <a:p>
            <a:r>
              <a:rPr lang="en-US" dirty="0" smtClean="0"/>
              <a:t>States can set higher</a:t>
            </a:r>
            <a:r>
              <a:rPr lang="en-US" baseline="0" dirty="0" smtClean="0"/>
              <a:t> minimum wage laws, called living wage laws.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8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r>
              <a:rPr lang="en-US" baseline="0" dirty="0" smtClean="0"/>
              <a:t> of defined contribution plans:  simple iras, some pensions, 401ks, profit sharing, and/or employee stock ownership.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crisis in governments/employers facing in trying to pay defined benefit plans.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8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ERISA helps employees should employer go bankrupt.</a:t>
            </a:r>
          </a:p>
          <a:p>
            <a:endParaRPr lang="en-US" dirty="0" smtClean="0"/>
          </a:p>
          <a:p>
            <a:r>
              <a:rPr lang="en-US" dirty="0" smtClean="0"/>
              <a:t>Employee has to vest first.  Once vested, plan cannot</a:t>
            </a:r>
            <a:r>
              <a:rPr lang="en-US" baseline="0" dirty="0" smtClean="0"/>
              <a:t> be taken away.  Should fully vest in 5 years, or gradually in 7.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07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r>
              <a:rPr lang="en-US" baseline="0" dirty="0" smtClean="0"/>
              <a:t> care must also be continued and keep the same or substantially the same position open for the person when they return.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Very sick family members—can be spouses, children under 18, or parents.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Employer has to have 50 or more employees.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4FE44-305A-4875-8675-97FED0CF21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3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D4ECC7-2215-4E8F-8F71-AB42CC8F9D34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CCE9-5CC2-434B-B2BB-9DDC2960500C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31A9C2-B0C1-40B8-A67D-22AC5755E178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H="1" flipV="1">
            <a:off x="8763000" y="5410201"/>
            <a:ext cx="152400" cy="838200"/>
          </a:xfrm>
        </p:spPr>
        <p:txBody>
          <a:bodyPr/>
          <a:lstStyle/>
          <a:p>
            <a:fld id="{176C660F-04F9-4D13-B018-3C651AEC0C23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81194"/>
          </a:xfrm>
        </p:spPr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2D0C-2789-41EA-A463-AA0BE26C3E94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0262A8-F334-43D9-8662-6F36C5374E71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8BCF96-C15B-4BE0-B98D-F968010FEBD8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F380-4928-4306-9B53-1912E43BC1B8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7EC4-9771-43FB-B76E-60EF41B7697E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C605-2F81-4008-91E7-D1DA6F9761E8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907C98-5F81-4B90-A790-FB11A86FD1F7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24B087-C739-45DA-92A0-2E6D58BB52CF}" type="datetime1">
              <a:rPr lang="en-US" smtClean="0"/>
              <a:t>1/11/2013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Copyright © 2013, Emily Lynch Morissette. All Rights Reserved.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904DE5-1747-4407-AB04-710CE2DA748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28600"/>
            <a:ext cx="381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Copyright © </a:t>
            </a:r>
            <a:r>
              <a:rPr lang="en-US" sz="1000" dirty="0" smtClean="0"/>
              <a:t>2013, Emily Lynch Morissette. </a:t>
            </a:r>
            <a:r>
              <a:rPr lang="en-US" sz="1000" dirty="0"/>
              <a:t>All Rights Reserved.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BUSINESS LAW AND ORGANIZATIONS FOR PARALEGALS</a:t>
            </a:r>
          </a:p>
          <a:p>
            <a:endParaRPr lang="en-US" sz="3200" b="1" dirty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by </a:t>
            </a:r>
            <a:r>
              <a:rPr lang="en-US" sz="3200" b="1" dirty="0">
                <a:solidFill>
                  <a:schemeClr val="tx2"/>
                </a:solidFill>
              </a:rPr>
              <a:t>Emily Lynch Morissette</a:t>
            </a:r>
          </a:p>
        </p:txBody>
      </p:sp>
    </p:spTree>
    <p:extLst>
      <p:ext uri="{BB962C8B-B14F-4D97-AF65-F5344CB8AC3E}">
        <p14:creationId xmlns:p14="http://schemas.microsoft.com/office/powerpoint/2010/main" val="31715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Qualified and Qualified Pension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qualified plan is just one that gives the employer a tax break for providing it.  The employee typically pays taxes on the plan when he withdraws the money.</a:t>
            </a:r>
          </a:p>
          <a:p>
            <a:r>
              <a:rPr lang="en-US" dirty="0" smtClean="0"/>
              <a:t>The Employee Retirement Income Security Act protects employees with private pension plans.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and Medical Leave 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Eligible employees, working for covered employers, can get up to 12 weeks unpaid leave during 12 month period.  </a:t>
            </a:r>
          </a:p>
          <a:p>
            <a:r>
              <a:rPr lang="en-US" dirty="0" smtClean="0"/>
              <a:t>Qualifying events:</a:t>
            </a:r>
          </a:p>
          <a:p>
            <a:pPr lvl="1"/>
            <a:r>
              <a:rPr lang="en-US" dirty="0" smtClean="0"/>
              <a:t>Birth of new child</a:t>
            </a:r>
          </a:p>
          <a:p>
            <a:pPr lvl="1"/>
            <a:r>
              <a:rPr lang="en-US" dirty="0" smtClean="0"/>
              <a:t>Adopting</a:t>
            </a:r>
          </a:p>
          <a:p>
            <a:pPr lvl="1"/>
            <a:r>
              <a:rPr lang="en-US" dirty="0" smtClean="0"/>
              <a:t>Care of very sick family member</a:t>
            </a:r>
          </a:p>
          <a:p>
            <a:pPr lvl="1"/>
            <a:r>
              <a:rPr lang="en-US" dirty="0" smtClean="0"/>
              <a:t>Employee’s own serious health problems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9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53400" cy="381194"/>
          </a:xfrm>
        </p:spPr>
        <p:txBody>
          <a:bodyPr/>
          <a:lstStyle/>
          <a:p>
            <a:r>
              <a:rPr lang="en-US" sz="1000" dirty="0" smtClean="0"/>
              <a:t>Copyright © 2013, Emily Lynch Morissette. All Rights Reserved. 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The full set of PowerPoint slides is available upon adoption. </a:t>
            </a:r>
            <a:endParaRPr lang="en-US" sz="4400" dirty="0" smtClean="0">
              <a:solidFill>
                <a:schemeClr val="accent2"/>
              </a:solidFill>
            </a:endParaRPr>
          </a:p>
          <a:p>
            <a:r>
              <a:rPr lang="en-US" sz="4400" b="1" dirty="0">
                <a:solidFill>
                  <a:schemeClr val="accent2"/>
                </a:solidFill>
              </a:rPr>
              <a:t/>
            </a:r>
            <a:br>
              <a:rPr lang="en-US" sz="4400" b="1" dirty="0">
                <a:solidFill>
                  <a:schemeClr val="accent2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Email</a:t>
            </a:r>
            <a:r>
              <a:rPr lang="en-US" sz="4400" b="1" dirty="0">
                <a:solidFill>
                  <a:schemeClr val="accent2"/>
                </a:solidFill>
              </a:rPr>
              <a:t> bhall@cap-press.com </a:t>
            </a:r>
            <a:br>
              <a:rPr lang="en-US" sz="4400" b="1" dirty="0">
                <a:solidFill>
                  <a:schemeClr val="accent2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9799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 to Employment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Covers how employment relationship formed</a:t>
            </a:r>
          </a:p>
          <a:p>
            <a:r>
              <a:rPr lang="en-US" dirty="0"/>
              <a:t>Duties an employer has</a:t>
            </a:r>
          </a:p>
          <a:p>
            <a:r>
              <a:rPr lang="en-US" dirty="0"/>
              <a:t>Pension plans</a:t>
            </a:r>
          </a:p>
          <a:p>
            <a:r>
              <a:rPr lang="en-US" dirty="0"/>
              <a:t>Family and Medical Leave Act</a:t>
            </a:r>
          </a:p>
          <a:p>
            <a:r>
              <a:rPr lang="en-US" dirty="0"/>
              <a:t>Employment-at-will v. employment contracts</a:t>
            </a:r>
          </a:p>
          <a:p>
            <a:r>
              <a:rPr lang="en-US" dirty="0"/>
              <a:t>Workers’ </a:t>
            </a:r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Introduction to Employment (continued)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independent contractors are different from employees</a:t>
            </a:r>
          </a:p>
          <a:p>
            <a:r>
              <a:rPr lang="en-US" dirty="0"/>
              <a:t>OSHA</a:t>
            </a:r>
          </a:p>
          <a:p>
            <a:r>
              <a:rPr lang="en-US" dirty="0"/>
              <a:t>Some immigration laws related to employment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Formation of an Employer-Employee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relationship can be for:</a:t>
            </a:r>
          </a:p>
          <a:p>
            <a:pPr lvl="1"/>
            <a:r>
              <a:rPr lang="en-US" dirty="0" smtClean="0"/>
              <a:t>Full-time</a:t>
            </a:r>
          </a:p>
          <a:p>
            <a:pPr lvl="1"/>
            <a:r>
              <a:rPr lang="en-US" dirty="0" smtClean="0"/>
              <a:t>Part-time</a:t>
            </a:r>
          </a:p>
          <a:p>
            <a:pPr lvl="1"/>
            <a:r>
              <a:rPr lang="en-US" dirty="0" smtClean="0"/>
              <a:t>Independent contractors (not actually an employee)</a:t>
            </a:r>
          </a:p>
          <a:p>
            <a:pPr lvl="1"/>
            <a:r>
              <a:rPr lang="en-US" dirty="0" smtClean="0"/>
              <a:t>Intern (may not be paid)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1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Duties of Employers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 duties of principals apply to employers</a:t>
            </a:r>
          </a:p>
          <a:p>
            <a:r>
              <a:rPr lang="en-US" dirty="0" smtClean="0"/>
              <a:t>Additionally, minimum wage, overtime, pensions, FMLA, workers’ compensation, OSHA, and immigration laws may come into play with employees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Fair Labor Standards 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employee exempt or not from the Fair Labor Standards Act?</a:t>
            </a:r>
          </a:p>
          <a:p>
            <a:pPr lvl="1"/>
            <a:r>
              <a:rPr lang="en-US" dirty="0" smtClean="0"/>
              <a:t>Exempt employees do not get overtime</a:t>
            </a:r>
          </a:p>
          <a:p>
            <a:pPr lvl="1"/>
            <a:r>
              <a:rPr lang="en-US" dirty="0" smtClean="0"/>
              <a:t>Non-exempt employees do get overtime</a:t>
            </a:r>
            <a:endParaRPr lang="en-US" dirty="0"/>
          </a:p>
          <a:p>
            <a:r>
              <a:rPr lang="en-US" dirty="0" smtClean="0"/>
              <a:t>Typically applies to private employers</a:t>
            </a:r>
            <a:endParaRPr lang="en-US" dirty="0"/>
          </a:p>
          <a:p>
            <a:r>
              <a:rPr lang="en-US" dirty="0" smtClean="0"/>
              <a:t>Workers who ARE covered by the FLSA should receive 1 ½ time for hours worked over 40 in one week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Fair Labor Standards </a:t>
            </a:r>
            <a:r>
              <a:rPr lang="en-US" dirty="0" smtClean="0"/>
              <a:t>Act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other goal of FLSA:  to prevent extreme child labor</a:t>
            </a:r>
          </a:p>
          <a:p>
            <a:pPr lvl="1"/>
            <a:r>
              <a:rPr lang="en-US" dirty="0" smtClean="0"/>
              <a:t>Kids typically have to be 16 </a:t>
            </a:r>
            <a:r>
              <a:rPr lang="en-US" dirty="0"/>
              <a:t>t</a:t>
            </a:r>
            <a:r>
              <a:rPr lang="en-US" dirty="0" smtClean="0"/>
              <a:t>o work</a:t>
            </a:r>
          </a:p>
          <a:p>
            <a:pPr lvl="1"/>
            <a:r>
              <a:rPr lang="en-US" dirty="0" smtClean="0"/>
              <a:t>Anyone under 18 not allowed to work in hazardous work environment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1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Minimum Wage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rule for servers.  Employer gets to pay much less than minimum, as tips are allowed in calculating minimum wage. 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0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Employee Benefit Plans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Defined benefit plans</a:t>
            </a:r>
          </a:p>
          <a:p>
            <a:pPr lvl="1"/>
            <a:r>
              <a:rPr lang="en-US" dirty="0" smtClean="0"/>
              <a:t>Retirement plan wherein specific monetary amount employee will get per month in retirement</a:t>
            </a:r>
          </a:p>
          <a:p>
            <a:r>
              <a:rPr lang="en-US" dirty="0" smtClean="0"/>
              <a:t>Defined contribution plans</a:t>
            </a:r>
          </a:p>
          <a:p>
            <a:pPr lvl="1"/>
            <a:r>
              <a:rPr lang="en-US" dirty="0" smtClean="0"/>
              <a:t>Do not promise certain amount when employee retires</a:t>
            </a:r>
          </a:p>
          <a:p>
            <a:pPr lvl="1"/>
            <a:r>
              <a:rPr lang="en-US" dirty="0" smtClean="0"/>
              <a:t>Require set amount employee will contribute each year prior to retirement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rgbClr val="775F55"/>
                </a:solidFill>
              </a:rPr>
              <a:t>Copyright © 2013, Emily Lynch Morissette. All Rights Reserved.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3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</TotalTime>
  <Words>838</Words>
  <Application>Microsoft Office PowerPoint</Application>
  <PresentationFormat>On-screen Show (4:3)</PresentationFormat>
  <Paragraphs>103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Chapter 2:</vt:lpstr>
      <vt:lpstr>Introduction to Employment</vt:lpstr>
      <vt:lpstr>Introduction to Employment (continued)</vt:lpstr>
      <vt:lpstr>Formation of an Employer-Employee Relationship</vt:lpstr>
      <vt:lpstr>Duties of Employers </vt:lpstr>
      <vt:lpstr>Fair Labor Standards Act</vt:lpstr>
      <vt:lpstr>Fair Labor Standards Act (cont’d)</vt:lpstr>
      <vt:lpstr>Minimum Wage</vt:lpstr>
      <vt:lpstr>Employee Benefit Plans</vt:lpstr>
      <vt:lpstr>Qualified and Qualified Pension Plans</vt:lpstr>
      <vt:lpstr>Family and Medical Leave Act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Employment</dc:title>
  <dc:creator>Emilys Laptop</dc:creator>
  <cp:lastModifiedBy>Other Cats User</cp:lastModifiedBy>
  <cp:revision>26</cp:revision>
  <dcterms:created xsi:type="dcterms:W3CDTF">2012-11-28T02:24:04Z</dcterms:created>
  <dcterms:modified xsi:type="dcterms:W3CDTF">2013-01-11T17:36:30Z</dcterms:modified>
</cp:coreProperties>
</file>