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19" d="100"/>
          <a:sy n="119" d="100"/>
        </p:scale>
        <p:origin x="23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C9CC6F-38C2-C141-BF02-DF1B0A8432F6}" type="datetimeFigureOut">
              <a:rPr lang="en-US" smtClean="0"/>
              <a:t>9/3/2021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16A204-B553-E443-8F4C-958AC377F814}" type="slidenum">
              <a:rPr lang="en-US" smtClean="0"/>
              <a:t>‹#›</a:t>
            </a:fld>
            <a:endParaRPr lang="en-US"/>
          </a:p>
        </p:txBody>
      </p:sp>
    </p:spTree>
    <p:extLst>
      <p:ext uri="{BB962C8B-B14F-4D97-AF65-F5344CB8AC3E}">
        <p14:creationId xmlns:p14="http://schemas.microsoft.com/office/powerpoint/2010/main" val="1250471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F307A7-B788-4D5F-A9F0-5B03ED701B3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40353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how almost all businesses have agents, though they might be</a:t>
            </a:r>
            <a:r>
              <a:rPr lang="en-US" baseline="0" dirty="0"/>
              <a:t> called by other terms.  </a:t>
            </a:r>
          </a:p>
          <a:p>
            <a:endParaRPr lang="en-US" baseline="0" dirty="0"/>
          </a:p>
          <a:p>
            <a:r>
              <a:rPr lang="en-US" baseline="0" dirty="0"/>
              <a:t>Need consent.</a:t>
            </a:r>
          </a:p>
          <a:p>
            <a:endParaRPr lang="en-US" baseline="0" dirty="0"/>
          </a:p>
          <a:p>
            <a:r>
              <a:rPr lang="en-US" baseline="0" dirty="0"/>
              <a:t>Liability is determined by whether there was actual authority, apparent authority, or ratified authority.  </a:t>
            </a:r>
          </a:p>
          <a:p>
            <a:endParaRPr lang="en-US" baseline="0" dirty="0"/>
          </a:p>
          <a:p>
            <a:r>
              <a:rPr lang="en-US" baseline="0" dirty="0"/>
              <a:t>Discuss how employer-employee relationship fits into principal-agent relationship (which is larger, and can also include nonpaying roles).</a:t>
            </a:r>
            <a:endParaRPr lang="en-US" dirty="0"/>
          </a:p>
        </p:txBody>
      </p:sp>
      <p:sp>
        <p:nvSpPr>
          <p:cNvPr id="4" name="Slide Number Placeholder 3"/>
          <p:cNvSpPr>
            <a:spLocks noGrp="1"/>
          </p:cNvSpPr>
          <p:nvPr>
            <p:ph type="sldNum" sz="quarter" idx="10"/>
          </p:nvPr>
        </p:nvSpPr>
        <p:spPr/>
        <p:txBody>
          <a:bodyPr/>
          <a:lstStyle/>
          <a:p>
            <a:fld id="{2CF307A7-B788-4D5F-A9F0-5B03ED701B3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289016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the point that an</a:t>
            </a:r>
            <a:r>
              <a:rPr lang="en-US" baseline="0" dirty="0"/>
              <a:t> agent can actually be mentally insane or a minor!</a:t>
            </a:r>
          </a:p>
          <a:p>
            <a:endParaRPr lang="en-US" baseline="0" dirty="0"/>
          </a:p>
          <a:p>
            <a:r>
              <a:rPr lang="en-US" baseline="0" dirty="0"/>
              <a:t>Remind them that the principal-agent relationship can be formed through: actual, apparent, or ratified authority, or estoppel.  About to talk about those.</a:t>
            </a:r>
            <a:endParaRPr lang="en-US" dirty="0"/>
          </a:p>
        </p:txBody>
      </p:sp>
      <p:sp>
        <p:nvSpPr>
          <p:cNvPr id="4" name="Slide Number Placeholder 3"/>
          <p:cNvSpPr>
            <a:spLocks noGrp="1"/>
          </p:cNvSpPr>
          <p:nvPr>
            <p:ph type="sldNum" sz="quarter" idx="10"/>
          </p:nvPr>
        </p:nvSpPr>
        <p:spPr/>
        <p:txBody>
          <a:bodyPr/>
          <a:lstStyle/>
          <a:p>
            <a:fld id="{2CF307A7-B788-4D5F-A9F0-5B03ED701B3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730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Implied</a:t>
            </a:r>
            <a:r>
              <a:rPr lang="en-US" baseline="0" dirty="0"/>
              <a:t> actual authority is when someone, by their conduct implicates a principal-agency relationship.  Give examples.</a:t>
            </a:r>
          </a:p>
          <a:p>
            <a:endParaRPr lang="en-US" baseline="0" dirty="0"/>
          </a:p>
          <a:p>
            <a:r>
              <a:rPr lang="en-US" baseline="0" dirty="0"/>
              <a:t>Apparent Authority:  Three major factors:  conduct of principal, reliance by third party, to their detriment.</a:t>
            </a:r>
            <a:endParaRPr lang="en-US" dirty="0"/>
          </a:p>
        </p:txBody>
      </p:sp>
      <p:sp>
        <p:nvSpPr>
          <p:cNvPr id="4" name="Slide Number Placeholder 3"/>
          <p:cNvSpPr>
            <a:spLocks noGrp="1"/>
          </p:cNvSpPr>
          <p:nvPr>
            <p:ph type="sldNum" sz="quarter" idx="10"/>
          </p:nvPr>
        </p:nvSpPr>
        <p:spPr/>
        <p:txBody>
          <a:bodyPr/>
          <a:lstStyle/>
          <a:p>
            <a:fld id="{2CF307A7-B788-4D5F-A9F0-5B03ED701B3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480309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Ratified</a:t>
            </a:r>
            <a:r>
              <a:rPr lang="en-US" baseline="0" dirty="0"/>
              <a:t> authority:  agent has to act on behalf of principal, who then ratifies the act,</a:t>
            </a:r>
          </a:p>
          <a:p>
            <a:r>
              <a:rPr lang="en-US" baseline="0" dirty="0"/>
              <a:t>Principal has to know all of the material facts in the act,</a:t>
            </a:r>
          </a:p>
          <a:p>
            <a:r>
              <a:rPr lang="en-US" baseline="0" dirty="0"/>
              <a:t>Must ratify in its entirety,</a:t>
            </a:r>
          </a:p>
          <a:p>
            <a:r>
              <a:rPr lang="en-US" baseline="0" dirty="0"/>
              <a:t>Principal has to have had authority to authorize the act when it happened and when it was ratified, and</a:t>
            </a:r>
          </a:p>
          <a:p>
            <a:r>
              <a:rPr lang="en-US" baseline="0" dirty="0"/>
              <a:t>Ratification has to happen before third party voids the act.</a:t>
            </a:r>
          </a:p>
          <a:p>
            <a:endParaRPr lang="en-US" baseline="0" dirty="0"/>
          </a:p>
          <a:p>
            <a:r>
              <a:rPr lang="en-US" baseline="0" dirty="0"/>
              <a:t>Estoppel is slightly different from apparent authority because of the fairness argument.  Hinges, in part, on the relative bargaining power of the parties.  </a:t>
            </a:r>
          </a:p>
          <a:p>
            <a:endParaRPr lang="en-US" dirty="0"/>
          </a:p>
        </p:txBody>
      </p:sp>
      <p:sp>
        <p:nvSpPr>
          <p:cNvPr id="4" name="Slide Number Placeholder 3"/>
          <p:cNvSpPr>
            <a:spLocks noGrp="1"/>
          </p:cNvSpPr>
          <p:nvPr>
            <p:ph type="sldNum" sz="quarter" idx="10"/>
          </p:nvPr>
        </p:nvSpPr>
        <p:spPr/>
        <p:txBody>
          <a:bodyPr/>
          <a:lstStyle/>
          <a:p>
            <a:fld id="{2CF307A7-B788-4D5F-A9F0-5B03ED701B3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784594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general, the agent should act in good faith and handle the principal’s money responsibility.  The agent should also act with due care, and not be negligent.</a:t>
            </a:r>
          </a:p>
          <a:p>
            <a:endParaRPr lang="en-US" dirty="0"/>
          </a:p>
          <a:p>
            <a:r>
              <a:rPr lang="en-US" dirty="0"/>
              <a:t>Notification—Some</a:t>
            </a:r>
            <a:r>
              <a:rPr lang="en-US" baseline="0" dirty="0"/>
              <a:t> states seem to want attorneys to relay all settlement offers while others only seem to enforce the relaying of reasonable settlement offers (i.e. a third or more of the estimated value of the case). </a:t>
            </a:r>
          </a:p>
          <a:p>
            <a:endParaRPr lang="en-US" baseline="0" dirty="0"/>
          </a:p>
          <a:p>
            <a:r>
              <a:rPr lang="en-US" baseline="0" dirty="0"/>
              <a:t>Accounting—this is usually a good time to let the paralegals know that they should be diligent about recouping their expenses, on behalf of work, from the law firm, including parking. </a:t>
            </a:r>
            <a:endParaRPr lang="en-US" dirty="0"/>
          </a:p>
        </p:txBody>
      </p:sp>
      <p:sp>
        <p:nvSpPr>
          <p:cNvPr id="4" name="Slide Number Placeholder 3"/>
          <p:cNvSpPr>
            <a:spLocks noGrp="1"/>
          </p:cNvSpPr>
          <p:nvPr>
            <p:ph type="sldNum" sz="quarter" idx="10"/>
          </p:nvPr>
        </p:nvSpPr>
        <p:spPr/>
        <p:txBody>
          <a:bodyPr/>
          <a:lstStyle/>
          <a:p>
            <a:fld id="{2CF307A7-B788-4D5F-A9F0-5B03ED701B3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226001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Indemnification is one of the bigger duties the principal</a:t>
            </a:r>
            <a:r>
              <a:rPr lang="en-US" baseline="0" dirty="0"/>
              <a:t> has to the agent.  Otherwise, there would not be much point in going to work, if, for instance, a barista could be held liable for accidentally spilling hot coffee on a customer.  The barista is probably making a little above minimum wage, and depending upon the severity of the burn, might be sued for hundreds of thousands or millions of dollars.  If the employer did not agree to indemnify the employee, the employee would have no reason to go to work.</a:t>
            </a:r>
            <a:endParaRPr lang="en-US" dirty="0"/>
          </a:p>
        </p:txBody>
      </p:sp>
      <p:sp>
        <p:nvSpPr>
          <p:cNvPr id="4" name="Slide Number Placeholder 3"/>
          <p:cNvSpPr>
            <a:spLocks noGrp="1"/>
          </p:cNvSpPr>
          <p:nvPr>
            <p:ph type="sldNum" sz="quarter" idx="10"/>
          </p:nvPr>
        </p:nvSpPr>
        <p:spPr/>
        <p:txBody>
          <a:bodyPr/>
          <a:lstStyle/>
          <a:p>
            <a:fld id="{2CF307A7-B788-4D5F-A9F0-5B03ED701B3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482728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a:t>
            </a:r>
            <a:r>
              <a:rPr lang="en-US" baseline="0" dirty="0"/>
              <a:t> Warner v. Southwest Desert Images.  Herbicide spray got into a building through its air conditioning system.  Warner began to be  physically ill.  The employer of the people spraying was held liable.  However, punitive damages were not assessed, because there was not sufficient outrageous conduct.  </a:t>
            </a:r>
            <a:endParaRPr lang="en-US" dirty="0"/>
          </a:p>
        </p:txBody>
      </p:sp>
      <p:sp>
        <p:nvSpPr>
          <p:cNvPr id="4" name="Slide Number Placeholder 3"/>
          <p:cNvSpPr>
            <a:spLocks noGrp="1"/>
          </p:cNvSpPr>
          <p:nvPr>
            <p:ph type="sldNum" sz="quarter" idx="10"/>
          </p:nvPr>
        </p:nvSpPr>
        <p:spPr/>
        <p:txBody>
          <a:bodyPr/>
          <a:lstStyle/>
          <a:p>
            <a:fld id="{2CF307A7-B788-4D5F-A9F0-5B03ED701B3F}"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642177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3F22FE8A-52D4-3B4F-8DD8-9A934D0CEABC}" type="datetime1">
              <a:rPr lang="en-US" smtClean="0"/>
              <a:pPr/>
              <a:t>9/3/2021</a:t>
            </a:fld>
            <a:endParaRPr lang="en-US" dirty="0"/>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r>
              <a:rPr lang="en-US">
                <a:solidFill>
                  <a:srgbClr val="EBDDC3"/>
                </a:solidFill>
              </a:rPr>
              <a:t>Copyright © 2017, Emily Lynch Morissette. All Rights Reserved.  </a:t>
            </a:r>
            <a:endParaRPr lang="en-US" dirty="0">
              <a:solidFill>
                <a:srgbClr val="EBDDC3"/>
              </a:solidFill>
            </a:endParaRPr>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918D9C31-3BEE-40AD-968D-83BC571BAAB9}" type="slidenum">
              <a:rPr lang="en-US" smtClean="0">
                <a:solidFill>
                  <a:srgbClr val="EBDDC3"/>
                </a:solidFill>
              </a:rPr>
              <a:pPr/>
              <a:t>‹#›</a:t>
            </a:fld>
            <a:endParaRPr lang="en-US" dirty="0">
              <a:solidFill>
                <a:srgbClr val="EBDDC3"/>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flipH="1" flipV="1">
            <a:off x="11684000" y="5562601"/>
            <a:ext cx="203200" cy="685800"/>
          </a:xfrm>
        </p:spPr>
        <p:txBody>
          <a:bodyPr/>
          <a:lstStyle/>
          <a:p>
            <a:fld id="{EFF1D4BE-C558-834A-A170-121C19FB5A24}" type="datetime1">
              <a:rPr lang="en-US" smtClean="0">
                <a:solidFill>
                  <a:srgbClr val="775F55"/>
                </a:solidFill>
              </a:rPr>
              <a:pPr/>
              <a:t>9/3/2021</a:t>
            </a:fld>
            <a:endParaRPr lang="en-US" dirty="0">
              <a:solidFill>
                <a:srgbClr val="775F55"/>
              </a:solidFill>
            </a:endParaRPr>
          </a:p>
        </p:txBody>
      </p:sp>
      <p:sp>
        <p:nvSpPr>
          <p:cNvPr id="5" name="Footer Placeholder 4"/>
          <p:cNvSpPr>
            <a:spLocks noGrp="1"/>
          </p:cNvSpPr>
          <p:nvPr>
            <p:ph type="ftr" sz="quarter" idx="11"/>
          </p:nvPr>
        </p:nvSpPr>
        <p:spPr>
          <a:xfrm>
            <a:off x="812800" y="6248207"/>
            <a:ext cx="10871200" cy="304994"/>
          </a:xfrm>
        </p:spPr>
        <p:txBody>
          <a:bodyPr/>
          <a:lstStyle>
            <a:lvl1pPr>
              <a:defRPr sz="1000" baseline="0"/>
            </a:lvl1pPr>
          </a:lstStyle>
          <a:p>
            <a:r>
              <a:rPr lang="en-US" dirty="0">
                <a:solidFill>
                  <a:srgbClr val="775F55"/>
                </a:solidFill>
              </a:rPr>
              <a:t>Copyright © 2017, Emily Lynch Morissette. All Rights Reserved.  </a:t>
            </a:r>
          </a:p>
        </p:txBody>
      </p:sp>
      <p:sp>
        <p:nvSpPr>
          <p:cNvPr id="6" name="Slide Number Placeholder 5"/>
          <p:cNvSpPr>
            <a:spLocks noGrp="1"/>
          </p:cNvSpPr>
          <p:nvPr>
            <p:ph type="sldNum" sz="quarter" idx="12"/>
          </p:nvPr>
        </p:nvSpPr>
        <p:spPr/>
        <p:txBody>
          <a:bodyPr/>
          <a:lstStyle/>
          <a:p>
            <a:fld id="{918D9C31-3BEE-40AD-968D-83BC571BAAB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flipH="1" flipV="1">
            <a:off x="11684000" y="5029201"/>
            <a:ext cx="203200" cy="1219202"/>
          </a:xfrm>
        </p:spPr>
        <p:txBody>
          <a:bodyPr/>
          <a:lstStyle/>
          <a:p>
            <a:fld id="{435672FB-F6B9-C94C-808A-F44311A5576D}" type="datetime1">
              <a:rPr lang="en-US" smtClean="0">
                <a:solidFill>
                  <a:srgbClr val="775F55"/>
                </a:solidFill>
              </a:rPr>
              <a:pPr/>
              <a:t>9/3/2021</a:t>
            </a:fld>
            <a:endParaRPr lang="en-US" dirty="0">
              <a:solidFill>
                <a:srgbClr val="775F55"/>
              </a:solidFill>
            </a:endParaRPr>
          </a:p>
        </p:txBody>
      </p:sp>
      <p:sp>
        <p:nvSpPr>
          <p:cNvPr id="5" name="Footer Placeholder 4"/>
          <p:cNvSpPr>
            <a:spLocks noGrp="1"/>
          </p:cNvSpPr>
          <p:nvPr>
            <p:ph type="ftr" sz="quarter" idx="11"/>
          </p:nvPr>
        </p:nvSpPr>
        <p:spPr>
          <a:xfrm>
            <a:off x="609602" y="6248208"/>
            <a:ext cx="10972799" cy="304993"/>
          </a:xfrm>
        </p:spPr>
        <p:txBody>
          <a:bodyPr/>
          <a:lstStyle>
            <a:lvl1pPr>
              <a:defRPr sz="1000" baseline="0"/>
            </a:lvl1pPr>
          </a:lstStyle>
          <a:p>
            <a:r>
              <a:rPr lang="en-US">
                <a:solidFill>
                  <a:srgbClr val="775F55"/>
                </a:solidFill>
              </a:rPr>
              <a:t>Copyright © 2017, Emily Lynch Morissette. All Rights Reserved.  </a:t>
            </a:r>
            <a:endParaRPr lang="en-US" dirty="0">
              <a:solidFill>
                <a:srgbClr val="775F55"/>
              </a:solidFill>
            </a:endParaRPr>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rot="5400000">
            <a:off x="8075084" y="103716"/>
            <a:ext cx="533400" cy="325968"/>
          </a:xfrm>
        </p:spPr>
        <p:txBody>
          <a:bodyPr/>
          <a:lstStyle/>
          <a:p>
            <a:fld id="{918D9C31-3BEE-40AD-968D-83BC571BAAB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a:xfrm>
            <a:off x="7823200" y="5486401"/>
            <a:ext cx="3556000" cy="365125"/>
          </a:xfrm>
        </p:spPr>
        <p:txBody>
          <a:bodyPr/>
          <a:lstStyle/>
          <a:p>
            <a:fld id="{97F8D7DB-8893-6E46-B2A5-54D5E49D86B6}" type="datetime1">
              <a:rPr lang="en-US" smtClean="0">
                <a:solidFill>
                  <a:srgbClr val="775F55"/>
                </a:solidFill>
              </a:rPr>
              <a:pPr/>
              <a:t>9/3/2021</a:t>
            </a:fld>
            <a:endParaRPr lang="en-US" dirty="0">
              <a:solidFill>
                <a:srgbClr val="775F55"/>
              </a:solidFill>
            </a:endParaRPr>
          </a:p>
        </p:txBody>
      </p:sp>
      <p:sp>
        <p:nvSpPr>
          <p:cNvPr id="5" name="Footer Placeholder 4"/>
          <p:cNvSpPr>
            <a:spLocks noGrp="1"/>
          </p:cNvSpPr>
          <p:nvPr>
            <p:ph type="ftr" sz="quarter" idx="11"/>
          </p:nvPr>
        </p:nvSpPr>
        <p:spPr>
          <a:xfrm>
            <a:off x="812800" y="6248206"/>
            <a:ext cx="10871200" cy="381194"/>
          </a:xfrm>
        </p:spPr>
        <p:txBody>
          <a:bodyPr/>
          <a:lstStyle>
            <a:lvl1pPr>
              <a:defRPr sz="1000" baseline="0"/>
            </a:lvl1pPr>
          </a:lstStyle>
          <a:p>
            <a:r>
              <a:rPr lang="en-US" dirty="0">
                <a:solidFill>
                  <a:srgbClr val="775F55"/>
                </a:solidFill>
              </a:rPr>
              <a:t>Copyright © 2017, Emily Lynch Morissette. All Rights Reserved.  </a:t>
            </a: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18D9C31-3BEE-40AD-968D-83BC571BAAB9}" type="slidenum">
              <a:rPr lang="en-US" smtClean="0"/>
              <a:pPr/>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a:xfrm>
            <a:off x="11582400" y="6248400"/>
            <a:ext cx="101600" cy="381000"/>
          </a:xfrm>
        </p:spPr>
        <p:txBody>
          <a:bodyPr/>
          <a:lstStyle/>
          <a:p>
            <a:fld id="{FCDA99FF-8256-B647-9420-157DA1FF7707}" type="datetime1">
              <a:rPr lang="en-US" smtClean="0">
                <a:solidFill>
                  <a:srgbClr val="775F55"/>
                </a:solidFill>
              </a:rPr>
              <a:pPr/>
              <a:t>9/3/2021</a:t>
            </a:fld>
            <a:endParaRPr lang="en-US" dirty="0">
              <a:solidFill>
                <a:srgbClr val="775F55"/>
              </a:solidFill>
            </a:endParaRPr>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918D9C31-3BEE-40AD-968D-83BC571BAAB9}" type="slidenum">
              <a:rPr lang="en-US" smtClean="0"/>
              <a:pPr/>
              <a:t>‹#›</a:t>
            </a:fld>
            <a:endParaRPr lang="en-US" dirty="0"/>
          </a:p>
        </p:txBody>
      </p:sp>
      <p:sp>
        <p:nvSpPr>
          <p:cNvPr id="14" name="Footer Placeholder 13"/>
          <p:cNvSpPr>
            <a:spLocks noGrp="1"/>
          </p:cNvSpPr>
          <p:nvPr>
            <p:ph type="ftr" sz="quarter" idx="12"/>
          </p:nvPr>
        </p:nvSpPr>
        <p:spPr>
          <a:xfrm>
            <a:off x="812800" y="6248207"/>
            <a:ext cx="10972800" cy="304994"/>
          </a:xfrm>
        </p:spPr>
        <p:txBody>
          <a:bodyPr/>
          <a:lstStyle>
            <a:lvl1pPr>
              <a:defRPr sz="1000" baseline="0"/>
            </a:lvl1pPr>
          </a:lstStyle>
          <a:p>
            <a:r>
              <a:rPr lang="en-US" dirty="0">
                <a:solidFill>
                  <a:srgbClr val="775F55"/>
                </a:solidFill>
              </a:rPr>
              <a:t>Copyright © 2017, Emily Lynch Morissette. All Rights Reserved.  </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a:xfrm flipH="1" flipV="1">
            <a:off x="11684000" y="5715000"/>
            <a:ext cx="304800" cy="533400"/>
          </a:xfrm>
        </p:spPr>
        <p:txBody>
          <a:bodyPr rtlCol="0"/>
          <a:lstStyle/>
          <a:p>
            <a:fld id="{CB6EEE7A-CADD-2B4A-9E30-DA9F2445CC8B}" type="datetime1">
              <a:rPr lang="en-US" smtClean="0">
                <a:solidFill>
                  <a:srgbClr val="775F55"/>
                </a:solidFill>
              </a:rPr>
              <a:pPr/>
              <a:t>9/3/2021</a:t>
            </a:fld>
            <a:endParaRPr lang="en-US" dirty="0">
              <a:solidFill>
                <a:srgbClr val="775F55"/>
              </a:solidFill>
            </a:endParaRPr>
          </a:p>
        </p:txBody>
      </p:sp>
      <p:sp>
        <p:nvSpPr>
          <p:cNvPr id="10" name="Slide Number Placeholder 9"/>
          <p:cNvSpPr>
            <a:spLocks noGrp="1"/>
          </p:cNvSpPr>
          <p:nvPr>
            <p:ph type="sldNum" sz="quarter" idx="16"/>
          </p:nvPr>
        </p:nvSpPr>
        <p:spPr/>
        <p:txBody>
          <a:bodyPr rtlCol="0"/>
          <a:lstStyle/>
          <a:p>
            <a:fld id="{918D9C31-3BEE-40AD-968D-83BC571BAAB9}" type="slidenum">
              <a:rPr lang="en-US" smtClean="0"/>
              <a:pPr/>
              <a:t>‹#›</a:t>
            </a:fld>
            <a:endParaRPr lang="en-US" dirty="0"/>
          </a:p>
        </p:txBody>
      </p:sp>
      <p:sp>
        <p:nvSpPr>
          <p:cNvPr id="12" name="Footer Placeholder 11"/>
          <p:cNvSpPr>
            <a:spLocks noGrp="1"/>
          </p:cNvSpPr>
          <p:nvPr>
            <p:ph type="ftr" sz="quarter" idx="17"/>
          </p:nvPr>
        </p:nvSpPr>
        <p:spPr>
          <a:xfrm>
            <a:off x="812800" y="6248206"/>
            <a:ext cx="10871200" cy="381194"/>
          </a:xfrm>
        </p:spPr>
        <p:txBody>
          <a:bodyPr rtlCol="0"/>
          <a:lstStyle>
            <a:lvl1pPr>
              <a:defRPr sz="1000" baseline="0"/>
            </a:lvl1pPr>
          </a:lstStyle>
          <a:p>
            <a:r>
              <a:rPr lang="en-US" dirty="0">
                <a:solidFill>
                  <a:srgbClr val="775F55"/>
                </a:solidFill>
              </a:rPr>
              <a:t>Copyright © 2017, Emily Lynch Morissette. All Rights Reserved.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6DD237B6-C154-944A-AC62-3EC8E300B8A0}" type="datetime1">
              <a:rPr lang="en-US" smtClean="0">
                <a:solidFill>
                  <a:srgbClr val="775F55"/>
                </a:solidFill>
              </a:rPr>
              <a:pPr/>
              <a:t>9/3/2021</a:t>
            </a:fld>
            <a:endParaRPr lang="en-US" dirty="0">
              <a:solidFill>
                <a:srgbClr val="775F55"/>
              </a:solidFill>
            </a:endParaRPr>
          </a:p>
        </p:txBody>
      </p:sp>
      <p:sp>
        <p:nvSpPr>
          <p:cNvPr id="12" name="Slide Number Placeholder 11"/>
          <p:cNvSpPr>
            <a:spLocks noGrp="1"/>
          </p:cNvSpPr>
          <p:nvPr>
            <p:ph type="sldNum" sz="quarter" idx="16"/>
          </p:nvPr>
        </p:nvSpPr>
        <p:spPr/>
        <p:txBody>
          <a:bodyPr rtlCol="0"/>
          <a:lstStyle/>
          <a:p>
            <a:fld id="{918D9C31-3BEE-40AD-968D-83BC571BAAB9}" type="slidenum">
              <a:rPr lang="en-US" smtClean="0"/>
              <a:pPr/>
              <a:t>‹#›</a:t>
            </a:fld>
            <a:endParaRPr lang="en-US" dirty="0"/>
          </a:p>
        </p:txBody>
      </p:sp>
      <p:sp>
        <p:nvSpPr>
          <p:cNvPr id="14" name="Footer Placeholder 13"/>
          <p:cNvSpPr>
            <a:spLocks noGrp="1"/>
          </p:cNvSpPr>
          <p:nvPr>
            <p:ph type="ftr" sz="quarter" idx="17"/>
          </p:nvPr>
        </p:nvSpPr>
        <p:spPr/>
        <p:txBody>
          <a:bodyPr rtlCol="0"/>
          <a:lstStyle/>
          <a:p>
            <a:r>
              <a:rPr lang="en-US" dirty="0">
                <a:solidFill>
                  <a:srgbClr val="775F55"/>
                </a:solidFill>
              </a:rPr>
              <a:t>Copyright © 2017, Emily Lynch Morissette. All Rights Reserved.  </a:t>
            </a:r>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6B85A84-9A0F-C741-BE64-8663020CE28A}" type="datetime1">
              <a:rPr lang="en-US" smtClean="0">
                <a:solidFill>
                  <a:srgbClr val="775F55"/>
                </a:solidFill>
              </a:rPr>
              <a:pPr/>
              <a:t>9/3/2021</a:t>
            </a:fld>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a:solidFill>
                  <a:srgbClr val="775F55"/>
                </a:solidFill>
              </a:rPr>
              <a:t>Copyright © 2017, Emily Lynch Morissette. All Rights Reserved.  </a:t>
            </a: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18D9C31-3BEE-40AD-968D-83BC571BAAB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flipH="1" flipV="1">
            <a:off x="11684000" y="5638801"/>
            <a:ext cx="101600" cy="609600"/>
          </a:xfrm>
        </p:spPr>
        <p:txBody>
          <a:bodyPr/>
          <a:lstStyle/>
          <a:p>
            <a:fld id="{7778054C-DC72-E846-A93A-66D1FA901F1A}" type="datetime1">
              <a:rPr lang="en-US" smtClean="0">
                <a:solidFill>
                  <a:srgbClr val="775F55"/>
                </a:solidFill>
              </a:rPr>
              <a:pPr/>
              <a:t>9/3/2021</a:t>
            </a:fld>
            <a:endParaRPr lang="en-US" dirty="0">
              <a:solidFill>
                <a:srgbClr val="775F55"/>
              </a:solidFill>
            </a:endParaRPr>
          </a:p>
        </p:txBody>
      </p:sp>
      <p:sp>
        <p:nvSpPr>
          <p:cNvPr id="3" name="Footer Placeholder 2"/>
          <p:cNvSpPr>
            <a:spLocks noGrp="1"/>
          </p:cNvSpPr>
          <p:nvPr>
            <p:ph type="ftr" sz="quarter" idx="11"/>
          </p:nvPr>
        </p:nvSpPr>
        <p:spPr>
          <a:xfrm>
            <a:off x="4368801" y="6248401"/>
            <a:ext cx="7228111" cy="365125"/>
          </a:xfrm>
        </p:spPr>
        <p:txBody>
          <a:bodyPr/>
          <a:lstStyle>
            <a:lvl1pPr>
              <a:defRPr sz="1000" baseline="0"/>
            </a:lvl1pPr>
          </a:lstStyle>
          <a:p>
            <a:r>
              <a:rPr lang="en-US" dirty="0">
                <a:solidFill>
                  <a:srgbClr val="775F55"/>
                </a:solidFill>
              </a:rPr>
              <a:t>Copyright © 2017, Emily Lynch Morissette. All Rights Reserved.  </a:t>
            </a:r>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918D9C31-3BEE-40AD-968D-83BC571BAAB9}" type="slidenum">
              <a:rPr lang="en-US" smtClean="0">
                <a:solidFill>
                  <a:srgbClr val="775F55"/>
                </a:solidFill>
              </a:rPr>
              <a:pPr/>
              <a:t>‹#›</a:t>
            </a:fld>
            <a:endParaRPr lang="en-US" dirty="0">
              <a:solidFill>
                <a:srgbClr val="775F55"/>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a:xfrm flipH="1" flipV="1">
            <a:off x="11684000" y="5562601"/>
            <a:ext cx="203200" cy="685800"/>
          </a:xfrm>
        </p:spPr>
        <p:txBody>
          <a:bodyPr/>
          <a:lstStyle/>
          <a:p>
            <a:fld id="{B9FBCBA2-A5A7-4143-90C7-A125730897DC}" type="datetime1">
              <a:rPr lang="en-US" smtClean="0">
                <a:solidFill>
                  <a:srgbClr val="775F55"/>
                </a:solidFill>
              </a:rPr>
              <a:pPr/>
              <a:t>9/3/2021</a:t>
            </a:fld>
            <a:endParaRPr lang="en-US" dirty="0">
              <a:solidFill>
                <a:srgbClr val="775F55"/>
              </a:solidFill>
            </a:endParaRPr>
          </a:p>
        </p:txBody>
      </p:sp>
      <p:sp>
        <p:nvSpPr>
          <p:cNvPr id="6" name="Footer Placeholder 5"/>
          <p:cNvSpPr>
            <a:spLocks noGrp="1"/>
          </p:cNvSpPr>
          <p:nvPr>
            <p:ph type="ftr" sz="quarter" idx="11"/>
          </p:nvPr>
        </p:nvSpPr>
        <p:spPr>
          <a:xfrm>
            <a:off x="812800" y="6248206"/>
            <a:ext cx="10871200" cy="381194"/>
          </a:xfrm>
        </p:spPr>
        <p:txBody>
          <a:bodyPr/>
          <a:lstStyle>
            <a:lvl1pPr>
              <a:defRPr sz="1000" baseline="0"/>
            </a:lvl1pPr>
          </a:lstStyle>
          <a:p>
            <a:r>
              <a:rPr lang="en-US" dirty="0">
                <a:solidFill>
                  <a:srgbClr val="775F55"/>
                </a:solidFill>
              </a:rPr>
              <a:t>Copyright © 2017, Emily Lynch Morissette. All Rights Reserved.  </a:t>
            </a: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18D9C31-3BEE-40AD-968D-83BC571BAAB9}" type="slidenum">
              <a:rPr lang="en-US" smtClean="0"/>
              <a:pPr/>
              <a:t>‹#›</a:t>
            </a:fld>
            <a:endParaRPr lang="en-US" dirty="0"/>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2" name="Date Placeholder 11"/>
          <p:cNvSpPr>
            <a:spLocks noGrp="1"/>
          </p:cNvSpPr>
          <p:nvPr>
            <p:ph type="dt" sz="half" idx="10"/>
          </p:nvPr>
        </p:nvSpPr>
        <p:spPr>
          <a:xfrm flipV="1">
            <a:off x="11785600" y="5562601"/>
            <a:ext cx="101600" cy="685800"/>
          </a:xfrm>
        </p:spPr>
        <p:txBody>
          <a:bodyPr rtlCol="0"/>
          <a:lstStyle/>
          <a:p>
            <a:fld id="{801AB61F-C36C-5F43-A95E-EDDB7D1F5D0B}" type="datetime1">
              <a:rPr lang="en-US" smtClean="0">
                <a:solidFill>
                  <a:srgbClr val="775F55"/>
                </a:solidFill>
              </a:rPr>
              <a:pPr/>
              <a:t>9/3/2021</a:t>
            </a:fld>
            <a:endParaRPr lang="en-US" dirty="0">
              <a:solidFill>
                <a:srgbClr val="775F55"/>
              </a:solidFill>
            </a:endParaRPr>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918D9C31-3BEE-40AD-968D-83BC571BAAB9}" type="slidenum">
              <a:rPr lang="en-US" smtClean="0"/>
              <a:pPr/>
              <a:t>‹#›</a:t>
            </a:fld>
            <a:endParaRPr lang="en-US" dirty="0"/>
          </a:p>
        </p:txBody>
      </p:sp>
      <p:sp>
        <p:nvSpPr>
          <p:cNvPr id="14" name="Footer Placeholder 13"/>
          <p:cNvSpPr>
            <a:spLocks noGrp="1"/>
          </p:cNvSpPr>
          <p:nvPr>
            <p:ph type="ftr" sz="quarter" idx="12"/>
          </p:nvPr>
        </p:nvSpPr>
        <p:spPr>
          <a:xfrm>
            <a:off x="2133600" y="6248207"/>
            <a:ext cx="9753600" cy="304994"/>
          </a:xfrm>
        </p:spPr>
        <p:txBody>
          <a:bodyPr rtlCol="0"/>
          <a:lstStyle>
            <a:lvl1pPr>
              <a:defRPr sz="1000" baseline="0"/>
            </a:lvl1pPr>
          </a:lstStyle>
          <a:p>
            <a:r>
              <a:rPr lang="en-US" dirty="0">
                <a:solidFill>
                  <a:srgbClr val="775F55"/>
                </a:solidFill>
              </a:rPr>
              <a:t>Copyright © 2017, Emily Lynch Morissette. All Rights Reserved.  </a:t>
            </a:r>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dirty="0"/>
              <a:t>Click icon to add picture</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8D4A2D2C-0426-2F43-A1B7-DDC9E7788D83}" type="datetime1">
              <a:rPr lang="en-US" smtClean="0">
                <a:solidFill>
                  <a:srgbClr val="775F55"/>
                </a:solidFill>
              </a:rPr>
              <a:pPr/>
              <a:t>9/3/2021</a:t>
            </a:fld>
            <a:endParaRPr lang="en-US" dirty="0">
              <a:solidFill>
                <a:srgbClr val="775F55"/>
              </a:solidFill>
            </a:endParaRPr>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r>
              <a:rPr lang="en-US">
                <a:solidFill>
                  <a:srgbClr val="775F55"/>
                </a:solidFill>
              </a:rPr>
              <a:t>Copyright © 2017, Emily Lynch Morissette. All Rights Reserved.  </a:t>
            </a:r>
            <a:endParaRPr lang="en-US" dirty="0">
              <a:solidFill>
                <a:srgbClr val="775F55"/>
              </a:solidFill>
            </a:endParaRPr>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18D9C31-3BEE-40AD-968D-83BC571BAAB9}" type="slidenum">
              <a:rPr lang="en-US" smtClean="0"/>
              <a:pPr/>
              <a:t>‹#›</a:t>
            </a:fld>
            <a:endParaRPr lang="en-US" dirty="0"/>
          </a:p>
        </p:txBody>
      </p:sp>
    </p:spTree>
    <p:extLst>
      <p:ext uri="{BB962C8B-B14F-4D97-AF65-F5344CB8AC3E}">
        <p14:creationId xmlns:p14="http://schemas.microsoft.com/office/powerpoint/2010/main" val="17012844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bhall@cap-pres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1:  	</a:t>
            </a:r>
          </a:p>
        </p:txBody>
      </p:sp>
      <p:sp>
        <p:nvSpPr>
          <p:cNvPr id="3" name="Subtitle 2"/>
          <p:cNvSpPr>
            <a:spLocks noGrp="1"/>
          </p:cNvSpPr>
          <p:nvPr>
            <p:ph type="subTitle" idx="1"/>
          </p:nvPr>
        </p:nvSpPr>
        <p:spPr/>
        <p:txBody>
          <a:bodyPr/>
          <a:lstStyle/>
          <a:p>
            <a:r>
              <a:rPr lang="en-US" dirty="0"/>
              <a:t>Agency</a:t>
            </a:r>
          </a:p>
        </p:txBody>
      </p:sp>
      <p:sp>
        <p:nvSpPr>
          <p:cNvPr id="5" name="Footer Placeholder 4"/>
          <p:cNvSpPr>
            <a:spLocks noGrp="1"/>
          </p:cNvSpPr>
          <p:nvPr>
            <p:ph type="ftr" sz="quarter" idx="11"/>
          </p:nvPr>
        </p:nvSpPr>
        <p:spPr>
          <a:xfrm>
            <a:off x="3609392" y="236540"/>
            <a:ext cx="6144208" cy="220661"/>
          </a:xfrm>
        </p:spPr>
        <p:txBody>
          <a:bodyPr/>
          <a:lstStyle/>
          <a:p>
            <a:r>
              <a:rPr lang="en-US" sz="1000" dirty="0">
                <a:solidFill>
                  <a:srgbClr val="EBDDC3"/>
                </a:solidFill>
              </a:rPr>
              <a:t>Copyright © 2021, Emily Lynch </a:t>
            </a:r>
            <a:r>
              <a:rPr lang="en-US" sz="1000" dirty="0" err="1">
                <a:solidFill>
                  <a:srgbClr val="EBDDC3"/>
                </a:solidFill>
              </a:rPr>
              <a:t>Morissette</a:t>
            </a:r>
            <a:r>
              <a:rPr lang="en-US" sz="1000" dirty="0">
                <a:solidFill>
                  <a:srgbClr val="EBDDC3"/>
                </a:solidFill>
              </a:rPr>
              <a:t>. All Rights Reserved.  </a:t>
            </a:r>
            <a:endParaRPr lang="en-US" dirty="0">
              <a:solidFill>
                <a:srgbClr val="EBDDC3"/>
              </a:solidFill>
            </a:endParaRPr>
          </a:p>
        </p:txBody>
      </p:sp>
      <p:sp>
        <p:nvSpPr>
          <p:cNvPr id="4" name="TextBox 3"/>
          <p:cNvSpPr txBox="1"/>
          <p:nvPr/>
        </p:nvSpPr>
        <p:spPr>
          <a:xfrm>
            <a:off x="1676400" y="1447802"/>
            <a:ext cx="8001000" cy="2062103"/>
          </a:xfrm>
          <a:prstGeom prst="rect">
            <a:avLst/>
          </a:prstGeom>
          <a:noFill/>
        </p:spPr>
        <p:txBody>
          <a:bodyPr wrap="square" rtlCol="0">
            <a:spAutoFit/>
          </a:bodyPr>
          <a:lstStyle/>
          <a:p>
            <a:r>
              <a:rPr lang="en-US" sz="3200" b="1" dirty="0">
                <a:solidFill>
                  <a:srgbClr val="99CCFF"/>
                </a:solidFill>
              </a:rPr>
              <a:t>BUSINESS LAW AND ORGANIZATIONS FOR PARALEGALS, Third Edition</a:t>
            </a:r>
          </a:p>
          <a:p>
            <a:endParaRPr lang="en-US" sz="3200" b="1" dirty="0">
              <a:solidFill>
                <a:srgbClr val="99CCFF"/>
              </a:solidFill>
            </a:endParaRPr>
          </a:p>
          <a:p>
            <a:r>
              <a:rPr lang="en-US" sz="3200" b="1" dirty="0">
                <a:solidFill>
                  <a:srgbClr val="99CCFF"/>
                </a:solidFill>
              </a:rPr>
              <a:t>by Emily Lynch Morissette</a:t>
            </a:r>
          </a:p>
        </p:txBody>
      </p:sp>
    </p:spTree>
    <p:extLst>
      <p:ext uri="{BB962C8B-B14F-4D97-AF65-F5344CB8AC3E}">
        <p14:creationId xmlns:p14="http://schemas.microsoft.com/office/powerpoint/2010/main" val="1890222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Liability of Principal and Agents to Third Parties</a:t>
            </a:r>
          </a:p>
        </p:txBody>
      </p:sp>
      <p:sp>
        <p:nvSpPr>
          <p:cNvPr id="3" name="Content Placeholder 2"/>
          <p:cNvSpPr>
            <a:spLocks noGrp="1"/>
          </p:cNvSpPr>
          <p:nvPr>
            <p:ph sz="quarter" idx="1"/>
          </p:nvPr>
        </p:nvSpPr>
        <p:spPr/>
        <p:txBody>
          <a:bodyPr/>
          <a:lstStyle/>
          <a:p>
            <a:r>
              <a:rPr lang="en-US" dirty="0"/>
              <a:t>Vicarious liability is very similar to indemnification. </a:t>
            </a:r>
          </a:p>
          <a:p>
            <a:r>
              <a:rPr lang="en-US" dirty="0"/>
              <a:t>Just means when the principal is held liable for the injury caused by the agent. </a:t>
            </a:r>
          </a:p>
        </p:txBody>
      </p:sp>
      <p:sp>
        <p:nvSpPr>
          <p:cNvPr id="5" name="Footer Placeholder 4"/>
          <p:cNvSpPr>
            <a:spLocks noGrp="1"/>
          </p:cNvSpPr>
          <p:nvPr>
            <p:ph type="ftr" sz="quarter" idx="11"/>
          </p:nvPr>
        </p:nvSpPr>
        <p:spPr/>
        <p:txBody>
          <a:bodyPr/>
          <a:lstStyle/>
          <a:p>
            <a:r>
              <a:rPr lang="en-US" dirty="0">
                <a:solidFill>
                  <a:srgbClr val="775F55"/>
                </a:solidFill>
              </a:rPr>
              <a:t>Copyright © 2021, Emily Lynch </a:t>
            </a:r>
            <a:r>
              <a:rPr lang="en-US" dirty="0" err="1">
                <a:solidFill>
                  <a:srgbClr val="775F55"/>
                </a:solidFill>
              </a:rPr>
              <a:t>Morissette</a:t>
            </a:r>
            <a:r>
              <a:rPr lang="en-US" dirty="0">
                <a:solidFill>
                  <a:srgbClr val="775F55"/>
                </a:solidFill>
              </a:rPr>
              <a:t>. All Rights Reserved.</a:t>
            </a:r>
          </a:p>
        </p:txBody>
      </p:sp>
    </p:spTree>
    <p:extLst>
      <p:ext uri="{BB962C8B-B14F-4D97-AF65-F5344CB8AC3E}">
        <p14:creationId xmlns:p14="http://schemas.microsoft.com/office/powerpoint/2010/main" val="813373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solidFill>
                  <a:srgbClr val="775F55"/>
                </a:solidFill>
              </a:rPr>
              <a:t>Copyright © 2021, Emily Lynch </a:t>
            </a:r>
            <a:r>
              <a:rPr lang="en-US" dirty="0" err="1">
                <a:solidFill>
                  <a:srgbClr val="775F55"/>
                </a:solidFill>
              </a:rPr>
              <a:t>Morissette</a:t>
            </a:r>
            <a:r>
              <a:rPr lang="en-US" dirty="0">
                <a:solidFill>
                  <a:srgbClr val="775F55"/>
                </a:solidFill>
              </a:rPr>
              <a:t>. All Rights Reserved.</a:t>
            </a:r>
          </a:p>
        </p:txBody>
      </p:sp>
      <p:sp>
        <p:nvSpPr>
          <p:cNvPr id="4" name="Content Placeholder 3"/>
          <p:cNvSpPr>
            <a:spLocks noGrp="1"/>
          </p:cNvSpPr>
          <p:nvPr>
            <p:ph sz="quarter" idx="1"/>
          </p:nvPr>
        </p:nvSpPr>
        <p:spPr>
          <a:xfrm>
            <a:off x="812800" y="2952345"/>
            <a:ext cx="10871200" cy="1162455"/>
          </a:xfrm>
        </p:spPr>
        <p:txBody>
          <a:bodyPr/>
          <a:lstStyle/>
          <a:p>
            <a:pPr marL="0" indent="0" algn="ctr">
              <a:spcBef>
                <a:spcPts val="0"/>
              </a:spcBef>
              <a:buClrTx/>
              <a:buSzTx/>
              <a:buNone/>
            </a:pPr>
            <a:r>
              <a:rPr lang="en-US" dirty="0"/>
              <a:t>The full set of PowerPoint slides is available upon adoption. Email </a:t>
            </a:r>
            <a:r>
              <a:rPr lang="en-US" dirty="0">
                <a:hlinkClick r:id="rId2"/>
              </a:rPr>
              <a:t>bhall@cap-press.com</a:t>
            </a:r>
            <a:r>
              <a:rPr lang="en-US" dirty="0"/>
              <a:t> for more information.</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624705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Objectives</a:t>
            </a:r>
          </a:p>
        </p:txBody>
      </p:sp>
      <p:sp>
        <p:nvSpPr>
          <p:cNvPr id="3" name="Footer Placeholder 2"/>
          <p:cNvSpPr>
            <a:spLocks noGrp="1"/>
          </p:cNvSpPr>
          <p:nvPr>
            <p:ph type="ftr" sz="quarter" idx="11"/>
          </p:nvPr>
        </p:nvSpPr>
        <p:spPr/>
        <p:txBody>
          <a:bodyPr/>
          <a:lstStyle/>
          <a:p>
            <a:r>
              <a:rPr lang="en-US" dirty="0">
                <a:solidFill>
                  <a:srgbClr val="775F55"/>
                </a:solidFill>
              </a:rPr>
              <a:t>Copyright © 2021, Emily Lynch </a:t>
            </a:r>
            <a:r>
              <a:rPr lang="en-US" dirty="0" err="1">
                <a:solidFill>
                  <a:srgbClr val="775F55"/>
                </a:solidFill>
              </a:rPr>
              <a:t>Morissette</a:t>
            </a:r>
            <a:r>
              <a:rPr lang="en-US" dirty="0">
                <a:solidFill>
                  <a:srgbClr val="775F55"/>
                </a:solidFill>
              </a:rPr>
              <a:t>. All Rights Reserved.</a:t>
            </a:r>
          </a:p>
        </p:txBody>
      </p:sp>
      <p:sp>
        <p:nvSpPr>
          <p:cNvPr id="4" name="Content Placeholder 3"/>
          <p:cNvSpPr>
            <a:spLocks noGrp="1"/>
          </p:cNvSpPr>
          <p:nvPr>
            <p:ph sz="quarter" idx="1"/>
          </p:nvPr>
        </p:nvSpPr>
        <p:spPr/>
        <p:txBody>
          <a:bodyPr>
            <a:normAutofit/>
          </a:bodyPr>
          <a:lstStyle/>
          <a:p>
            <a:r>
              <a:rPr lang="en-US" dirty="0"/>
              <a:t>Learn what a principal-agency relationship is.</a:t>
            </a:r>
          </a:p>
          <a:p>
            <a:r>
              <a:rPr lang="en-US" dirty="0"/>
              <a:t>Determine how to form a principal-agent relationship.</a:t>
            </a:r>
          </a:p>
          <a:p>
            <a:r>
              <a:rPr lang="en-US" dirty="0"/>
              <a:t>Explain the differences between the types of authority an agent may possess.</a:t>
            </a:r>
          </a:p>
          <a:p>
            <a:r>
              <a:rPr lang="en-US" dirty="0"/>
              <a:t>Be able to identify the duties of agents and principals.</a:t>
            </a:r>
          </a:p>
          <a:p>
            <a:r>
              <a:rPr lang="en-US" dirty="0"/>
              <a:t>Understand the liability of principals and agents to third parties.</a:t>
            </a:r>
          </a:p>
          <a:p>
            <a:r>
              <a:rPr lang="en-US" dirty="0"/>
              <a:t>Discuss how to terminate an agency relationship.</a:t>
            </a:r>
          </a:p>
        </p:txBody>
      </p:sp>
    </p:spTree>
    <p:extLst>
      <p:ext uri="{BB962C8B-B14F-4D97-AF65-F5344CB8AC3E}">
        <p14:creationId xmlns:p14="http://schemas.microsoft.com/office/powerpoint/2010/main" val="1185541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Introduction to Agency</a:t>
            </a:r>
          </a:p>
        </p:txBody>
      </p:sp>
      <p:sp>
        <p:nvSpPr>
          <p:cNvPr id="3" name="Content Placeholder 2"/>
          <p:cNvSpPr>
            <a:spLocks noGrp="1"/>
          </p:cNvSpPr>
          <p:nvPr>
            <p:ph sz="quarter" idx="1"/>
          </p:nvPr>
        </p:nvSpPr>
        <p:spPr/>
        <p:txBody>
          <a:bodyPr>
            <a:normAutofit lnSpcReduction="10000"/>
          </a:bodyPr>
          <a:lstStyle/>
          <a:p>
            <a:r>
              <a:rPr lang="en-US" dirty="0"/>
              <a:t>Building block of corporate law</a:t>
            </a:r>
          </a:p>
          <a:p>
            <a:endParaRPr lang="en-US" dirty="0"/>
          </a:p>
          <a:p>
            <a:r>
              <a:rPr lang="en-US" dirty="0"/>
              <a:t>On person acts for another.</a:t>
            </a:r>
          </a:p>
          <a:p>
            <a:pPr lvl="1"/>
            <a:r>
              <a:rPr lang="en-US" dirty="0"/>
              <a:t>Person acting is the agent and </a:t>
            </a:r>
          </a:p>
          <a:p>
            <a:pPr lvl="1"/>
            <a:r>
              <a:rPr lang="en-US" dirty="0"/>
              <a:t>The person being acted for is the principal</a:t>
            </a:r>
          </a:p>
          <a:p>
            <a:pPr lvl="1"/>
            <a:endParaRPr lang="en-US" dirty="0"/>
          </a:p>
          <a:p>
            <a:r>
              <a:rPr lang="en-US" dirty="0"/>
              <a:t>Used to determine whether the principal has liability for the agent</a:t>
            </a:r>
          </a:p>
          <a:p>
            <a:endParaRPr lang="en-US" dirty="0"/>
          </a:p>
          <a:p>
            <a:r>
              <a:rPr lang="en-US" dirty="0"/>
              <a:t>Not always the same as employer-employee relationship</a:t>
            </a:r>
          </a:p>
        </p:txBody>
      </p:sp>
      <p:sp>
        <p:nvSpPr>
          <p:cNvPr id="5" name="Footer Placeholder 4"/>
          <p:cNvSpPr>
            <a:spLocks noGrp="1"/>
          </p:cNvSpPr>
          <p:nvPr>
            <p:ph type="ftr" sz="quarter" idx="11"/>
          </p:nvPr>
        </p:nvSpPr>
        <p:spPr/>
        <p:txBody>
          <a:bodyPr/>
          <a:lstStyle/>
          <a:p>
            <a:r>
              <a:rPr lang="en-US" dirty="0">
                <a:solidFill>
                  <a:srgbClr val="775F55"/>
                </a:solidFill>
              </a:rPr>
              <a:t>Copyright © 2021, Emily Lynch </a:t>
            </a:r>
            <a:r>
              <a:rPr lang="en-US" dirty="0" err="1">
                <a:solidFill>
                  <a:srgbClr val="775F55"/>
                </a:solidFill>
              </a:rPr>
              <a:t>Morissette</a:t>
            </a:r>
            <a:r>
              <a:rPr lang="en-US" dirty="0">
                <a:solidFill>
                  <a:srgbClr val="775F55"/>
                </a:solidFill>
              </a:rPr>
              <a:t>. All Rights Reserved.  </a:t>
            </a:r>
          </a:p>
        </p:txBody>
      </p:sp>
    </p:spTree>
    <p:extLst>
      <p:ext uri="{BB962C8B-B14F-4D97-AF65-F5344CB8AC3E}">
        <p14:creationId xmlns:p14="http://schemas.microsoft.com/office/powerpoint/2010/main" val="1046411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of Typically Free Principal-Agent Relationship</a:t>
            </a:r>
          </a:p>
        </p:txBody>
      </p:sp>
      <p:sp>
        <p:nvSpPr>
          <p:cNvPr id="3" name="Footer Placeholder 2"/>
          <p:cNvSpPr>
            <a:spLocks noGrp="1"/>
          </p:cNvSpPr>
          <p:nvPr>
            <p:ph type="ftr" sz="quarter" idx="11"/>
          </p:nvPr>
        </p:nvSpPr>
        <p:spPr/>
        <p:txBody>
          <a:bodyPr/>
          <a:lstStyle/>
          <a:p>
            <a:r>
              <a:rPr lang="en-US" dirty="0">
                <a:solidFill>
                  <a:srgbClr val="775F55"/>
                </a:solidFill>
              </a:rPr>
              <a:t>Copyright © 2021, Emily Lynch </a:t>
            </a:r>
            <a:r>
              <a:rPr lang="en-US" dirty="0" err="1">
                <a:solidFill>
                  <a:srgbClr val="775F55"/>
                </a:solidFill>
              </a:rPr>
              <a:t>Morissette</a:t>
            </a:r>
            <a:r>
              <a:rPr lang="en-US" dirty="0">
                <a:solidFill>
                  <a:srgbClr val="775F55"/>
                </a:solidFill>
              </a:rPr>
              <a:t>. All Rights Reserved.</a:t>
            </a:r>
          </a:p>
        </p:txBody>
      </p:sp>
      <p:sp>
        <p:nvSpPr>
          <p:cNvPr id="4" name="Content Placeholder 3"/>
          <p:cNvSpPr>
            <a:spLocks noGrp="1"/>
          </p:cNvSpPr>
          <p:nvPr>
            <p:ph sz="quarter" idx="1"/>
          </p:nvPr>
        </p:nvSpPr>
        <p:spPr/>
        <p:txBody>
          <a:bodyPr/>
          <a:lstStyle/>
          <a:p>
            <a:r>
              <a:rPr lang="en-US" dirty="0"/>
              <a:t>Durable Power of Attorney</a:t>
            </a:r>
          </a:p>
          <a:p>
            <a:pPr lvl="1"/>
            <a:r>
              <a:rPr lang="en-US" dirty="0"/>
              <a:t>Lets one person make medical decisions on behalf of another,</a:t>
            </a:r>
          </a:p>
          <a:p>
            <a:pPr lvl="1"/>
            <a:r>
              <a:rPr lang="en-US" dirty="0"/>
              <a:t>When that person is incapable of making those decisions himself.  </a:t>
            </a:r>
          </a:p>
          <a:p>
            <a:pPr lvl="1"/>
            <a:r>
              <a:rPr lang="en-US" dirty="0"/>
              <a:t>Often, no money is exchanged.  </a:t>
            </a:r>
          </a:p>
        </p:txBody>
      </p:sp>
    </p:spTree>
    <p:extLst>
      <p:ext uri="{BB962C8B-B14F-4D97-AF65-F5344CB8AC3E}">
        <p14:creationId xmlns:p14="http://schemas.microsoft.com/office/powerpoint/2010/main" val="679150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Formation of a Principal-Agent Relationship</a:t>
            </a:r>
          </a:p>
        </p:txBody>
      </p:sp>
      <p:sp>
        <p:nvSpPr>
          <p:cNvPr id="3" name="Content Placeholder 2"/>
          <p:cNvSpPr>
            <a:spLocks noGrp="1"/>
          </p:cNvSpPr>
          <p:nvPr>
            <p:ph sz="quarter" idx="1"/>
          </p:nvPr>
        </p:nvSpPr>
        <p:spPr/>
        <p:txBody>
          <a:bodyPr/>
          <a:lstStyle/>
          <a:p>
            <a:r>
              <a:rPr lang="en-US" dirty="0"/>
              <a:t>To be a principal must have capacity to appoint an agent</a:t>
            </a:r>
          </a:p>
          <a:p>
            <a:pPr lvl="1"/>
            <a:r>
              <a:rPr lang="en-US" dirty="0"/>
              <a:t>Not insane</a:t>
            </a:r>
          </a:p>
          <a:p>
            <a:pPr lvl="1"/>
            <a:r>
              <a:rPr lang="en-US" dirty="0"/>
              <a:t>Not under 18 years old</a:t>
            </a:r>
          </a:p>
          <a:p>
            <a:r>
              <a:rPr lang="en-US" dirty="0"/>
              <a:t>Must be for valid purpose</a:t>
            </a:r>
          </a:p>
          <a:p>
            <a:pPr lvl="1"/>
            <a:r>
              <a:rPr lang="en-US" dirty="0"/>
              <a:t>Not illegal (i.e. buying/selling street drugs)</a:t>
            </a:r>
          </a:p>
        </p:txBody>
      </p:sp>
      <p:sp>
        <p:nvSpPr>
          <p:cNvPr id="5" name="Footer Placeholder 4"/>
          <p:cNvSpPr>
            <a:spLocks noGrp="1"/>
          </p:cNvSpPr>
          <p:nvPr>
            <p:ph type="ftr" sz="quarter" idx="11"/>
          </p:nvPr>
        </p:nvSpPr>
        <p:spPr/>
        <p:txBody>
          <a:bodyPr/>
          <a:lstStyle/>
          <a:p>
            <a:r>
              <a:rPr lang="en-US" dirty="0">
                <a:solidFill>
                  <a:srgbClr val="775F55"/>
                </a:solidFill>
              </a:rPr>
              <a:t>Copyright © 2021, Emily Lynch </a:t>
            </a:r>
            <a:r>
              <a:rPr lang="en-US" dirty="0" err="1">
                <a:solidFill>
                  <a:srgbClr val="775F55"/>
                </a:solidFill>
              </a:rPr>
              <a:t>Morissette</a:t>
            </a:r>
            <a:r>
              <a:rPr lang="en-US" dirty="0">
                <a:solidFill>
                  <a:srgbClr val="775F55"/>
                </a:solidFill>
              </a:rPr>
              <a:t>. All Rights Reserved.  </a:t>
            </a:r>
          </a:p>
        </p:txBody>
      </p:sp>
    </p:spTree>
    <p:extLst>
      <p:ext uri="{BB962C8B-B14F-4D97-AF65-F5344CB8AC3E}">
        <p14:creationId xmlns:p14="http://schemas.microsoft.com/office/powerpoint/2010/main" val="598617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An Agent’s Authorities</a:t>
            </a:r>
          </a:p>
        </p:txBody>
      </p:sp>
      <p:sp>
        <p:nvSpPr>
          <p:cNvPr id="3" name="Content Placeholder 2"/>
          <p:cNvSpPr>
            <a:spLocks noGrp="1"/>
          </p:cNvSpPr>
          <p:nvPr>
            <p:ph sz="quarter" idx="1"/>
          </p:nvPr>
        </p:nvSpPr>
        <p:spPr/>
        <p:txBody>
          <a:bodyPr>
            <a:normAutofit/>
          </a:bodyPr>
          <a:lstStyle/>
          <a:p>
            <a:r>
              <a:rPr lang="en-US" dirty="0"/>
              <a:t>Actual Authority or Agreement</a:t>
            </a:r>
          </a:p>
          <a:p>
            <a:pPr lvl="1"/>
            <a:r>
              <a:rPr lang="en-US" dirty="0"/>
              <a:t>Implied </a:t>
            </a:r>
          </a:p>
          <a:p>
            <a:pPr lvl="1"/>
            <a:r>
              <a:rPr lang="en-US" dirty="0"/>
              <a:t>Express</a:t>
            </a:r>
          </a:p>
          <a:p>
            <a:pPr lvl="2"/>
            <a:r>
              <a:rPr lang="en-US" dirty="0"/>
              <a:t>Stating in writing or orally that one wants such a relationship</a:t>
            </a:r>
          </a:p>
          <a:p>
            <a:r>
              <a:rPr lang="en-US" dirty="0"/>
              <a:t>Apparent Authority</a:t>
            </a:r>
          </a:p>
          <a:p>
            <a:pPr lvl="1"/>
            <a:r>
              <a:rPr lang="en-US" dirty="0"/>
              <a:t>What does a third party reasonably believe about the agent’s status?</a:t>
            </a:r>
          </a:p>
          <a:p>
            <a:pPr lvl="1"/>
            <a:r>
              <a:rPr lang="en-US" b="1" i="1" u="sng" dirty="0"/>
              <a:t>Principal</a:t>
            </a:r>
            <a:r>
              <a:rPr lang="en-US" dirty="0"/>
              <a:t> makes it look like there is an agency relationship</a:t>
            </a:r>
          </a:p>
        </p:txBody>
      </p:sp>
      <p:sp>
        <p:nvSpPr>
          <p:cNvPr id="5" name="Footer Placeholder 4"/>
          <p:cNvSpPr>
            <a:spLocks noGrp="1"/>
          </p:cNvSpPr>
          <p:nvPr>
            <p:ph type="ftr" sz="quarter" idx="11"/>
          </p:nvPr>
        </p:nvSpPr>
        <p:spPr/>
        <p:txBody>
          <a:bodyPr/>
          <a:lstStyle/>
          <a:p>
            <a:r>
              <a:rPr lang="en-US" dirty="0">
                <a:solidFill>
                  <a:srgbClr val="775F55"/>
                </a:solidFill>
              </a:rPr>
              <a:t>Copyright © 2021, Emily Lynch </a:t>
            </a:r>
            <a:r>
              <a:rPr lang="en-US" dirty="0" err="1">
                <a:solidFill>
                  <a:srgbClr val="775F55"/>
                </a:solidFill>
              </a:rPr>
              <a:t>Morissette</a:t>
            </a:r>
            <a:r>
              <a:rPr lang="en-US" dirty="0">
                <a:solidFill>
                  <a:srgbClr val="775F55"/>
                </a:solidFill>
              </a:rPr>
              <a:t>. All Rights Reserved.</a:t>
            </a:r>
          </a:p>
        </p:txBody>
      </p:sp>
    </p:spTree>
    <p:extLst>
      <p:ext uri="{BB962C8B-B14F-4D97-AF65-F5344CB8AC3E}">
        <p14:creationId xmlns:p14="http://schemas.microsoft.com/office/powerpoint/2010/main" val="792861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An Agent’s Duties (Cont’d)</a:t>
            </a:r>
          </a:p>
        </p:txBody>
      </p:sp>
      <p:sp>
        <p:nvSpPr>
          <p:cNvPr id="3" name="Content Placeholder 2"/>
          <p:cNvSpPr>
            <a:spLocks noGrp="1"/>
          </p:cNvSpPr>
          <p:nvPr>
            <p:ph sz="quarter" idx="1"/>
          </p:nvPr>
        </p:nvSpPr>
        <p:spPr/>
        <p:txBody>
          <a:bodyPr/>
          <a:lstStyle/>
          <a:p>
            <a:r>
              <a:rPr lang="en-US" dirty="0"/>
              <a:t>Ratified Authority</a:t>
            </a:r>
          </a:p>
          <a:p>
            <a:pPr lvl="1"/>
            <a:r>
              <a:rPr lang="en-US" dirty="0"/>
              <a:t>After the fact</a:t>
            </a:r>
          </a:p>
          <a:p>
            <a:r>
              <a:rPr lang="en-US" dirty="0"/>
              <a:t>Estoppel</a:t>
            </a:r>
          </a:p>
          <a:p>
            <a:pPr lvl="1"/>
            <a:r>
              <a:rPr lang="en-US" dirty="0"/>
              <a:t>Fairness argument</a:t>
            </a:r>
          </a:p>
          <a:p>
            <a:endParaRPr lang="en-US" dirty="0"/>
          </a:p>
        </p:txBody>
      </p:sp>
      <p:sp>
        <p:nvSpPr>
          <p:cNvPr id="5" name="Footer Placeholder 4"/>
          <p:cNvSpPr>
            <a:spLocks noGrp="1"/>
          </p:cNvSpPr>
          <p:nvPr>
            <p:ph type="ftr" sz="quarter" idx="11"/>
          </p:nvPr>
        </p:nvSpPr>
        <p:spPr/>
        <p:txBody>
          <a:bodyPr/>
          <a:lstStyle/>
          <a:p>
            <a:r>
              <a:rPr lang="en-US" dirty="0">
                <a:solidFill>
                  <a:srgbClr val="775F55"/>
                </a:solidFill>
              </a:rPr>
              <a:t>Copyright © 2021, Emily Lynch </a:t>
            </a:r>
            <a:r>
              <a:rPr lang="en-US" dirty="0" err="1">
                <a:solidFill>
                  <a:srgbClr val="775F55"/>
                </a:solidFill>
              </a:rPr>
              <a:t>Morissette</a:t>
            </a:r>
            <a:r>
              <a:rPr lang="en-US" dirty="0">
                <a:solidFill>
                  <a:srgbClr val="775F55"/>
                </a:solidFill>
              </a:rPr>
              <a:t>. All Rights Reserved.</a:t>
            </a:r>
          </a:p>
        </p:txBody>
      </p:sp>
    </p:spTree>
    <p:extLst>
      <p:ext uri="{BB962C8B-B14F-4D97-AF65-F5344CB8AC3E}">
        <p14:creationId xmlns:p14="http://schemas.microsoft.com/office/powerpoint/2010/main" val="179056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Duties Agents and Principals Owe Each Other</a:t>
            </a:r>
          </a:p>
        </p:txBody>
      </p:sp>
      <p:sp>
        <p:nvSpPr>
          <p:cNvPr id="3" name="Content Placeholder 2"/>
          <p:cNvSpPr>
            <a:spLocks noGrp="1"/>
          </p:cNvSpPr>
          <p:nvPr>
            <p:ph sz="quarter" idx="1"/>
          </p:nvPr>
        </p:nvSpPr>
        <p:spPr/>
        <p:txBody>
          <a:bodyPr/>
          <a:lstStyle/>
          <a:p>
            <a:r>
              <a:rPr lang="en-US" dirty="0"/>
              <a:t>Agent’s Duties</a:t>
            </a:r>
          </a:p>
          <a:p>
            <a:pPr lvl="1"/>
            <a:r>
              <a:rPr lang="en-US" dirty="0"/>
              <a:t>Performance</a:t>
            </a:r>
          </a:p>
          <a:p>
            <a:pPr lvl="2"/>
            <a:r>
              <a:rPr lang="en-US" dirty="0"/>
              <a:t>Time is of the essence</a:t>
            </a:r>
          </a:p>
          <a:p>
            <a:pPr lvl="1"/>
            <a:r>
              <a:rPr lang="en-US" dirty="0"/>
              <a:t>Notification</a:t>
            </a:r>
          </a:p>
          <a:p>
            <a:pPr lvl="1"/>
            <a:r>
              <a:rPr lang="en-US" dirty="0"/>
              <a:t>Loyalty</a:t>
            </a:r>
          </a:p>
          <a:p>
            <a:pPr lvl="2"/>
            <a:r>
              <a:rPr lang="en-US" dirty="0"/>
              <a:t>Duty not to compete</a:t>
            </a:r>
          </a:p>
          <a:p>
            <a:pPr lvl="2"/>
            <a:r>
              <a:rPr lang="en-US" dirty="0"/>
              <a:t>No conflict of interest</a:t>
            </a:r>
          </a:p>
          <a:p>
            <a:pPr lvl="1"/>
            <a:r>
              <a:rPr lang="en-US" dirty="0"/>
              <a:t>Accounting</a:t>
            </a:r>
          </a:p>
          <a:p>
            <a:pPr lvl="2"/>
            <a:r>
              <a:rPr lang="en-US" dirty="0"/>
              <a:t>Detailed rendering of expenditures</a:t>
            </a:r>
          </a:p>
        </p:txBody>
      </p:sp>
      <p:sp>
        <p:nvSpPr>
          <p:cNvPr id="5" name="Footer Placeholder 4"/>
          <p:cNvSpPr>
            <a:spLocks noGrp="1"/>
          </p:cNvSpPr>
          <p:nvPr>
            <p:ph type="ftr" sz="quarter" idx="11"/>
          </p:nvPr>
        </p:nvSpPr>
        <p:spPr/>
        <p:txBody>
          <a:bodyPr/>
          <a:lstStyle/>
          <a:p>
            <a:r>
              <a:rPr lang="en-US" dirty="0">
                <a:solidFill>
                  <a:srgbClr val="775F55"/>
                </a:solidFill>
              </a:rPr>
              <a:t>Copyright © 2021, Emily Lynch </a:t>
            </a:r>
            <a:r>
              <a:rPr lang="en-US" dirty="0" err="1">
                <a:solidFill>
                  <a:srgbClr val="775F55"/>
                </a:solidFill>
              </a:rPr>
              <a:t>Morissette</a:t>
            </a:r>
            <a:r>
              <a:rPr lang="en-US" dirty="0">
                <a:solidFill>
                  <a:srgbClr val="775F55"/>
                </a:solidFill>
              </a:rPr>
              <a:t>. All Rights Reserved.  </a:t>
            </a:r>
          </a:p>
        </p:txBody>
      </p:sp>
    </p:spTree>
    <p:extLst>
      <p:ext uri="{BB962C8B-B14F-4D97-AF65-F5344CB8AC3E}">
        <p14:creationId xmlns:p14="http://schemas.microsoft.com/office/powerpoint/2010/main" val="1128437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Duties Agents and Principals Owe Each Other (Cont’d)</a:t>
            </a:r>
          </a:p>
        </p:txBody>
      </p:sp>
      <p:sp>
        <p:nvSpPr>
          <p:cNvPr id="3" name="Content Placeholder 2"/>
          <p:cNvSpPr>
            <a:spLocks noGrp="1"/>
          </p:cNvSpPr>
          <p:nvPr>
            <p:ph sz="quarter" idx="1"/>
          </p:nvPr>
        </p:nvSpPr>
        <p:spPr/>
        <p:txBody>
          <a:bodyPr/>
          <a:lstStyle/>
          <a:p>
            <a:r>
              <a:rPr lang="en-US" dirty="0"/>
              <a:t>Principal’s Duties</a:t>
            </a:r>
          </a:p>
          <a:p>
            <a:pPr lvl="1"/>
            <a:r>
              <a:rPr lang="en-US" dirty="0"/>
              <a:t>Compensation</a:t>
            </a:r>
          </a:p>
          <a:p>
            <a:pPr lvl="2"/>
            <a:r>
              <a:rPr lang="en-US" dirty="0"/>
              <a:t>If not a free agency</a:t>
            </a:r>
          </a:p>
          <a:p>
            <a:pPr lvl="1"/>
            <a:r>
              <a:rPr lang="en-US" dirty="0"/>
              <a:t>Reimbursement</a:t>
            </a:r>
          </a:p>
          <a:p>
            <a:pPr lvl="2"/>
            <a:r>
              <a:rPr lang="en-US" dirty="0"/>
              <a:t>For amounts of money the agent has to spend to perform the tasks for the principal</a:t>
            </a:r>
          </a:p>
          <a:p>
            <a:pPr lvl="1"/>
            <a:r>
              <a:rPr lang="en-US" dirty="0"/>
              <a:t>Indemnification</a:t>
            </a:r>
          </a:p>
          <a:p>
            <a:pPr lvl="1"/>
            <a:r>
              <a:rPr lang="en-US" dirty="0"/>
              <a:t>Cooperation</a:t>
            </a:r>
          </a:p>
          <a:p>
            <a:pPr lvl="1"/>
            <a:endParaRPr lang="en-US" dirty="0"/>
          </a:p>
        </p:txBody>
      </p:sp>
      <p:sp>
        <p:nvSpPr>
          <p:cNvPr id="5" name="Footer Placeholder 4"/>
          <p:cNvSpPr>
            <a:spLocks noGrp="1"/>
          </p:cNvSpPr>
          <p:nvPr>
            <p:ph type="ftr" sz="quarter" idx="11"/>
          </p:nvPr>
        </p:nvSpPr>
        <p:spPr/>
        <p:txBody>
          <a:bodyPr/>
          <a:lstStyle/>
          <a:p>
            <a:r>
              <a:rPr lang="en-US" dirty="0">
                <a:solidFill>
                  <a:srgbClr val="775F55"/>
                </a:solidFill>
              </a:rPr>
              <a:t>Copyright © 2021, Emily Lynch </a:t>
            </a:r>
            <a:r>
              <a:rPr lang="en-US" dirty="0" err="1">
                <a:solidFill>
                  <a:srgbClr val="775F55"/>
                </a:solidFill>
              </a:rPr>
              <a:t>Morissette</a:t>
            </a:r>
            <a:r>
              <a:rPr lang="en-US" dirty="0">
                <a:solidFill>
                  <a:srgbClr val="775F55"/>
                </a:solidFill>
              </a:rPr>
              <a:t>. All Rights Reserved.</a:t>
            </a:r>
          </a:p>
        </p:txBody>
      </p:sp>
    </p:spTree>
    <p:extLst>
      <p:ext uri="{BB962C8B-B14F-4D97-AF65-F5344CB8AC3E}">
        <p14:creationId xmlns:p14="http://schemas.microsoft.com/office/powerpoint/2010/main" val="2954997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1018</Words>
  <Application>Microsoft Office PowerPoint</Application>
  <PresentationFormat>Widescreen</PresentationFormat>
  <Paragraphs>114</Paragraphs>
  <Slides>11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Tw Cen MT</vt:lpstr>
      <vt:lpstr>Wingdings</vt:lpstr>
      <vt:lpstr>Wingdings 2</vt:lpstr>
      <vt:lpstr>Median</vt:lpstr>
      <vt:lpstr>Chapter 1:   </vt:lpstr>
      <vt:lpstr>Chapter Objectives</vt:lpstr>
      <vt:lpstr>Introduction to Agency</vt:lpstr>
      <vt:lpstr>Example of Typically Free Principal-Agent Relationship</vt:lpstr>
      <vt:lpstr>Formation of a Principal-Agent Relationship</vt:lpstr>
      <vt:lpstr>An Agent’s Authorities</vt:lpstr>
      <vt:lpstr>An Agent’s Duties (Cont’d)</vt:lpstr>
      <vt:lpstr>Duties Agents and Principals Owe Each Other</vt:lpstr>
      <vt:lpstr>Duties Agents and Principals Owe Each Other (Cont’d)</vt:lpstr>
      <vt:lpstr>Liability of Principal and Agents to Third Parties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Microsoft Office User</dc:creator>
  <cp:lastModifiedBy>Arthur Iannacone</cp:lastModifiedBy>
  <cp:revision>3</cp:revision>
  <dcterms:created xsi:type="dcterms:W3CDTF">2017-05-04T18:55:24Z</dcterms:created>
  <dcterms:modified xsi:type="dcterms:W3CDTF">2021-09-03T13:46:46Z</dcterms:modified>
</cp:coreProperties>
</file>