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 lIns="48767" tIns="48767" rIns="48767" bIns="48767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lIns="48767" tIns="48767" rIns="48767" bIns="48767" anchor="b"/>
          <a:lstStyle>
            <a:lvl1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1pPr>
            <a:lvl2pPr marL="0" indent="45720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2pPr>
            <a:lvl3pPr marL="0" indent="91440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3pPr>
            <a:lvl4pPr marL="0" indent="137160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4pPr>
            <a:lvl5pPr marL="0" indent="182880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lIns="48767" tIns="48767" rIns="48767" bIns="48767" anchor="b"/>
          <a:lstStyle/>
          <a:p>
            <a:pPr marL="0" indent="0" defTabSz="1300480">
              <a:lnSpc>
                <a:spcPct val="90000"/>
              </a:lnSpc>
              <a:spcBef>
                <a:spcPts val="1400"/>
              </a:spcBef>
              <a:buSzTx/>
              <a:buNone/>
              <a:defRPr b="1" sz="3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0" name="Shape 120"/>
          <p:cNvSpPr/>
          <p:nvPr>
            <p:ph type="sldNum" sz="quarter" idx="2"/>
          </p:nvPr>
        </p:nvSpPr>
        <p:spPr>
          <a:xfrm>
            <a:off x="11794506" y="8024622"/>
            <a:ext cx="316215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xfrm>
            <a:off x="11794506" y="8024622"/>
            <a:ext cx="316215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remeier@cap-press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xfrm>
            <a:off x="552091" y="1231405"/>
            <a:ext cx="12007972" cy="1064230"/>
          </a:xfrm>
          <a:prstGeom prst="rect">
            <a:avLst/>
          </a:prstGeom>
        </p:spPr>
        <p:txBody>
          <a:bodyPr/>
          <a:lstStyle>
            <a:lvl1pPr defTabSz="1053388">
              <a:defRPr sz="5508" u="sng"/>
            </a:lvl1pPr>
          </a:lstStyle>
          <a:p>
            <a:pPr/>
            <a:r>
              <a:t>Classic Decisions on Restricting Movement</a:t>
            </a:r>
          </a:p>
        </p:txBody>
      </p:sp>
      <p:sp>
        <p:nvSpPr>
          <p:cNvPr id="139" name="Shape 139"/>
          <p:cNvSpPr/>
          <p:nvPr>
            <p:ph type="body" sz="quarter" idx="1"/>
          </p:nvPr>
        </p:nvSpPr>
        <p:spPr>
          <a:xfrm>
            <a:off x="16867" y="2046306"/>
            <a:ext cx="6185780" cy="699411"/>
          </a:xfrm>
          <a:prstGeom prst="rect">
            <a:avLst/>
          </a:prstGeom>
        </p:spPr>
        <p:txBody>
          <a:bodyPr/>
          <a:lstStyle/>
          <a:p>
            <a:pPr defTabSz="1014374">
              <a:spcBef>
                <a:spcPts val="1100"/>
              </a:spcBef>
              <a:defRPr b="0" sz="3900" u="sng"/>
            </a:pPr>
            <a:r>
              <a:t>Type of intervention/ct. case</a:t>
            </a:r>
            <a:r>
              <a:rPr u="none"/>
              <a:t>:</a:t>
            </a:r>
          </a:p>
        </p:txBody>
      </p:sp>
      <p:sp>
        <p:nvSpPr>
          <p:cNvPr id="140" name="Shape 140"/>
          <p:cNvSpPr/>
          <p:nvPr/>
        </p:nvSpPr>
        <p:spPr>
          <a:xfrm>
            <a:off x="-2" y="2884673"/>
            <a:ext cx="7068982" cy="5999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Vax certificate (only Asians departing S.F.):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Wong Wai </a:t>
            </a:r>
            <a:r>
              <a:rPr i="0"/>
              <a:t>(N.D. Cal. 1900) (plague).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“Cordon sanitaire” (Chinatown in S.F.):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Jew Ho </a:t>
            </a:r>
            <a:r>
              <a:rPr i="0"/>
              <a:t>(N.D. Cal. 1900) (plague).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Isolate contagious person (at home):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Barmore v. Robertson </a:t>
            </a:r>
            <a:r>
              <a:t>(Ill. 1922) (typhoid).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Isolate contagious person (“pesthouse”):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Kirk v. Wyman </a:t>
            </a:r>
            <a:r>
              <a:rPr i="0"/>
              <a:t>(S.C. 1909) (leprosy).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Vax certificate (to avoid port quarantine):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O’Brien v. Cunard </a:t>
            </a:r>
            <a:r>
              <a:t>(Mass. 1891) (smallpox).</a:t>
            </a:r>
          </a:p>
        </p:txBody>
      </p:sp>
      <p:sp>
        <p:nvSpPr>
          <p:cNvPr id="141" name="Shape 141"/>
          <p:cNvSpPr/>
          <p:nvPr>
            <p:ph type="body" idx="13"/>
          </p:nvPr>
        </p:nvSpPr>
        <p:spPr>
          <a:xfrm>
            <a:off x="7068979" y="2046306"/>
            <a:ext cx="5806858" cy="6994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014374">
              <a:lnSpc>
                <a:spcPct val="90000"/>
              </a:lnSpc>
              <a:spcBef>
                <a:spcPts val="1100"/>
              </a:spcBef>
              <a:buSzTx/>
              <a:buNone/>
              <a:defRPr sz="3900" u="sng">
                <a:latin typeface="Calibri"/>
                <a:ea typeface="Calibri"/>
                <a:cs typeface="Calibri"/>
                <a:sym typeface="Calibri"/>
              </a:defRPr>
            </a:pPr>
            <a:r>
              <a:t>Objection(s)/ resolution</a:t>
            </a:r>
            <a:r>
              <a:rPr u="none"/>
              <a:t>:</a:t>
            </a:r>
          </a:p>
        </p:txBody>
      </p:sp>
      <p:sp>
        <p:nvSpPr>
          <p:cNvPr id="142" name="Shape 142"/>
          <p:cNvSpPr/>
          <p:nvPr/>
        </p:nvSpPr>
        <p:spPr>
          <a:xfrm>
            <a:off x="7197943" y="2884674"/>
            <a:ext cx="5806858" cy="5999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Due Process (DP)/Eq. Protect. (EP);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Enjoined (irrational &amp; discrim.).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DP/EP (though facially neutral);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Enjoined (unreas. &amp; unequal).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DP/Separation of Powers (SOP);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Habeas petition largely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DP (both proced’l &amp; substantive);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Enjoined (as arbitrary/unreas.).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Intentional tort claim (“assault”);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Dismissed (b/c </a:t>
            </a:r>
            <a:r>
              <a:t>π</a:t>
            </a:r>
            <a:r>
              <a:t> had acquiesced).</a:t>
            </a:r>
          </a:p>
        </p:txBody>
      </p:sp>
      <p:sp>
        <p:nvSpPr>
          <p:cNvPr id="143" name="Shape 143"/>
          <p:cNvSpPr/>
          <p:nvPr/>
        </p:nvSpPr>
        <p:spPr>
          <a:xfrm>
            <a:off x="4785004" y="5037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2" grpId="2"/>
      <p:bldP build="p" bldLvl="1" animBg="1" rev="0" advAuto="0" spid="14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/>
          </p:nvPr>
        </p:nvSpPr>
        <p:spPr>
          <a:xfrm>
            <a:off x="894079" y="1120769"/>
            <a:ext cx="11216642" cy="975361"/>
          </a:xfrm>
          <a:prstGeom prst="rect">
            <a:avLst/>
          </a:prstGeom>
        </p:spPr>
        <p:txBody>
          <a:bodyPr/>
          <a:lstStyle>
            <a:lvl1pPr algn="ctr">
              <a:defRPr sz="6800"/>
            </a:lvl1pPr>
          </a:lstStyle>
          <a:p>
            <a:pPr/>
            <a:r>
              <a:t>Cameron v. Beshear (Ky. 2021):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xfrm>
            <a:off x="-1" y="1816957"/>
            <a:ext cx="13004802" cy="6781854"/>
          </a:xfrm>
          <a:prstGeom prst="rect">
            <a:avLst/>
          </a:prstGeom>
        </p:spPr>
        <p:txBody>
          <a:bodyPr/>
          <a:lstStyle/>
          <a:p>
            <a:pPr marL="238886" indent="-238886" defTabSz="988364">
              <a:spcBef>
                <a:spcPts val="1000"/>
              </a:spcBef>
              <a:defRPr sz="3343"/>
            </a:pPr>
            <a:r>
              <a:t>Const’l objections raised by Governor to belatedly imposed legislative constraints (e.g., dictated that original Covid-19 emergency declaration would expire (after almost 15 months); req’d AG to concur in future).</a:t>
            </a:r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Ct. rejected the notion of inherent/implied executive powers (unless specified in the state’s const., these must come from legislative grants, including power to suspend statutes in the event of an emergency).</a:t>
            </a:r>
          </a:p>
          <a:p>
            <a:pPr marL="0" indent="0" defTabSz="988364">
              <a:spcBef>
                <a:spcPts val="1000"/>
              </a:spcBef>
              <a:buSzTx/>
              <a:buNone/>
              <a:defRPr sz="3343"/>
            </a:pPr>
            <a:r>
              <a:t>  [Is legislative micromanagement usurping the power to execute law?!]</a:t>
            </a:r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Legislature exercised its policymaking prerogatives when it decided to discontinue state-wide public health edicts in favor of an opportunity for local variation and private choice in responding to Covid-19 (e.g., businesses can follow CDC’s guidance instead of state health dep’t).</a:t>
            </a:r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Concurrence worried about new 30-day limit on declarations (b/c legislature is part-time, this would require calling special sessions).</a:t>
            </a:r>
          </a:p>
        </p:txBody>
      </p:sp>
      <p:sp>
        <p:nvSpPr>
          <p:cNvPr id="191" name="Shape 191"/>
          <p:cNvSpPr/>
          <p:nvPr/>
        </p:nvSpPr>
        <p:spPr>
          <a:xfrm>
            <a:off x="4785004" y="4529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4" name="Shape 194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The full set of 147 slides is available upon adoption. If you are a professor using this book for a class, please contact Rachael Meier at </a:t>
            </a:r>
            <a:r>
              <a:rPr u="sng">
                <a:hlinkClick r:id="rId2" invalidUrl="" action="" tgtFrame="" tooltip="" history="1" highlightClick="0" endSnd="0"/>
              </a:rPr>
              <a:t>remeier@cap-press.com</a:t>
            </a:r>
            <a:r>
              <a:t> to request your slides.</a:t>
            </a:r>
          </a:p>
        </p:txBody>
      </p:sp>
      <p:sp>
        <p:nvSpPr>
          <p:cNvPr id="195" name="Shape 195"/>
          <p:cNvSpPr/>
          <p:nvPr/>
        </p:nvSpPr>
        <p:spPr>
          <a:xfrm>
            <a:off x="4785004" y="6561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128963" y="1231405"/>
            <a:ext cx="12431100" cy="1064230"/>
          </a:xfrm>
          <a:prstGeom prst="rect">
            <a:avLst/>
          </a:prstGeom>
        </p:spPr>
        <p:txBody>
          <a:bodyPr/>
          <a:lstStyle>
            <a:lvl1pPr defTabSz="988364">
              <a:defRPr sz="5168" u="sng"/>
            </a:lvl1pPr>
          </a:lstStyle>
          <a:p>
            <a:pPr/>
            <a:r>
              <a:t>Classic Decisions on Forced Med. Interventions</a:t>
            </a:r>
          </a:p>
        </p:txBody>
      </p:sp>
      <p:sp>
        <p:nvSpPr>
          <p:cNvPr id="146" name="Shape 146"/>
          <p:cNvSpPr/>
          <p:nvPr>
            <p:ph type="body" sz="quarter" idx="1"/>
          </p:nvPr>
        </p:nvSpPr>
        <p:spPr>
          <a:xfrm>
            <a:off x="16867" y="2295634"/>
            <a:ext cx="6185780" cy="699411"/>
          </a:xfrm>
          <a:prstGeom prst="rect">
            <a:avLst/>
          </a:prstGeom>
        </p:spPr>
        <p:txBody>
          <a:bodyPr/>
          <a:lstStyle/>
          <a:p>
            <a:pPr defTabSz="1014374">
              <a:spcBef>
                <a:spcPts val="1100"/>
              </a:spcBef>
              <a:defRPr b="0" sz="3900" u="sng"/>
            </a:pPr>
            <a:r>
              <a:t>Type of intervention/ ct. case</a:t>
            </a:r>
            <a:r>
              <a:rPr u="none"/>
              <a:t>:</a:t>
            </a:r>
          </a:p>
        </p:txBody>
      </p:sp>
      <p:sp>
        <p:nvSpPr>
          <p:cNvPr id="147" name="Shape 147"/>
          <p:cNvSpPr/>
          <p:nvPr/>
        </p:nvSpPr>
        <p:spPr>
          <a:xfrm>
            <a:off x="16867" y="3250434"/>
            <a:ext cx="6983947" cy="4792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Vaccination of all city residents: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Jacobson v. Mass. </a:t>
            </a:r>
            <a:r>
              <a:rPr i="0"/>
              <a:t>(U.S. 1905) (smallpox).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Prince v. Mass.</a:t>
            </a:r>
            <a:r>
              <a:t> (U.S. 1944).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Vaccination req’d for school enrollment: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Zucht v. King </a:t>
            </a:r>
            <a:r>
              <a:rPr i="0"/>
              <a:t>(U.S. 1922) (smallpox).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Sterilization of institutionalized (eugenics):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Buck v. Bell</a:t>
            </a:r>
            <a:r>
              <a:rPr i="0"/>
              <a:t> (U.S. 1927) (“feeble minded”).</a:t>
            </a:r>
          </a:p>
        </p:txBody>
      </p:sp>
      <p:sp>
        <p:nvSpPr>
          <p:cNvPr id="148" name="Shape 148"/>
          <p:cNvSpPr/>
          <p:nvPr>
            <p:ph type="body" idx="13"/>
          </p:nvPr>
        </p:nvSpPr>
        <p:spPr>
          <a:xfrm>
            <a:off x="7068979" y="2295632"/>
            <a:ext cx="5806858" cy="69941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014374">
              <a:lnSpc>
                <a:spcPct val="90000"/>
              </a:lnSpc>
              <a:spcBef>
                <a:spcPts val="1100"/>
              </a:spcBef>
              <a:buSzTx/>
              <a:buNone/>
              <a:defRPr sz="3900" u="sng">
                <a:latin typeface="Calibri"/>
                <a:ea typeface="Calibri"/>
                <a:cs typeface="Calibri"/>
                <a:sym typeface="Calibri"/>
              </a:defRPr>
            </a:pPr>
            <a:r>
              <a:t>Objection(s)/resolution</a:t>
            </a:r>
            <a:r>
              <a:rPr u="none"/>
              <a:t>:</a:t>
            </a:r>
          </a:p>
        </p:txBody>
      </p:sp>
      <p:sp>
        <p:nvSpPr>
          <p:cNvPr id="149" name="Shape 149"/>
          <p:cNvSpPr/>
          <p:nvPr/>
        </p:nvSpPr>
        <p:spPr>
          <a:xfrm>
            <a:off x="7197943" y="3250434"/>
            <a:ext cx="5806858" cy="4884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Subst. DP/EP (age-based classif.);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 (but med. exception).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Free exercise of religion (FX)?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 (in dictum).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Subst. DP/EP (age-based classif.);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Subst. DP/EP;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</p:txBody>
      </p:sp>
      <p:sp>
        <p:nvSpPr>
          <p:cNvPr id="150" name="Shape 150"/>
          <p:cNvSpPr/>
          <p:nvPr/>
        </p:nvSpPr>
        <p:spPr>
          <a:xfrm>
            <a:off x="4627117" y="6053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7" grpId="1"/>
      <p:bldP build="p" bldLvl="1" animBg="1" rev="0" advAuto="0" spid="14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xfrm>
            <a:off x="1519853" y="1231405"/>
            <a:ext cx="9965093" cy="1064230"/>
          </a:xfrm>
          <a:prstGeom prst="rect">
            <a:avLst/>
          </a:prstGeom>
        </p:spPr>
        <p:txBody>
          <a:bodyPr/>
          <a:lstStyle>
            <a:lvl1pPr algn="ctr" defTabSz="988364">
              <a:defRPr sz="5168" u="sng"/>
            </a:lvl1pPr>
          </a:lstStyle>
          <a:p>
            <a:pPr/>
            <a:r>
              <a:t>Classic Decisions on Managing Places</a:t>
            </a:r>
          </a:p>
        </p:txBody>
      </p:sp>
      <p:sp>
        <p:nvSpPr>
          <p:cNvPr id="153" name="Shape 153"/>
          <p:cNvSpPr/>
          <p:nvPr>
            <p:ph type="body" sz="quarter" idx="1"/>
          </p:nvPr>
        </p:nvSpPr>
        <p:spPr>
          <a:xfrm>
            <a:off x="16867" y="2046306"/>
            <a:ext cx="6185780" cy="699411"/>
          </a:xfrm>
          <a:prstGeom prst="rect">
            <a:avLst/>
          </a:prstGeom>
        </p:spPr>
        <p:txBody>
          <a:bodyPr/>
          <a:lstStyle/>
          <a:p>
            <a:pPr defTabSz="1014374">
              <a:spcBef>
                <a:spcPts val="1100"/>
              </a:spcBef>
              <a:defRPr b="0" sz="3900" u="sng"/>
            </a:pPr>
            <a:r>
              <a:t>Type of intervention/ct. case</a:t>
            </a:r>
            <a:r>
              <a:rPr u="none"/>
              <a:t>:</a:t>
            </a:r>
          </a:p>
        </p:txBody>
      </p:sp>
      <p:sp>
        <p:nvSpPr>
          <p:cNvPr id="154" name="Shape 154"/>
          <p:cNvSpPr/>
          <p:nvPr/>
        </p:nvSpPr>
        <p:spPr>
          <a:xfrm>
            <a:off x="-1" y="2660967"/>
            <a:ext cx="6983947" cy="6602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School, etc. closure (by local health bd.):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i="1" sz="3000">
                <a:latin typeface="Calibri"/>
                <a:ea typeface="Calibri"/>
                <a:cs typeface="Calibri"/>
                <a:sym typeface="Calibri"/>
              </a:defRPr>
            </a:pPr>
            <a:r>
              <a:t>   Globe Sch. </a:t>
            </a:r>
            <a:r>
              <a:rPr i="0"/>
              <a:t>(Ariz. 1919) (flu pandemic).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Alden</a:t>
            </a:r>
            <a:r>
              <a:t> (Ariz. 1919) (same/theater owner).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Border closures (by state health bd.):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Comp. Fr. </a:t>
            </a:r>
            <a:r>
              <a:t>(U.S. 1902) (yellow fever/ship).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Border controls (“quarantine” at entry): 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[</a:t>
            </a:r>
            <a:r>
              <a:rPr i="1"/>
              <a:t>Fla. v. Becerra</a:t>
            </a:r>
            <a:r>
              <a:t> (M.D. Fla. 2021) (ships).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Private homes (sanitary measures):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Seavey v. Preble </a:t>
            </a:r>
            <a:r>
              <a:t>(Me. 1874) (smallpox).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Workplaces (terms of employment):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Lochner v. NY</a:t>
            </a:r>
            <a:r>
              <a:t> (U.S. 1905) (max hrs.).</a:t>
            </a:r>
          </a:p>
        </p:txBody>
      </p:sp>
      <p:sp>
        <p:nvSpPr>
          <p:cNvPr id="155" name="Shape 155"/>
          <p:cNvSpPr/>
          <p:nvPr>
            <p:ph type="body" idx="13"/>
          </p:nvPr>
        </p:nvSpPr>
        <p:spPr>
          <a:xfrm>
            <a:off x="7068979" y="2046306"/>
            <a:ext cx="5806858" cy="6994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014374">
              <a:lnSpc>
                <a:spcPct val="90000"/>
              </a:lnSpc>
              <a:spcBef>
                <a:spcPts val="1100"/>
              </a:spcBef>
              <a:buSzTx/>
              <a:buNone/>
              <a:defRPr sz="3900" u="sng">
                <a:latin typeface="Calibri"/>
                <a:ea typeface="Calibri"/>
                <a:cs typeface="Calibri"/>
                <a:sym typeface="Calibri"/>
              </a:defRPr>
            </a:pPr>
            <a:r>
              <a:t>Objection(s)/resolution</a:t>
            </a:r>
            <a:r>
              <a:rPr u="none"/>
              <a:t>:</a:t>
            </a:r>
          </a:p>
        </p:txBody>
      </p:sp>
      <p:sp>
        <p:nvSpPr>
          <p:cNvPr id="156" name="Shape 156"/>
          <p:cNvSpPr/>
          <p:nvPr/>
        </p:nvSpPr>
        <p:spPr>
          <a:xfrm>
            <a:off x="7154012" y="2660968"/>
            <a:ext cx="5806858" cy="6602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Nondelegation/</a:t>
            </a:r>
            <a:r>
              <a:rPr i="1"/>
              <a:t>ultra vires</a:t>
            </a:r>
            <a:r>
              <a:t>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Rejected (exc. declare nuisance).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Dormant Commerce Cl. (DCCD);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Federalism (state prerogative);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[Shifting fed. reg. over centuries.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Int’l tort claim (replacement cost);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t>π</a:t>
            </a:r>
            <a:r>
              <a:t>’s verdict ($35), rev’d.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DP (freedom of contract);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t>   Accepted.</a:t>
            </a:r>
          </a:p>
        </p:txBody>
      </p:sp>
      <p:sp>
        <p:nvSpPr>
          <p:cNvPr id="157" name="Shape 157"/>
          <p:cNvSpPr/>
          <p:nvPr/>
        </p:nvSpPr>
        <p:spPr>
          <a:xfrm>
            <a:off x="4785004" y="586672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1"/>
      <p:bldP build="p" bldLvl="1" animBg="1" rev="0" advAuto="0" spid="15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598097" y="1512147"/>
            <a:ext cx="11566300" cy="1007533"/>
          </a:xfrm>
          <a:prstGeom prst="rect">
            <a:avLst/>
          </a:prstGeom>
        </p:spPr>
        <p:txBody>
          <a:bodyPr/>
          <a:lstStyle/>
          <a:p>
            <a:pPr algn="ctr" defTabSz="1027379">
              <a:defRPr sz="4898" u="sng">
                <a:latin typeface="Calibri"/>
                <a:ea typeface="Calibri"/>
                <a:cs typeface="Calibri"/>
                <a:sym typeface="Calibri"/>
              </a:defRPr>
            </a:pPr>
            <a:r>
              <a:t>Dormant Commerce Clause Doctrine</a:t>
            </a:r>
            <a:r>
              <a:rPr u="none"/>
              <a:t> (DCCD):</a:t>
            </a:r>
          </a:p>
        </p:txBody>
      </p:sp>
      <p:sp>
        <p:nvSpPr>
          <p:cNvPr id="160" name="Shape 160"/>
          <p:cNvSpPr/>
          <p:nvPr>
            <p:ph type="body" idx="1"/>
          </p:nvPr>
        </p:nvSpPr>
        <p:spPr>
          <a:xfrm>
            <a:off x="-1" y="2519679"/>
            <a:ext cx="13004802" cy="6014722"/>
          </a:xfrm>
          <a:prstGeom prst="rect">
            <a:avLst/>
          </a:prstGeom>
        </p:spPr>
        <p:txBody>
          <a:bodyPr/>
          <a:lstStyle/>
          <a:p>
            <a:pPr marL="301625" indent="-301625" defTabSz="1235455">
              <a:spcBef>
                <a:spcPts val="1300"/>
              </a:spcBef>
              <a:defRPr sz="4750"/>
            </a:pPr>
            <a:r>
              <a:t>States can’t discriminate against out-of-state actors (at least not absent a compelling interest—e.g., bar the entry of items apt to introduce contagion, as sometimes done w/ agricultural items).</a:t>
            </a:r>
          </a:p>
          <a:p>
            <a:pPr marL="301625" indent="-301625" defTabSz="1235455">
              <a:spcBef>
                <a:spcPts val="1300"/>
              </a:spcBef>
              <a:defRPr sz="4750"/>
            </a:pPr>
            <a:r>
              <a:t>Incidental effects on interstate commerce allowed so long as the local benefits outweigh the burdens (when they don’t, ct. can infer protectionist intent).</a:t>
            </a:r>
          </a:p>
        </p:txBody>
      </p:sp>
      <p:sp>
        <p:nvSpPr>
          <p:cNvPr id="161" name="Shape 161"/>
          <p:cNvSpPr/>
          <p:nvPr/>
        </p:nvSpPr>
        <p:spPr>
          <a:xfrm>
            <a:off x="4663851" y="588433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1519853" y="1231405"/>
            <a:ext cx="9965093" cy="1064230"/>
          </a:xfrm>
          <a:prstGeom prst="rect">
            <a:avLst/>
          </a:prstGeom>
        </p:spPr>
        <p:txBody>
          <a:bodyPr/>
          <a:lstStyle>
            <a:lvl1pPr algn="ctr" defTabSz="988364">
              <a:defRPr sz="5168" u="sng"/>
            </a:lvl1pPr>
          </a:lstStyle>
          <a:p>
            <a:pPr/>
            <a:r>
              <a:t>Classic Decisions on Managing Things</a:t>
            </a:r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16867" y="2046306"/>
            <a:ext cx="6185780" cy="699411"/>
          </a:xfrm>
          <a:prstGeom prst="rect">
            <a:avLst/>
          </a:prstGeom>
        </p:spPr>
        <p:txBody>
          <a:bodyPr/>
          <a:lstStyle/>
          <a:p>
            <a:pPr defTabSz="1014374">
              <a:spcBef>
                <a:spcPts val="1100"/>
              </a:spcBef>
              <a:defRPr b="0" sz="3900" u="sng"/>
            </a:pPr>
            <a:r>
              <a:t>Type of intervention/ct. case</a:t>
            </a:r>
            <a:r>
              <a:rPr u="none"/>
              <a:t>:</a:t>
            </a:r>
          </a:p>
        </p:txBody>
      </p:sp>
      <p:sp>
        <p:nvSpPr>
          <p:cNvPr id="165" name="Shape 165"/>
          <p:cNvSpPr/>
          <p:nvPr/>
        </p:nvSpPr>
        <p:spPr>
          <a:xfrm>
            <a:off x="-2" y="2884673"/>
            <a:ext cx="6983947" cy="5138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Product prohibition (on mfr. &amp; sale):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Mugler v. Kansas </a:t>
            </a:r>
            <a:r>
              <a:t>(U.S. 1887) (booze).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Austin v. Tenn. </a:t>
            </a:r>
            <a:r>
              <a:t>(U.S. 1900) (cigarettes).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Condemnation (of unwholesome food):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N. Am. Cold Storage</a:t>
            </a:r>
            <a:r>
              <a:t> (U.S. 1908) (poultry).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Municipal services (supply potable water):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Stubbs v. Rochester </a:t>
            </a:r>
            <a:r>
              <a:t>(N.Y. 1919) (typhoid).</a:t>
            </a:r>
          </a:p>
        </p:txBody>
      </p:sp>
      <p:sp>
        <p:nvSpPr>
          <p:cNvPr id="166" name="Shape 166"/>
          <p:cNvSpPr/>
          <p:nvPr>
            <p:ph type="body" idx="13"/>
          </p:nvPr>
        </p:nvSpPr>
        <p:spPr>
          <a:xfrm>
            <a:off x="7068979" y="2046306"/>
            <a:ext cx="5806858" cy="6994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014374">
              <a:lnSpc>
                <a:spcPct val="90000"/>
              </a:lnSpc>
              <a:spcBef>
                <a:spcPts val="1100"/>
              </a:spcBef>
              <a:buSzTx/>
              <a:buNone/>
              <a:defRPr sz="3900" u="sng">
                <a:latin typeface="Calibri"/>
                <a:ea typeface="Calibri"/>
                <a:cs typeface="Calibri"/>
                <a:sym typeface="Calibri"/>
              </a:defRPr>
            </a:pPr>
            <a:r>
              <a:t>Objection(s)/resolution</a:t>
            </a:r>
            <a:r>
              <a:rPr u="none"/>
              <a:t>:</a:t>
            </a:r>
          </a:p>
        </p:txBody>
      </p:sp>
      <p:sp>
        <p:nvSpPr>
          <p:cNvPr id="167" name="Shape 167"/>
          <p:cNvSpPr/>
          <p:nvPr/>
        </p:nvSpPr>
        <p:spPr>
          <a:xfrm>
            <a:off x="7197943" y="2884674"/>
            <a:ext cx="5806858" cy="470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DP (esp. uncompensated taking);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Proced’l DP (pre-deprivation hrg.);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Rejected.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Tort claim (negligence);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100">
                <a:latin typeface="Calibri"/>
                <a:ea typeface="Calibri"/>
                <a:cs typeface="Calibri"/>
                <a:sym typeface="Calibri"/>
              </a:defRPr>
            </a:pPr>
            <a:r>
              <a:t>   DV for </a:t>
            </a:r>
            <a:r>
              <a:t>Δ</a:t>
            </a:r>
            <a:r>
              <a:t> (inad. caus. evid.), rev’d.   </a:t>
            </a:r>
          </a:p>
        </p:txBody>
      </p:sp>
      <p:sp>
        <p:nvSpPr>
          <p:cNvPr id="168" name="Shape 168"/>
          <p:cNvSpPr/>
          <p:nvPr/>
        </p:nvSpPr>
        <p:spPr>
          <a:xfrm>
            <a:off x="4785004" y="774700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5" grpId="1"/>
      <p:bldP build="p" bldLvl="1" animBg="1" rev="0" advAuto="0" spid="167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/>
          </p:nvPr>
        </p:nvSpPr>
        <p:spPr>
          <a:xfrm>
            <a:off x="894079" y="1238672"/>
            <a:ext cx="11216642" cy="937992"/>
          </a:xfrm>
          <a:prstGeom prst="rect">
            <a:avLst/>
          </a:prstGeom>
        </p:spPr>
        <p:txBody>
          <a:bodyPr/>
          <a:lstStyle>
            <a:lvl1pPr algn="ctr" defTabSz="1196441">
              <a:defRPr sz="5704"/>
            </a:lvl1pPr>
          </a:lstStyle>
          <a:p>
            <a:pPr/>
            <a:r>
              <a:t>Stubbs v. City of Rochester (N.Y. 1919):</a:t>
            </a:r>
          </a:p>
        </p:txBody>
      </p:sp>
      <p:sp>
        <p:nvSpPr>
          <p:cNvPr id="171" name="Shape 171"/>
          <p:cNvSpPr/>
          <p:nvPr>
            <p:ph type="body" idx="1"/>
          </p:nvPr>
        </p:nvSpPr>
        <p:spPr>
          <a:xfrm>
            <a:off x="-1" y="2031368"/>
            <a:ext cx="13004802" cy="6596988"/>
          </a:xfrm>
          <a:prstGeom prst="rect">
            <a:avLst/>
          </a:prstGeom>
        </p:spPr>
        <p:txBody>
          <a:bodyPr/>
          <a:lstStyle/>
          <a:p>
            <a:pPr marL="238886" indent="-238886" defTabSz="988364">
              <a:spcBef>
                <a:spcPts val="1000"/>
              </a:spcBef>
              <a:defRPr sz="3343"/>
            </a:pPr>
            <a:r>
              <a:t>Duty:  City sells water for drinking (not the mere denial of a benefit).</a:t>
            </a:r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Breach(es):</a:t>
            </a:r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Allowing systems to become commingled (consequence of someone’s negl.)?</a:t>
            </a:r>
            <a:endParaRPr sz="2584"/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Delayed response to complaints about the disgusting water (took 3 months)!</a:t>
            </a:r>
            <a:endParaRPr sz="2584"/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Causation (linking </a:t>
            </a:r>
            <a:r>
              <a:t>π</a:t>
            </a:r>
            <a:r>
              <a:t>’s typhoid fever to drinking contaminated water, given all of the other possible explanations):</a:t>
            </a:r>
          </a:p>
          <a:p>
            <a:pPr lvl="1" marL="586358" indent="-238886" defTabSz="988364">
              <a:spcBef>
                <a:spcPts val="500"/>
              </a:spcBef>
              <a:defRPr sz="3343"/>
            </a:pPr>
            <a:r>
              <a:t>223 cases occurred in 1910 (50 more than any prior yr. that decade)</a:t>
            </a:r>
            <a:endParaRPr sz="2584"/>
          </a:p>
          <a:p>
            <a:pPr marL="247091" indent="-247091" defTabSz="988364">
              <a:spcBef>
                <a:spcPts val="1000"/>
              </a:spcBef>
              <a:buSzTx/>
              <a:buNone/>
              <a:defRPr sz="3343"/>
            </a:pPr>
            <a:r>
              <a:t>		[what about subsequent years (was it just population growth)?]</a:t>
            </a:r>
          </a:p>
          <a:p>
            <a:pPr lvl="1" marL="586358" indent="-238886" defTabSz="988364">
              <a:spcBef>
                <a:spcPts val="500"/>
              </a:spcBef>
              <a:defRPr sz="3343"/>
            </a:pPr>
            <a:r>
              <a:t>180 of those cases occurred during Aug.–Nov.</a:t>
            </a:r>
            <a:endParaRPr sz="2584"/>
          </a:p>
          <a:p>
            <a:pPr marL="247091" indent="-247091" defTabSz="988364">
              <a:spcBef>
                <a:spcPts val="1000"/>
              </a:spcBef>
              <a:buSzTx/>
              <a:buNone/>
              <a:defRPr sz="3343"/>
            </a:pPr>
            <a:r>
              <a:t>		[was the late summer/early fall peak in cases unusual?]</a:t>
            </a:r>
          </a:p>
          <a:p>
            <a:pPr lvl="1" marL="586358" indent="-238886" defTabSz="988364">
              <a:spcBef>
                <a:spcPts val="500"/>
              </a:spcBef>
              <a:defRPr sz="3343"/>
            </a:pPr>
            <a:r>
              <a:t>59 of those cases in contaminated area (with &lt; 1/3 of city popul.)</a:t>
            </a:r>
            <a:endParaRPr sz="2584"/>
          </a:p>
          <a:p>
            <a:pPr lvl="2" marL="0" indent="694944" defTabSz="988364">
              <a:spcBef>
                <a:spcPts val="500"/>
              </a:spcBef>
              <a:buSzTx/>
              <a:buNone/>
              <a:defRPr sz="2888"/>
            </a:pPr>
            <a:r>
              <a:t>[</a:t>
            </a:r>
            <a:r>
              <a:rPr sz="3343"/>
              <a:t>what accounted for the other 121 cases?]</a:t>
            </a:r>
          </a:p>
        </p:txBody>
      </p:sp>
      <p:sp>
        <p:nvSpPr>
          <p:cNvPr id="172" name="Shape 172"/>
          <p:cNvSpPr/>
          <p:nvPr/>
        </p:nvSpPr>
        <p:spPr>
          <a:xfrm>
            <a:off x="4785004" y="4021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/>
          </p:nvPr>
        </p:nvSpPr>
        <p:spPr>
          <a:xfrm>
            <a:off x="1519853" y="1231405"/>
            <a:ext cx="9965093" cy="1064230"/>
          </a:xfrm>
          <a:prstGeom prst="rect">
            <a:avLst/>
          </a:prstGeom>
        </p:spPr>
        <p:txBody>
          <a:bodyPr/>
          <a:lstStyle>
            <a:lvl1pPr algn="ctr" defTabSz="1040384">
              <a:defRPr sz="5440" u="sng"/>
            </a:lvl1pPr>
          </a:lstStyle>
          <a:p>
            <a:pPr/>
            <a:r>
              <a:t>Classic Decisions on Managing Info.</a:t>
            </a:r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16867" y="2046306"/>
            <a:ext cx="6185780" cy="699411"/>
          </a:xfrm>
          <a:prstGeom prst="rect">
            <a:avLst/>
          </a:prstGeom>
        </p:spPr>
        <p:txBody>
          <a:bodyPr/>
          <a:lstStyle/>
          <a:p>
            <a:pPr defTabSz="1014374">
              <a:spcBef>
                <a:spcPts val="1100"/>
              </a:spcBef>
              <a:defRPr b="0" sz="3900" u="sng"/>
            </a:pPr>
            <a:r>
              <a:t>Type of intervention/ct. case</a:t>
            </a:r>
            <a:r>
              <a:rPr u="none"/>
              <a:t>:</a:t>
            </a:r>
          </a:p>
        </p:txBody>
      </p:sp>
      <p:sp>
        <p:nvSpPr>
          <p:cNvPr id="176" name="Shape 176"/>
          <p:cNvSpPr/>
          <p:nvPr/>
        </p:nvSpPr>
        <p:spPr>
          <a:xfrm>
            <a:off x="-2" y="2884673"/>
            <a:ext cx="6983947" cy="4904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Detain/mark (“fraud”) &amp; return mailed $$: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ASMH v. McAnnulty </a:t>
            </a:r>
            <a:r>
              <a:t>(U.S. 1902) (advice).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Abate (enjoin) publication as a nuisance: 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   </a:t>
            </a:r>
            <a:r>
              <a:rPr i="1"/>
              <a:t>Near v. Minn. </a:t>
            </a:r>
            <a:r>
              <a:t>(U.S. 1931) (scandal sheet).</a:t>
            </a:r>
          </a:p>
        </p:txBody>
      </p:sp>
      <p:sp>
        <p:nvSpPr>
          <p:cNvPr id="177" name="Shape 177"/>
          <p:cNvSpPr/>
          <p:nvPr>
            <p:ph type="body" idx="13"/>
          </p:nvPr>
        </p:nvSpPr>
        <p:spPr>
          <a:xfrm>
            <a:off x="7068979" y="2046306"/>
            <a:ext cx="5806858" cy="6994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defTabSz="1014374">
              <a:lnSpc>
                <a:spcPct val="90000"/>
              </a:lnSpc>
              <a:spcBef>
                <a:spcPts val="1100"/>
              </a:spcBef>
              <a:buSzTx/>
              <a:buNone/>
              <a:defRPr sz="3900" u="sng">
                <a:latin typeface="Calibri"/>
                <a:ea typeface="Calibri"/>
                <a:cs typeface="Calibri"/>
                <a:sym typeface="Calibri"/>
              </a:defRPr>
            </a:pPr>
            <a:r>
              <a:t>Objection(s)/resolution</a:t>
            </a:r>
            <a:r>
              <a:rPr u="none"/>
              <a:t>:</a:t>
            </a:r>
          </a:p>
        </p:txBody>
      </p:sp>
      <p:sp>
        <p:nvSpPr>
          <p:cNvPr id="178" name="Shape 178"/>
          <p:cNvSpPr/>
          <p:nvPr/>
        </p:nvSpPr>
        <p:spPr>
          <a:xfrm>
            <a:off x="7068979" y="2884674"/>
            <a:ext cx="6004426" cy="4378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DP (arbitrary depriv. of prop.);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   Narrowly construed mail fraud stat.</a:t>
            </a:r>
          </a:p>
          <a:p>
            <a:pPr marL="310242" indent="-310242" algn="l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buChar char="•"/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Free speech/press;</a:t>
            </a:r>
          </a:p>
          <a:p>
            <a:pPr algn="l" defTabSz="1300480">
              <a:lnSpc>
                <a:spcPct val="90000"/>
              </a:lnSpc>
              <a:spcBef>
                <a:spcPts val="1400"/>
              </a:spcBef>
              <a:defRPr sz="3800">
                <a:latin typeface="Calibri"/>
                <a:ea typeface="Calibri"/>
                <a:cs typeface="Calibri"/>
                <a:sym typeface="Calibri"/>
              </a:defRPr>
            </a:pPr>
            <a:r>
              <a:t>   State law invalid (= prior restraint).</a:t>
            </a:r>
          </a:p>
        </p:txBody>
      </p:sp>
      <p:sp>
        <p:nvSpPr>
          <p:cNvPr id="179" name="Shape 179"/>
          <p:cNvSpPr/>
          <p:nvPr/>
        </p:nvSpPr>
        <p:spPr>
          <a:xfrm>
            <a:off x="4785004" y="605366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78" grpId="2"/>
      <p:bldP build="p" bldLvl="1" animBg="1" rev="0" advAuto="0" spid="17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xfrm>
            <a:off x="894079" y="1127759"/>
            <a:ext cx="11216642" cy="975361"/>
          </a:xfrm>
          <a:prstGeom prst="rect">
            <a:avLst/>
          </a:prstGeom>
        </p:spPr>
        <p:txBody>
          <a:bodyPr/>
          <a:lstStyle>
            <a:lvl1pPr algn="ctr" defTabSz="1131417">
              <a:defRPr sz="5916"/>
            </a:lvl1pPr>
          </a:lstStyle>
          <a:p>
            <a:pPr/>
            <a:r>
              <a:t>Desrosiers v. Governor (Mass. 2020):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xfrm>
            <a:off x="-1" y="2011679"/>
            <a:ext cx="13096242" cy="6522722"/>
          </a:xfrm>
          <a:prstGeom prst="rect">
            <a:avLst/>
          </a:prstGeom>
        </p:spPr>
        <p:txBody>
          <a:bodyPr/>
          <a:lstStyle/>
          <a:p>
            <a:pPr marL="238886" indent="-238886" defTabSz="988364">
              <a:spcBef>
                <a:spcPts val="1000"/>
              </a:spcBef>
              <a:defRPr sz="3343"/>
            </a:pPr>
            <a:r>
              <a:t>Statutory objections to Covid-19 emergency orders (e.g., closing schools and nonessential businesses (the lead </a:t>
            </a:r>
            <a:r>
              <a:t>π</a:t>
            </a:r>
            <a:r>
              <a:t> ran a beauty salon)):</a:t>
            </a:r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Civil Defense Act for disaster or hostile action, including “other natural causes”</a:t>
            </a:r>
            <a:endParaRPr sz="2584"/>
          </a:p>
          <a:p>
            <a:pPr lvl="1" marL="0" indent="347472" defTabSz="988364">
              <a:spcBef>
                <a:spcPts val="500"/>
              </a:spcBef>
              <a:buSzTx/>
              <a:buNone/>
              <a:defRPr sz="2888"/>
            </a:pPr>
            <a:r>
              <a:t>   [but that clause reads “from fire, flood, earthquake or other natural causes”];</a:t>
            </a:r>
            <a:endParaRPr sz="2584"/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Public Health Act isn’t more apt (it’s for local rather than state-wide threats).</a:t>
            </a:r>
            <a:endParaRPr sz="2584"/>
          </a:p>
          <a:p>
            <a:pPr marL="238886" indent="-238886" defTabSz="988364">
              <a:spcBef>
                <a:spcPts val="1000"/>
              </a:spcBef>
              <a:defRPr sz="3343"/>
            </a:pPr>
            <a:r>
              <a:t>Constitutional objections:</a:t>
            </a:r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Subst. DP (i.e., arbitrary deprivations of liberty and property rights):</a:t>
            </a:r>
            <a:endParaRPr sz="2584"/>
          </a:p>
          <a:p>
            <a:pPr lvl="1" marL="0" indent="347472" defTabSz="988364">
              <a:spcBef>
                <a:spcPts val="500"/>
              </a:spcBef>
              <a:buSzTx/>
              <a:buNone/>
              <a:defRPr sz="2888"/>
            </a:pPr>
            <a:r>
              <a:t>   Closure orders easily survive minimum rationality test.</a:t>
            </a:r>
            <a:endParaRPr sz="2584"/>
          </a:p>
          <a:p>
            <a:pPr lvl="1" marL="583256" indent="-235784" defTabSz="988364">
              <a:spcBef>
                <a:spcPts val="500"/>
              </a:spcBef>
              <a:defRPr sz="2888"/>
            </a:pPr>
            <a:r>
              <a:t>Free assembly (10-person cap/closure of some sites where people congregate):</a:t>
            </a:r>
            <a:endParaRPr sz="2584"/>
          </a:p>
          <a:p>
            <a:pPr lvl="2" marL="941069" indent="-246125" defTabSz="988364">
              <a:spcBef>
                <a:spcPts val="500"/>
              </a:spcBef>
              <a:defRPr sz="2584"/>
            </a:pPr>
            <a:r>
              <a:t>Content-neutral, so reasonable “time, place and manner restrictions” are permitted (amounts to a type of intermediate scrutiny);</a:t>
            </a:r>
            <a:endParaRPr sz="2128"/>
          </a:p>
          <a:p>
            <a:pPr lvl="2" marL="941069" indent="-246125" defTabSz="988364">
              <a:spcBef>
                <a:spcPts val="500"/>
              </a:spcBef>
              <a:defRPr sz="2584"/>
            </a:pPr>
            <a:r>
              <a:t>Reducing the risk of transmission serves a significant gov’t interest;</a:t>
            </a:r>
            <a:endParaRPr sz="2128"/>
          </a:p>
          <a:p>
            <a:pPr lvl="2" marL="941069" indent="-246125" defTabSz="988364">
              <a:spcBef>
                <a:spcPts val="500"/>
              </a:spcBef>
              <a:defRPr sz="2584"/>
            </a:pPr>
            <a:r>
              <a:t>Narrowly tailored: not substantially overbroad (alt. channels remain available); only limit the size of gatherings (rather than prohibiting them altogether)/virtual options exist!</a:t>
            </a:r>
          </a:p>
        </p:txBody>
      </p:sp>
      <p:sp>
        <p:nvSpPr>
          <p:cNvPr id="183" name="Shape 183"/>
          <p:cNvSpPr/>
          <p:nvPr/>
        </p:nvSpPr>
        <p:spPr>
          <a:xfrm>
            <a:off x="4785004" y="436033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/>
          </p:nvPr>
        </p:nvSpPr>
        <p:spPr>
          <a:xfrm>
            <a:off x="894079" y="1137920"/>
            <a:ext cx="11216642" cy="975361"/>
          </a:xfrm>
          <a:prstGeom prst="rect">
            <a:avLst/>
          </a:prstGeom>
        </p:spPr>
        <p:txBody>
          <a:bodyPr/>
          <a:lstStyle>
            <a:lvl1pPr algn="ctr">
              <a:defRPr sz="6800"/>
            </a:lvl1pPr>
          </a:lstStyle>
          <a:p>
            <a:pPr/>
            <a:r>
              <a:t>Fabick v. Evers (Wis. 2021):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xfrm>
            <a:off x="-1" y="2001518"/>
            <a:ext cx="13004802" cy="6532882"/>
          </a:xfrm>
          <a:prstGeom prst="rect">
            <a:avLst/>
          </a:prstGeom>
        </p:spPr>
        <p:txBody>
          <a:bodyPr/>
          <a:lstStyle/>
          <a:p>
            <a:pPr marL="242030" indent="-242030" defTabSz="1001369">
              <a:spcBef>
                <a:spcPts val="1000"/>
              </a:spcBef>
              <a:defRPr sz="3387"/>
            </a:pPr>
            <a:r>
              <a:t>Statutory objections (though only to renewals after initial 60 days):</a:t>
            </a:r>
          </a:p>
          <a:p>
            <a:pPr lvl="1" marL="590930" indent="-238887" defTabSz="1001369">
              <a:spcBef>
                <a:spcPts val="500"/>
              </a:spcBef>
              <a:defRPr sz="2925"/>
            </a:pPr>
            <a:r>
              <a:t>Indefinite renewals would defeat the point of imposing durational limit;</a:t>
            </a:r>
            <a:endParaRPr sz="2618"/>
          </a:p>
          <a:p>
            <a:pPr lvl="1" marL="590930" indent="-238887" defTabSz="1001369">
              <a:spcBef>
                <a:spcPts val="500"/>
              </a:spcBef>
              <a:defRPr sz="2925"/>
            </a:pPr>
            <a:r>
              <a:t>Affiliated provision allows local declarations for the duration of an emergency;</a:t>
            </a:r>
            <a:endParaRPr sz="2618"/>
          </a:p>
          <a:p>
            <a:pPr lvl="1" marL="590930" indent="-238887" defTabSz="1001369">
              <a:spcBef>
                <a:spcPts val="500"/>
              </a:spcBef>
              <a:defRPr sz="2925"/>
            </a:pPr>
            <a:r>
              <a:t>60-day limit added later/MSEHPA’s 30-day renewal provision wasn’t adopted;</a:t>
            </a:r>
            <a:endParaRPr sz="2618"/>
          </a:p>
          <a:p>
            <a:pPr lvl="1" marL="590930" indent="-238887" defTabSz="1001369">
              <a:spcBef>
                <a:spcPts val="500"/>
              </a:spcBef>
              <a:defRPr sz="2925"/>
            </a:pPr>
            <a:r>
              <a:t>Serves only as temporary response (allowing time to convene the legislature, which has the option of extending the initial declaration beyond 60 days); </a:t>
            </a:r>
            <a:endParaRPr sz="2618"/>
          </a:p>
          <a:p>
            <a:pPr lvl="1" marL="590930" indent="-238887" defTabSz="1001369">
              <a:spcBef>
                <a:spcPts val="500"/>
              </a:spcBef>
              <a:defRPr sz="2925"/>
            </a:pPr>
            <a:r>
              <a:t>Renewal plainly inappropriate after legislature terminates previous declaration (represents a particularly blatant power grab by the Executive).</a:t>
            </a:r>
            <a:endParaRPr sz="2618"/>
          </a:p>
          <a:p>
            <a:pPr marL="242030" indent="-242030" defTabSz="1001369">
              <a:spcBef>
                <a:spcPts val="1000"/>
              </a:spcBef>
              <a:defRPr sz="3387"/>
            </a:pPr>
            <a:r>
              <a:t>Concurrence (not excerpted) invoked “nondelegation” doctrine, which arguably rendered the initial emergency declaration unconst’l as well!</a:t>
            </a:r>
          </a:p>
          <a:p>
            <a:pPr marL="242030" indent="-242030" defTabSz="1001369">
              <a:spcBef>
                <a:spcPts val="1000"/>
              </a:spcBef>
              <a:defRPr sz="3387"/>
            </a:pPr>
            <a:r>
              <a:t>Dissent emphasized reference in definitional clause to “occurrence or imminent threat” as contemplating possibility of shifts that require new declarations (e.g., spike, start of school; predated </a:t>
            </a:r>
            <a:r>
              <a:t>Δ</a:t>
            </a:r>
            <a:r>
              <a:t> &amp; </a:t>
            </a:r>
            <a:r>
              <a:t>Ο</a:t>
            </a:r>
            <a:r>
              <a:t> variants).</a:t>
            </a:r>
          </a:p>
        </p:txBody>
      </p:sp>
      <p:sp>
        <p:nvSpPr>
          <p:cNvPr id="187" name="Shape 187"/>
          <p:cNvSpPr/>
          <p:nvPr/>
        </p:nvSpPr>
        <p:spPr>
          <a:xfrm>
            <a:off x="4785004" y="469900"/>
            <a:ext cx="343479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200"/>
            </a:lvl1pPr>
          </a:lstStyle>
          <a:p>
            <a:pPr/>
            <a:r>
              <a:t>Copyright © 2023 Lars Noah. All rights reserved.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6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